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Lst>
  <p:notesMasterIdLst>
    <p:notesMasterId r:id="rId44"/>
  </p:notesMasterIdLst>
  <p:sldIdLst>
    <p:sldId id="1592" r:id="rId3"/>
    <p:sldId id="1590" r:id="rId4"/>
    <p:sldId id="1554" r:id="rId5"/>
    <p:sldId id="1539" r:id="rId6"/>
    <p:sldId id="301" r:id="rId7"/>
    <p:sldId id="1541" r:id="rId8"/>
    <p:sldId id="1493" r:id="rId9"/>
    <p:sldId id="1542" r:id="rId10"/>
    <p:sldId id="1520" r:id="rId11"/>
    <p:sldId id="1540" r:id="rId12"/>
    <p:sldId id="1533" r:id="rId13"/>
    <p:sldId id="1555" r:id="rId14"/>
    <p:sldId id="1556" r:id="rId15"/>
    <p:sldId id="1591" r:id="rId16"/>
    <p:sldId id="1557" r:id="rId17"/>
    <p:sldId id="1558" r:id="rId18"/>
    <p:sldId id="1535" r:id="rId19"/>
    <p:sldId id="1561" r:id="rId20"/>
    <p:sldId id="1559" r:id="rId21"/>
    <p:sldId id="1560" r:id="rId22"/>
    <p:sldId id="1562" r:id="rId23"/>
    <p:sldId id="1563" r:id="rId24"/>
    <p:sldId id="1565" r:id="rId25"/>
    <p:sldId id="1566" r:id="rId26"/>
    <p:sldId id="1567" r:id="rId27"/>
    <p:sldId id="1568" r:id="rId28"/>
    <p:sldId id="1569" r:id="rId29"/>
    <p:sldId id="1572" r:id="rId30"/>
    <p:sldId id="1573" r:id="rId31"/>
    <p:sldId id="1575" r:id="rId32"/>
    <p:sldId id="1574" r:id="rId33"/>
    <p:sldId id="1578" r:id="rId34"/>
    <p:sldId id="1579" r:id="rId35"/>
    <p:sldId id="1580" r:id="rId36"/>
    <p:sldId id="1581" r:id="rId37"/>
    <p:sldId id="1582" r:id="rId38"/>
    <p:sldId id="1583" r:id="rId39"/>
    <p:sldId id="1584" r:id="rId40"/>
    <p:sldId id="1577" r:id="rId41"/>
    <p:sldId id="1587" r:id="rId42"/>
    <p:sldId id="1593" r:id="rId43"/>
  </p:sldIdLst>
  <p:sldSz cx="9144000" cy="5143500" type="screen16x9"/>
  <p:notesSz cx="6858000" cy="9144000"/>
  <p:embeddedFontLst>
    <p:embeddedFont>
      <p:font typeface="黑体" pitchFamily="49" charset="-122"/>
      <p:regular r:id="rId45"/>
    </p:embeddedFont>
    <p:embeddedFont>
      <p:font typeface="FZDaBiaoSong-B06" charset="-122"/>
      <p:regular r:id="rId46"/>
    </p:embeddedFont>
    <p:embeddedFont>
      <p:font typeface="幼圆" pitchFamily="49" charset="-122"/>
      <p:regular r:id="rId47"/>
    </p:embeddedFont>
    <p:embeddedFont>
      <p:font typeface="楷体" pitchFamily="49" charset="-122"/>
      <p:regular r:id="rId48"/>
    </p:embeddedFont>
    <p:embeddedFont>
      <p:font typeface="仿宋" pitchFamily="49" charset="-122"/>
      <p:regular r:id="rId49"/>
    </p:embeddedFont>
    <p:embeddedFont>
      <p:font typeface="等线" charset="-122"/>
      <p:regular r:id="rId50"/>
      <p:bold r:id="rId51"/>
    </p:embeddedFont>
    <p:embeddedFont>
      <p:font typeface="Calibri" pitchFamily="34" charset="0"/>
      <p:regular r:id="rId52"/>
      <p:bold r:id="rId53"/>
      <p:italic r:id="rId54"/>
      <p:boldItalic r:id="rId55"/>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99CCFF"/>
    <a:srgbClr val="C68D41"/>
    <a:srgbClr val="DBF1FE"/>
    <a:srgbClr val="B6D556"/>
    <a:srgbClr val="4A2021"/>
    <a:srgbClr val="33CCFF"/>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3926" autoAdjust="0"/>
  </p:normalViewPr>
  <p:slideViewPr>
    <p:cSldViewPr snapToGrid="0" showGuides="1">
      <p:cViewPr>
        <p:scale>
          <a:sx n="110" d="100"/>
          <a:sy n="110" d="100"/>
        </p:scale>
        <p:origin x="-72" y="-72"/>
      </p:cViewPr>
      <p:guideLst>
        <p:guide orient="horz" pos="1625"/>
        <p:guide pos="287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A3BF2-D4BB-4EDA-885A-E5849FFE1654}" type="datetimeFigureOut">
              <a:rPr lang="zh-CN" altLang="en-US" smtClean="0"/>
              <a:t>2023/4/25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339D0-63DA-4FD0-8A89-FE30BF4A1789}" type="slidenum">
              <a:rPr lang="zh-CN" altLang="en-US" smtClean="0"/>
              <a:t>‹#›</a:t>
            </a:fld>
            <a:endParaRPr lang="zh-CN" altLang="en-US"/>
          </a:p>
        </p:txBody>
      </p:sp>
    </p:spTree>
    <p:extLst>
      <p:ext uri="{BB962C8B-B14F-4D97-AF65-F5344CB8AC3E}">
        <p14:creationId xmlns:p14="http://schemas.microsoft.com/office/powerpoint/2010/main" val="9098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2339D0-63DA-4FD0-8A89-FE30BF4A1789}" type="slidenum">
              <a:rPr lang="zh-CN" altLang="en-US" smtClean="0"/>
              <a:t>15</a:t>
            </a:fld>
            <a:endParaRPr lang="zh-CN" altLang="en-US"/>
          </a:p>
        </p:txBody>
      </p:sp>
    </p:spTree>
    <p:extLst>
      <p:ext uri="{BB962C8B-B14F-4D97-AF65-F5344CB8AC3E}">
        <p14:creationId xmlns:p14="http://schemas.microsoft.com/office/powerpoint/2010/main" val="255211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2339D0-63DA-4FD0-8A89-FE30BF4A1789}" type="slidenum">
              <a:rPr lang="zh-CN" altLang="en-US" smtClean="0"/>
              <a:t>21</a:t>
            </a:fld>
            <a:endParaRPr lang="zh-CN" altLang="en-US"/>
          </a:p>
        </p:txBody>
      </p:sp>
    </p:spTree>
    <p:extLst>
      <p:ext uri="{BB962C8B-B14F-4D97-AF65-F5344CB8AC3E}">
        <p14:creationId xmlns:p14="http://schemas.microsoft.com/office/powerpoint/2010/main" val="358819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2339D0-63DA-4FD0-8A89-FE30BF4A1789}" type="slidenum">
              <a:rPr lang="zh-CN" altLang="en-US" smtClean="0"/>
              <a:t>22</a:t>
            </a:fld>
            <a:endParaRPr lang="zh-CN" altLang="en-US"/>
          </a:p>
        </p:txBody>
      </p:sp>
    </p:spTree>
    <p:extLst>
      <p:ext uri="{BB962C8B-B14F-4D97-AF65-F5344CB8AC3E}">
        <p14:creationId xmlns:p14="http://schemas.microsoft.com/office/powerpoint/2010/main" val="299908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2339D0-63DA-4FD0-8A89-FE30BF4A1789}" type="slidenum">
              <a:rPr lang="zh-CN" altLang="en-US" smtClean="0"/>
              <a:t>32</a:t>
            </a:fld>
            <a:endParaRPr lang="zh-CN" altLang="en-US"/>
          </a:p>
        </p:txBody>
      </p:sp>
    </p:spTree>
    <p:extLst>
      <p:ext uri="{BB962C8B-B14F-4D97-AF65-F5344CB8AC3E}">
        <p14:creationId xmlns:p14="http://schemas.microsoft.com/office/powerpoint/2010/main" val="377692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5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1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5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9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9900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88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421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40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35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65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13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169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19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userDrawn="1"/>
        </p:nvSpPr>
        <p:spPr>
          <a:xfrm>
            <a:off x="7163437" y="685800"/>
            <a:ext cx="1856738" cy="4324351"/>
          </a:xfrm>
          <a:prstGeom prst="roundRect">
            <a:avLst>
              <a:gd name="adj" fmla="val 1031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 name="圆角矩形 2">
            <a:extLst>
              <a:ext uri="{FF2B5EF4-FFF2-40B4-BE49-F238E27FC236}">
                <a16:creationId xmlns="" xmlns:a16="http://schemas.microsoft.com/office/drawing/2014/main" id="{7750CE60-2CE8-F444-AA5D-E9305B958E26}"/>
              </a:ext>
            </a:extLst>
          </p:cNvPr>
          <p:cNvSpPr/>
          <p:nvPr userDrawn="1"/>
        </p:nvSpPr>
        <p:spPr>
          <a:xfrm>
            <a:off x="94996" y="685799"/>
            <a:ext cx="7005384" cy="4324351"/>
          </a:xfrm>
          <a:prstGeom prst="roundRect">
            <a:avLst>
              <a:gd name="adj" fmla="val 44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4" name="组合 3">
            <a:extLst>
              <a:ext uri="{FF2B5EF4-FFF2-40B4-BE49-F238E27FC236}">
                <a16:creationId xmlns="" xmlns:a16="http://schemas.microsoft.com/office/drawing/2014/main" id="{40591701-A29B-6D45-96D0-5A842BF4746B}"/>
              </a:ext>
            </a:extLst>
          </p:cNvPr>
          <p:cNvGrpSpPr/>
          <p:nvPr userDrawn="1"/>
        </p:nvGrpSpPr>
        <p:grpSpPr>
          <a:xfrm>
            <a:off x="6916404" y="760488"/>
            <a:ext cx="387650" cy="3931666"/>
            <a:chOff x="7011654" y="817638"/>
            <a:chExt cx="387650" cy="3931666"/>
          </a:xfrm>
        </p:grpSpPr>
        <p:grpSp>
          <p:nvGrpSpPr>
            <p:cNvPr id="5" name="组合 4">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4" name="椭圆 33">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5" name="椭圆 34">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6" name="圆角矩形 35">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6" name="组合 5">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1" name="椭圆 30">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2" name="椭圆 31">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3" name="圆角矩形 32">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7" name="组合 6">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8" name="椭圆 27">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9" name="椭圆 28">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0" name="圆角矩形 29">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8" name="组合 7">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5" name="椭圆 24">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6" name="椭圆 25">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7" name="圆角矩形 26">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9" name="组合 8">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2" name="椭圆 21">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3" name="椭圆 22">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4" name="圆角矩形 23">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0" name="组合 9">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19" name="椭圆 18">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0" name="椭圆 19">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1" name="圆角矩形 20">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1" name="组合 10">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6" name="椭圆 15">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7" name="椭圆 16">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8" name="圆角矩形 17">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2" name="组合 11">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3" name="椭圆 12">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椭圆 13">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5" name="圆角矩形 14">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spTree>
    <p:extLst>
      <p:ext uri="{BB962C8B-B14F-4D97-AF65-F5344CB8AC3E}">
        <p14:creationId xmlns:p14="http://schemas.microsoft.com/office/powerpoint/2010/main" val="366978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41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5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2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49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1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288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14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3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419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60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484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752475"/>
          </a:xfrm>
          <a:prstGeom prst="rect">
            <a:avLst/>
          </a:prstGeom>
        </p:spPr>
      </p:pic>
      <p:pic>
        <p:nvPicPr>
          <p:cNvPr id="4" name="图片 3"/>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75" r:id="rId7"/>
    <p:sldLayoutId id="2147483676" r:id="rId8"/>
    <p:sldLayoutId id="2147483677" r:id="rId9"/>
    <p:sldLayoutId id="2147483678"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52475"/>
          </a:xfrm>
          <a:prstGeom prst="rect">
            <a:avLst/>
          </a:prstGeom>
        </p:spPr>
      </p:pic>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Tree>
    <p:extLst>
      <p:ext uri="{BB962C8B-B14F-4D97-AF65-F5344CB8AC3E}">
        <p14:creationId xmlns:p14="http://schemas.microsoft.com/office/powerpoint/2010/main" val="4900828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724128" y="913924"/>
            <a:ext cx="2503934"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dirty="0" smtClean="0">
                <a:solidFill>
                  <a:srgbClr val="FF0000"/>
                </a:solidFill>
              </a:rPr>
              <a:t>QQ</a:t>
            </a:r>
            <a:r>
              <a:rPr lang="zh-CN" altLang="en-US" sz="2400" b="1" dirty="0" smtClean="0">
                <a:solidFill>
                  <a:srgbClr val="FF0000"/>
                </a:solidFill>
              </a:rPr>
              <a:t>：</a:t>
            </a:r>
            <a:r>
              <a:rPr lang="en-US" altLang="zh-CN" sz="2400" b="1" dirty="0" smtClean="0">
                <a:solidFill>
                  <a:srgbClr val="FF0000"/>
                </a:solidFill>
              </a:rPr>
              <a:t>263900239</a:t>
            </a:r>
            <a:endParaRPr lang="zh-CN" altLang="en-US" sz="2400" b="1" dirty="0">
              <a:solidFill>
                <a:srgbClr val="FF0000"/>
              </a:solidFill>
            </a:endParaRPr>
          </a:p>
        </p:txBody>
      </p:sp>
    </p:spTree>
    <p:extLst>
      <p:ext uri="{BB962C8B-B14F-4D97-AF65-F5344CB8AC3E}">
        <p14:creationId xmlns:p14="http://schemas.microsoft.com/office/powerpoint/2010/main" val="232793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xmlns="" id="{B653DA4D-F537-7D40-B385-914CCA26D09C}"/>
              </a:ext>
            </a:extLst>
          </p:cNvPr>
          <p:cNvSpPr/>
          <p:nvPr/>
        </p:nvSpPr>
        <p:spPr>
          <a:xfrm>
            <a:off x="347273" y="658427"/>
            <a:ext cx="1931900"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例文二</a:t>
            </a:r>
            <a:endParaRPr kumimoji="1" lang="zh-CN" altLang="en-US" sz="3200" dirty="0">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73" y="1779438"/>
            <a:ext cx="8655529" cy="194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5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69656" y="3885919"/>
            <a:ext cx="670272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169656" y="4405847"/>
            <a:ext cx="6696968"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63898" y="3353975"/>
            <a:ext cx="670272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210355" y="2856146"/>
            <a:ext cx="1656269"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6994" y="1258239"/>
            <a:ext cx="6721326" cy="3620030"/>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亲爱的同学们：</a:t>
            </a:r>
          </a:p>
          <a:p>
            <a:pPr>
              <a:lnSpc>
                <a:spcPct val="120000"/>
              </a:lnSpc>
            </a:pPr>
            <a:r>
              <a:rPr lang="zh-CN" altLang="en-US" sz="2800" b="1" dirty="0" smtClean="0">
                <a:latin typeface="楷体" panose="02010609060101010101" pitchFamily="49" charset="-122"/>
                <a:ea typeface="楷体" panose="02010609060101010101" pitchFamily="49" charset="-122"/>
              </a:rPr>
              <a:t>    有</a:t>
            </a:r>
            <a:r>
              <a:rPr lang="zh-CN" altLang="en-US" sz="2800" b="1" dirty="0">
                <a:latin typeface="楷体" panose="02010609060101010101" pitchFamily="49" charset="-122"/>
                <a:ea typeface="楷体" panose="02010609060101010101" pitchFamily="49" charset="-122"/>
              </a:rPr>
              <a:t>句话说得好：我们的家园只有一个，地球不能克隆。我们只有一个地球，如果它毁灭了，我们又能去哪儿呢？科学家已经证明，目前在以地球为中心的四十万亿千米的范围内没有人类可以居住的第二个星球，我们必须保护人类赖以生存的地球</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6" name="矩形 5"/>
          <p:cNvSpPr/>
          <p:nvPr/>
        </p:nvSpPr>
        <p:spPr>
          <a:xfrm>
            <a:off x="1807344" y="301402"/>
            <a:ext cx="3846246" cy="992579"/>
          </a:xfrm>
          <a:prstGeom prst="rect">
            <a:avLst/>
          </a:prstGeom>
        </p:spPr>
        <p:txBody>
          <a:bodyPr wrap="none" lIns="68580" tIns="34290" rIns="68580" bIns="34290">
            <a:spAutoFit/>
          </a:bodyPr>
          <a:lstStyle/>
          <a:p>
            <a:r>
              <a:rPr lang="zh-CN" altLang="en-US" sz="3200" b="1" dirty="0" smtClean="0">
                <a:latin typeface="宋体" panose="02010600030101010101" pitchFamily="2" charset="-122"/>
                <a:ea typeface="宋体" panose="02010600030101010101" pitchFamily="2" charset="-122"/>
              </a:rPr>
              <a:t>“节约资源”</a:t>
            </a:r>
            <a:r>
              <a:rPr lang="zh-CN" altLang="en-US" sz="3200" b="1" dirty="0">
                <a:latin typeface="宋体" panose="02010600030101010101" pitchFamily="2" charset="-122"/>
                <a:ea typeface="宋体" panose="02010600030101010101" pitchFamily="2" charset="-122"/>
              </a:rPr>
              <a:t>倡议书</a:t>
            </a:r>
          </a:p>
          <a:p>
            <a:pPr algn="ctr"/>
            <a:r>
              <a:rPr lang="zh-CN" altLang="en-US" sz="2800" b="1" dirty="0">
                <a:latin typeface="仿宋" panose="02010609060101010101" pitchFamily="49" charset="-122"/>
                <a:ea typeface="仿宋" panose="02010609060101010101" pitchFamily="49" charset="-122"/>
              </a:rPr>
              <a:t>田子辰</a:t>
            </a:r>
          </a:p>
        </p:txBody>
      </p:sp>
      <p:cxnSp>
        <p:nvCxnSpPr>
          <p:cNvPr id="13" name="直接连接符 1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21"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4244" y="1427276"/>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7066992" y="1380462"/>
            <a:ext cx="1930366" cy="3637919"/>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倡议背景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引用</a:t>
            </a:r>
            <a:r>
              <a:rPr lang="zh-CN" altLang="en-US" sz="2400" b="1" dirty="0">
                <a:latin typeface="宋体" panose="02010600030101010101" pitchFamily="2" charset="-122"/>
                <a:ea typeface="宋体" panose="02010600030101010101" pitchFamily="2" charset="-122"/>
              </a:rPr>
              <a:t>科学家的研究结论，证明地球是目前人类唯一可以生存的星球，以此发出</a:t>
            </a:r>
            <a:r>
              <a:rPr lang="zh-CN" altLang="en-US" sz="2400" b="1" dirty="0" smtClean="0">
                <a:latin typeface="宋体" panose="02010600030101010101" pitchFamily="2" charset="-122"/>
                <a:ea typeface="宋体" panose="02010600030101010101" pitchFamily="2" charset="-122"/>
              </a:rPr>
              <a:t>倡议</a:t>
            </a:r>
            <a:r>
              <a:rPr lang="zh-CN" altLang="en-US" sz="2400" b="1" dirty="0" smtClean="0">
                <a:latin typeface="宋体" panose="02010600030101010101" pitchFamily="2" charset="-122"/>
                <a:ea typeface="宋体" panose="02010600030101010101" pitchFamily="2" charset="-122"/>
                <a:cs typeface="仿宋" panose="02010609060101010101" charset="-122"/>
              </a:rPr>
              <a:t>。</a:t>
            </a:r>
            <a:endParaRPr lang="zh-CN" altLang="en-US" sz="2400" b="1" dirty="0">
              <a:latin typeface="宋体" panose="02010600030101010101" pitchFamily="2" charset="-122"/>
              <a:ea typeface="宋体" panose="02010600030101010101" pitchFamily="2" charset="-122"/>
              <a:cs typeface="仿宋" panose="02010609060101010101" charset="-122"/>
            </a:endParaRPr>
          </a:p>
        </p:txBody>
      </p:sp>
    </p:spTree>
    <p:extLst>
      <p:ext uri="{BB962C8B-B14F-4D97-AF65-F5344CB8AC3E}">
        <p14:creationId xmlns:p14="http://schemas.microsoft.com/office/powerpoint/2010/main" val="14152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4" grpId="0" animBg="1"/>
      <p:bldP spid="17"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91202" y="2344620"/>
            <a:ext cx="3654920"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矩形 3"/>
          <p:cNvSpPr/>
          <p:nvPr/>
        </p:nvSpPr>
        <p:spPr>
          <a:xfrm>
            <a:off x="216994" y="749870"/>
            <a:ext cx="6721326"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地球上的资源十分有限，建设节约型社会迫在眉睫。为此，我向大家发出保护地球、节约资源的倡议</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一</a:t>
            </a:r>
            <a:r>
              <a:rPr lang="zh-CN" altLang="en-US" sz="2800" b="1" dirty="0">
                <a:latin typeface="楷体" panose="02010609060101010101" pitchFamily="49" charset="-122"/>
                <a:ea typeface="楷体" panose="02010609060101010101" pitchFamily="49" charset="-122"/>
              </a:rPr>
              <a:t>、纸张的节约使用。</a:t>
            </a:r>
          </a:p>
          <a:p>
            <a:pPr>
              <a:lnSpc>
                <a:spcPct val="120000"/>
              </a:lnSpc>
            </a:pPr>
            <a:r>
              <a:rPr lang="en-US" altLang="zh-CN" sz="2800" b="1" dirty="0" smtClean="0">
                <a:latin typeface="楷体" panose="02010609060101010101" pitchFamily="49" charset="-122"/>
                <a:ea typeface="楷体" panose="02010609060101010101" pitchFamily="49" charset="-122"/>
              </a:rPr>
              <a:t>    1</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已经用过的废纸可以集中起来处理，不要随意丢弃。</a:t>
            </a:r>
          </a:p>
          <a:p>
            <a:pPr>
              <a:lnSpc>
                <a:spcPct val="120000"/>
              </a:lnSpc>
            </a:pPr>
            <a:r>
              <a:rPr lang="en-US" altLang="zh-CN" sz="2800" b="1" dirty="0" smtClean="0">
                <a:latin typeface="楷体" panose="02010609060101010101" pitchFamily="49" charset="-122"/>
                <a:ea typeface="楷体" panose="02010609060101010101" pitchFamily="49" charset="-122"/>
              </a:rPr>
              <a:t>    2</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尽量在每张纸上多写些东西，从整体上节约纸张</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cxnSp>
        <p:nvCxnSpPr>
          <p:cNvPr id="13" name="直接连接符 1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06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90116" y="2807389"/>
            <a:ext cx="3303918"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2" name="直接连接符 1"/>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5884" y="680862"/>
            <a:ext cx="6817550" cy="4205767"/>
          </a:xfrm>
          <a:prstGeom prst="rect">
            <a:avLst/>
          </a:prstGeom>
        </p:spPr>
        <p:txBody>
          <a:bodyPr wrap="square" lIns="68580" tIns="34290" rIns="68580" bIns="34290">
            <a:spAutoFit/>
          </a:bodyPr>
          <a:lstStyle/>
          <a:p>
            <a:pPr>
              <a:lnSpc>
                <a:spcPct val="120000"/>
              </a:lnSpc>
            </a:pPr>
            <a:r>
              <a:rPr lang="en-US" altLang="zh-CN" sz="2800" b="1" dirty="0" smtClean="0">
                <a:latin typeface="楷体" panose="02010609060101010101" pitchFamily="49" charset="-122"/>
                <a:ea typeface="楷体" panose="02010609060101010101" pitchFamily="49" charset="-122"/>
              </a:rPr>
              <a:t>    3</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用废纸打草稿，一纸多用。</a:t>
            </a:r>
          </a:p>
          <a:p>
            <a:pPr>
              <a:lnSpc>
                <a:spcPct val="120000"/>
              </a:lnSpc>
            </a:pPr>
            <a:r>
              <a:rPr lang="en-US" altLang="zh-CN" sz="2800" b="1" dirty="0" smtClean="0">
                <a:latin typeface="楷体" panose="02010609060101010101" pitchFamily="49" charset="-122"/>
                <a:ea typeface="楷体" panose="02010609060101010101" pitchFamily="49" charset="-122"/>
              </a:rPr>
              <a:t>    4</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无论是纸巾还是餐巾纸，能用手帕代替的都用手帕代替。</a:t>
            </a:r>
          </a:p>
          <a:p>
            <a:pPr>
              <a:lnSpc>
                <a:spcPct val="120000"/>
              </a:lnSpc>
            </a:pPr>
            <a:r>
              <a:rPr lang="en-US" altLang="zh-CN" sz="2800" b="1" dirty="0" smtClean="0">
                <a:latin typeface="楷体" panose="02010609060101010101" pitchFamily="49" charset="-122"/>
                <a:ea typeface="楷体" panose="02010609060101010101" pitchFamily="49" charset="-122"/>
              </a:rPr>
              <a:t>    5.</a:t>
            </a:r>
            <a:r>
              <a:rPr lang="zh-CN" altLang="en-US" sz="2800" b="1" dirty="0" smtClean="0">
                <a:latin typeface="楷体" panose="02010609060101010101" pitchFamily="49" charset="-122"/>
                <a:ea typeface="楷体" panose="02010609060101010101" pitchFamily="49" charset="-122"/>
              </a:rPr>
              <a:t>在废报纸上练习写毛笔字或画国画。</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二</a:t>
            </a:r>
            <a:r>
              <a:rPr lang="zh-CN" altLang="en-US" sz="2800" b="1" dirty="0">
                <a:latin typeface="楷体" panose="02010609060101010101" pitchFamily="49" charset="-122"/>
                <a:ea typeface="楷体" panose="02010609060101010101" pitchFamily="49" charset="-122"/>
              </a:rPr>
              <a:t>、水的节约使用。</a:t>
            </a:r>
          </a:p>
          <a:p>
            <a:pPr>
              <a:lnSpc>
                <a:spcPct val="120000"/>
              </a:lnSpc>
            </a:pPr>
            <a:r>
              <a:rPr lang="en-US" altLang="zh-CN" sz="2800" b="1" dirty="0" smtClean="0">
                <a:latin typeface="楷体" panose="02010609060101010101" pitchFamily="49" charset="-122"/>
                <a:ea typeface="楷体" panose="02010609060101010101" pitchFamily="49" charset="-122"/>
              </a:rPr>
              <a:t>    1.</a:t>
            </a:r>
            <a:r>
              <a:rPr lang="zh-CN" altLang="en-US" sz="2800" b="1" dirty="0" smtClean="0">
                <a:latin typeface="楷体" panose="02010609060101010101" pitchFamily="49" charset="-122"/>
                <a:ea typeface="楷体" panose="02010609060101010101" pitchFamily="49" charset="-122"/>
              </a:rPr>
              <a:t>洗脸</a:t>
            </a:r>
            <a:r>
              <a:rPr lang="zh-CN" altLang="en-US" sz="2800" b="1" dirty="0">
                <a:latin typeface="楷体" panose="02010609060101010101" pitchFamily="49" charset="-122"/>
                <a:ea typeface="楷体" panose="02010609060101010101" pitchFamily="49" charset="-122"/>
              </a:rPr>
              <a:t>水可以用来洗脚，然后冲厕所。</a:t>
            </a:r>
          </a:p>
          <a:p>
            <a:pPr>
              <a:lnSpc>
                <a:spcPct val="120000"/>
              </a:lnSpc>
            </a:pPr>
            <a:r>
              <a:rPr lang="en-US" altLang="zh-CN" sz="2800" b="1" dirty="0" smtClean="0">
                <a:latin typeface="楷体" panose="02010609060101010101" pitchFamily="49" charset="-122"/>
                <a:ea typeface="楷体" panose="02010609060101010101" pitchFamily="49" charset="-122"/>
              </a:rPr>
              <a:t>    2</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在家中预备一个收集废水的桶，它完全可以保证冲厕所需要的水量。</a:t>
            </a:r>
          </a:p>
        </p:txBody>
      </p:sp>
    </p:spTree>
    <p:extLst>
      <p:ext uri="{BB962C8B-B14F-4D97-AF65-F5344CB8AC3E}">
        <p14:creationId xmlns:p14="http://schemas.microsoft.com/office/powerpoint/2010/main" val="29599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36758" y="3204185"/>
            <a:ext cx="3303918"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4" name="矩形 3"/>
          <p:cNvSpPr/>
          <p:nvPr/>
        </p:nvSpPr>
        <p:spPr>
          <a:xfrm>
            <a:off x="43136" y="585976"/>
            <a:ext cx="6817550" cy="4205767"/>
          </a:xfrm>
          <a:prstGeom prst="rect">
            <a:avLst/>
          </a:prstGeom>
        </p:spPr>
        <p:txBody>
          <a:bodyPr wrap="square" lIns="68580" tIns="34290" rIns="68580" bIns="34290">
            <a:spAutoFit/>
          </a:bodyPr>
          <a:lstStyle/>
          <a:p>
            <a:pPr>
              <a:lnSpc>
                <a:spcPct val="120000"/>
              </a:lnSpc>
            </a:pPr>
            <a:r>
              <a:rPr lang="en-US" altLang="zh-CN" sz="2800" b="1" dirty="0">
                <a:latin typeface="楷体" panose="02010609060101010101" pitchFamily="49" charset="-122"/>
                <a:ea typeface="楷体" panose="02010609060101010101" pitchFamily="49" charset="-122"/>
              </a:rPr>
              <a:t>    3.</a:t>
            </a:r>
            <a:r>
              <a:rPr lang="zh-CN" altLang="en-US" sz="2800" b="1" dirty="0">
                <a:latin typeface="楷体" panose="02010609060101010101" pitchFamily="49" charset="-122"/>
                <a:ea typeface="楷体" panose="02010609060101010101" pitchFamily="49" charset="-122"/>
              </a:rPr>
              <a:t>淘米水、煮过面条的水用来洗碗筷，去油又节水。</a:t>
            </a:r>
          </a:p>
          <a:p>
            <a:pPr>
              <a:lnSpc>
                <a:spcPct val="120000"/>
              </a:lnSpc>
            </a:pPr>
            <a:r>
              <a:rPr lang="en-US" altLang="zh-CN" sz="2800" b="1" dirty="0" smtClean="0">
                <a:latin typeface="楷体" panose="02010609060101010101" pitchFamily="49" charset="-122"/>
                <a:ea typeface="楷体" panose="02010609060101010101" pitchFamily="49" charset="-122"/>
              </a:rPr>
              <a:t>    4</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用养鱼的水浇花，能促进花草生长。</a:t>
            </a:r>
          </a:p>
          <a:p>
            <a:pPr>
              <a:lnSpc>
                <a:spcPct val="120000"/>
              </a:lnSpc>
            </a:pPr>
            <a:r>
              <a:rPr lang="en-US" altLang="zh-CN" sz="2800" b="1" dirty="0" smtClean="0">
                <a:latin typeface="楷体" panose="02010609060101010101" pitchFamily="49" charset="-122"/>
                <a:ea typeface="楷体" panose="02010609060101010101" pitchFamily="49" charset="-122"/>
              </a:rPr>
              <a:t>    5</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发现有水管破裂的情况及时向维修部门反映，减少不必要的浪费</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三</a:t>
            </a:r>
            <a:r>
              <a:rPr lang="zh-CN" altLang="en-US" sz="2800" b="1" dirty="0">
                <a:latin typeface="楷体" panose="02010609060101010101" pitchFamily="49" charset="-122"/>
                <a:ea typeface="楷体" panose="02010609060101010101" pitchFamily="49" charset="-122"/>
              </a:rPr>
              <a:t>、电的节约使用。</a:t>
            </a:r>
          </a:p>
          <a:p>
            <a:pPr>
              <a:lnSpc>
                <a:spcPct val="120000"/>
              </a:lnSpc>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离开房间后要随手关灯。</a:t>
            </a:r>
          </a:p>
          <a:p>
            <a:pPr>
              <a:lnSpc>
                <a:spcPct val="120000"/>
              </a:lnSpc>
            </a:pP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夏天空调温度不要调太低，空调</a:t>
            </a:r>
            <a:r>
              <a:rPr lang="zh-CN" altLang="en-US" sz="2800" b="1" dirty="0" smtClean="0">
                <a:latin typeface="楷体" panose="02010609060101010101" pitchFamily="49" charset="-122"/>
                <a:ea typeface="楷体" panose="02010609060101010101" pitchFamily="49" charset="-122"/>
              </a:rPr>
              <a:t>也</a:t>
            </a:r>
            <a:endParaRPr lang="zh-CN" altLang="en-US"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338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51498" y="4308495"/>
            <a:ext cx="6593626"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0" name="圆角矩形 9"/>
          <p:cNvSpPr/>
          <p:nvPr/>
        </p:nvSpPr>
        <p:spPr>
          <a:xfrm>
            <a:off x="5264984" y="3811864"/>
            <a:ext cx="1580140"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2" name="直接连接符 1"/>
          <p:cNvCxnSpPr>
            <a:cxnSpLocks/>
          </p:cNvCxnSpPr>
          <p:nvPr/>
        </p:nvCxnSpPr>
        <p:spPr>
          <a:xfrm>
            <a:off x="6911826" y="622932"/>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51498" y="646358"/>
            <a:ext cx="6721326"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不要</a:t>
            </a:r>
            <a:r>
              <a:rPr lang="zh-CN" altLang="en-US" sz="2800" b="1" dirty="0">
                <a:latin typeface="楷体" panose="02010609060101010101" pitchFamily="49" charset="-122"/>
                <a:ea typeface="楷体" panose="02010609060101010101" pitchFamily="49" charset="-122"/>
              </a:rPr>
              <a:t>开太久。</a:t>
            </a:r>
          </a:p>
          <a:p>
            <a:pPr>
              <a:lnSpc>
                <a:spcPct val="120000"/>
              </a:lnSpc>
            </a:pPr>
            <a:r>
              <a:rPr lang="en-US" altLang="zh-CN" sz="2800" b="1" dirty="0" smtClean="0">
                <a:latin typeface="楷体" panose="02010609060101010101" pitchFamily="49" charset="-122"/>
                <a:ea typeface="楷体" panose="02010609060101010101" pitchFamily="49" charset="-122"/>
              </a:rPr>
              <a:t>    3</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尽量使用节能灯泡，节约用电。</a:t>
            </a:r>
          </a:p>
          <a:p>
            <a:pPr>
              <a:lnSpc>
                <a:spcPct val="120000"/>
              </a:lnSpc>
            </a:pPr>
            <a:r>
              <a:rPr lang="en-US" altLang="zh-CN" sz="2800" b="1" dirty="0" smtClean="0">
                <a:latin typeface="楷体" panose="02010609060101010101" pitchFamily="49" charset="-122"/>
                <a:ea typeface="楷体" panose="02010609060101010101" pitchFamily="49" charset="-122"/>
              </a:rPr>
              <a:t>    4.</a:t>
            </a:r>
            <a:r>
              <a:rPr lang="zh-CN" altLang="en-US" sz="2800" b="1" dirty="0" smtClean="0">
                <a:latin typeface="楷体" panose="02010609060101010101" pitchFamily="49" charset="-122"/>
                <a:ea typeface="楷体" panose="02010609060101010101" pitchFamily="49" charset="-122"/>
              </a:rPr>
              <a:t>冰箱</a:t>
            </a:r>
            <a:r>
              <a:rPr lang="zh-CN" altLang="en-US" sz="2800" b="1" dirty="0">
                <a:latin typeface="楷体" panose="02010609060101010101" pitchFamily="49" charset="-122"/>
                <a:ea typeface="楷体" panose="02010609060101010101" pitchFamily="49" charset="-122"/>
              </a:rPr>
              <a:t>要不定期除冰，检查冰箱的密封性。</a:t>
            </a:r>
          </a:p>
          <a:p>
            <a:pPr>
              <a:lnSpc>
                <a:spcPct val="120000"/>
              </a:lnSpc>
            </a:pPr>
            <a:r>
              <a:rPr lang="en-US" altLang="zh-CN" sz="2800" b="1" dirty="0" smtClean="0">
                <a:latin typeface="楷体" panose="02010609060101010101" pitchFamily="49" charset="-122"/>
                <a:ea typeface="楷体" panose="02010609060101010101" pitchFamily="49" charset="-122"/>
              </a:rPr>
              <a:t>    5</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看完电视或者用完电脑后要及时关掉电源开关</a:t>
            </a:r>
            <a:r>
              <a:rPr lang="zh-CN" altLang="en-US"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为了</a:t>
            </a:r>
            <a:r>
              <a:rPr lang="zh-CN" altLang="en-US" sz="2800" b="1" dirty="0">
                <a:latin typeface="楷体" panose="02010609060101010101" pitchFamily="49" charset="-122"/>
                <a:ea typeface="楷体" panose="02010609060101010101" pitchFamily="49" charset="-122"/>
              </a:rPr>
              <a:t>保护我们的生存环境，让我们用热情去传播环保的理念，用行动肩负起</a:t>
            </a:r>
            <a:r>
              <a:rPr lang="zh-CN" altLang="en-US" sz="2800" b="1" dirty="0" smtClean="0">
                <a:latin typeface="楷体" panose="02010609060101010101" pitchFamily="49" charset="-122"/>
                <a:ea typeface="楷体" panose="02010609060101010101" pitchFamily="49" charset="-122"/>
              </a:rPr>
              <a:t>保</a:t>
            </a:r>
            <a:endParaRPr lang="zh-CN" altLang="en-US" sz="2800" b="1" dirty="0">
              <a:latin typeface="楷体" panose="02010609060101010101" pitchFamily="49" charset="-122"/>
              <a:ea typeface="楷体" panose="02010609060101010101" pitchFamily="49" charset="-122"/>
            </a:endParaRPr>
          </a:p>
        </p:txBody>
      </p:sp>
      <p:pic>
        <p:nvPicPr>
          <p:cNvPr id="7" name="Picture 2" descr="C:\Users\Administrator\Desktop\QQ截图20220706112530_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870" y="804999"/>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066992" y="758185"/>
            <a:ext cx="1930366" cy="3637919"/>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倡议内容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小</a:t>
            </a:r>
            <a:r>
              <a:rPr lang="zh-CN" altLang="en-US" sz="2400" b="1" dirty="0">
                <a:latin typeface="宋体" panose="02010600030101010101" pitchFamily="2" charset="-122"/>
                <a:ea typeface="宋体" panose="02010600030101010101" pitchFamily="2" charset="-122"/>
              </a:rPr>
              <a:t>作者从三方面写出倡议的内容，每方面又列举出五小点，做法切实</a:t>
            </a:r>
          </a:p>
          <a:p>
            <a:pPr>
              <a:lnSpc>
                <a:spcPct val="120000"/>
              </a:lnSpc>
            </a:pPr>
            <a:r>
              <a:rPr lang="zh-CN" altLang="en-US" sz="2400" b="1" dirty="0">
                <a:latin typeface="宋体" panose="02010600030101010101" pitchFamily="2" charset="-122"/>
                <a:ea typeface="宋体" panose="02010600030101010101" pitchFamily="2" charset="-122"/>
              </a:rPr>
              <a:t>可行。</a:t>
            </a:r>
          </a:p>
        </p:txBody>
      </p:sp>
    </p:spTree>
    <p:extLst>
      <p:ext uri="{BB962C8B-B14F-4D97-AF65-F5344CB8AC3E}">
        <p14:creationId xmlns:p14="http://schemas.microsoft.com/office/powerpoint/2010/main" val="25947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19880" y="1389900"/>
            <a:ext cx="806664"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8" name="圆角矩形 7"/>
          <p:cNvSpPr/>
          <p:nvPr/>
        </p:nvSpPr>
        <p:spPr>
          <a:xfrm>
            <a:off x="219880" y="889592"/>
            <a:ext cx="6593626"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2" name="直接连接符 1"/>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16994" y="818878"/>
            <a:ext cx="6721326" cy="2137508"/>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护地球</a:t>
            </a:r>
            <a:r>
              <a:rPr lang="zh-CN" altLang="en-US" sz="2800" b="1" dirty="0">
                <a:latin typeface="楷体" panose="02010609060101010101" pitchFamily="49" charset="-122"/>
                <a:ea typeface="楷体" panose="02010609060101010101" pitchFamily="49" charset="-122"/>
              </a:rPr>
              <a:t>家园的重任，让我们共同行动起来吧！</a:t>
            </a:r>
          </a:p>
          <a:p>
            <a:pPr algn="r">
              <a:lnSpc>
                <a:spcPct val="120000"/>
              </a:lnSpc>
            </a:pPr>
            <a:r>
              <a:rPr lang="zh-CN" altLang="en-US" sz="2800" b="1" dirty="0">
                <a:latin typeface="楷体" panose="02010609060101010101" pitchFamily="49" charset="-122"/>
                <a:ea typeface="楷体" panose="02010609060101010101" pitchFamily="49" charset="-122"/>
              </a:rPr>
              <a:t>田子辰</a:t>
            </a:r>
          </a:p>
          <a:p>
            <a:pPr algn="r">
              <a:lnSpc>
                <a:spcPct val="120000"/>
              </a:lnSpc>
            </a:pPr>
            <a:r>
              <a:rPr lang="en-US" altLang="zh-CN" sz="2800" b="1" dirty="0">
                <a:latin typeface="楷体" panose="02010609060101010101" pitchFamily="49" charset="-122"/>
                <a:ea typeface="楷体" panose="02010609060101010101" pitchFamily="49" charset="-122"/>
              </a:rPr>
              <a:t>11</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22</a:t>
            </a:r>
            <a:r>
              <a:rPr lang="zh-CN" altLang="en-US" sz="2800" b="1" dirty="0">
                <a:latin typeface="楷体" panose="02010609060101010101" pitchFamily="49" charset="-122"/>
                <a:ea typeface="楷体" panose="02010609060101010101" pitchFamily="49" charset="-122"/>
              </a:rPr>
              <a:t>日</a:t>
            </a:r>
          </a:p>
        </p:txBody>
      </p:sp>
      <p:pic>
        <p:nvPicPr>
          <p:cNvPr id="6"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870" y="960267"/>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066992" y="913453"/>
            <a:ext cx="1930366" cy="1865126"/>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深情呼吁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发出</a:t>
            </a:r>
            <a:r>
              <a:rPr lang="zh-CN" altLang="en-US" sz="2400" b="1" dirty="0">
                <a:latin typeface="宋体" panose="02010600030101010101" pitchFamily="2" charset="-122"/>
                <a:ea typeface="宋体" panose="02010600030101010101" pitchFamily="2" charset="-122"/>
              </a:rPr>
              <a:t>呼吁，号召人们行动起来。</a:t>
            </a:r>
          </a:p>
        </p:txBody>
      </p:sp>
    </p:spTree>
    <p:extLst>
      <p:ext uri="{BB962C8B-B14F-4D97-AF65-F5344CB8AC3E}">
        <p14:creationId xmlns:p14="http://schemas.microsoft.com/office/powerpoint/2010/main" val="39731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5829" y="427191"/>
            <a:ext cx="2745046" cy="603524"/>
            <a:chOff x="445829" y="504825"/>
            <a:chExt cx="2745046" cy="603524"/>
          </a:xfrm>
        </p:grpSpPr>
        <p:sp>
          <p:nvSpPr>
            <p:cNvPr id="6" name="减号 5"/>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04853" y="504825"/>
              <a:ext cx="1028722" cy="603524"/>
              <a:chOff x="3381375" y="476250"/>
              <a:chExt cx="879803" cy="499814"/>
            </a:xfrm>
          </p:grpSpPr>
          <p:sp>
            <p:nvSpPr>
              <p:cNvPr id="11" name="椭圆 10"/>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
        <p:nvSpPr>
          <p:cNvPr id="9" name="TextBox 8"/>
          <p:cNvSpPr txBox="1"/>
          <p:nvPr/>
        </p:nvSpPr>
        <p:spPr>
          <a:xfrm>
            <a:off x="531553" y="1125231"/>
            <a:ext cx="8069521" cy="3643113"/>
          </a:xfrm>
          <a:prstGeom prst="rect">
            <a:avLst/>
          </a:prstGeom>
          <a:solidFill>
            <a:srgbClr val="DBF1FE"/>
          </a:solidFill>
        </p:spPr>
        <p:txBody>
          <a:bodyPr wrap="square" rtlCol="0" anchor="ctr">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作者开头引用科学家的研究结论，指出保护地球的重要性；中间从节约纸张、节约用水、节约用电三个方面提出切实可行的建议，每一大点建议又具体列出五小点，紧贴人们的日常生活实际，非常有针对性和实用性；结尾发出有力号召，呼吁人们共同行动起来，节约资源，保护地球。倡议书条理清晰，格式规范。</a:t>
            </a:r>
          </a:p>
        </p:txBody>
      </p:sp>
    </p:spTree>
    <p:extLst>
      <p:ext uri="{BB962C8B-B14F-4D97-AF65-F5344CB8AC3E}">
        <p14:creationId xmlns:p14="http://schemas.microsoft.com/office/powerpoint/2010/main" val="3779957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B653DA4D-F537-7D40-B385-914CCA26D09C}"/>
              </a:ext>
            </a:extLst>
          </p:cNvPr>
          <p:cNvSpPr/>
          <p:nvPr/>
        </p:nvSpPr>
        <p:spPr>
          <a:xfrm>
            <a:off x="347273" y="658427"/>
            <a:ext cx="1931900"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例文三</a:t>
            </a:r>
            <a:endParaRPr kumimoji="1" lang="zh-CN" altLang="en-US" sz="3200" dirty="0">
              <a:latin typeface="黑体" panose="02010609060101010101" pitchFamily="49" charset="-122"/>
              <a:ea typeface="黑体" panose="02010609060101010101" pitchFamily="49"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6" y="1600927"/>
            <a:ext cx="8919713"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462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16995" y="3324286"/>
            <a:ext cx="146515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16994" y="2823001"/>
            <a:ext cx="652023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16995" y="2321716"/>
            <a:ext cx="652023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5253487" y="1767419"/>
            <a:ext cx="1483744"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6994" y="1197857"/>
            <a:ext cx="6721326" cy="3688702"/>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亲爱的同学们：</a:t>
            </a:r>
          </a:p>
          <a:p>
            <a:pPr>
              <a:lnSpc>
                <a:spcPct val="120000"/>
              </a:lnSpc>
            </a:pPr>
            <a:r>
              <a:rPr lang="zh-CN" altLang="en-US" sz="2800" b="1" dirty="0">
                <a:latin typeface="楷体" panose="02010609060101010101" pitchFamily="49" charset="-122"/>
                <a:ea typeface="楷体" panose="02010609060101010101" pitchFamily="49" charset="-122"/>
              </a:rPr>
              <a:t>    你们看到过这样的现象吗？学校水房里的水龙头无人问津，同学们洗完手扭头就跑，水“哗哗”地流着，溢出水池，水流成河。你们是否知道，我们国家是一个水资源紧缺的国家，有的地方严重缺水，对人们的生活和生产造成极大的威胁</a:t>
            </a:r>
            <a:r>
              <a:rPr lang="zh-CN" altLang="en-US" sz="2800" b="1" dirty="0" smtClean="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所</a:t>
            </a:r>
          </a:p>
        </p:txBody>
      </p:sp>
      <p:sp>
        <p:nvSpPr>
          <p:cNvPr id="6" name="矩形 5"/>
          <p:cNvSpPr/>
          <p:nvPr/>
        </p:nvSpPr>
        <p:spPr>
          <a:xfrm>
            <a:off x="1499538" y="394631"/>
            <a:ext cx="3846246" cy="992579"/>
          </a:xfrm>
          <a:prstGeom prst="rect">
            <a:avLst/>
          </a:prstGeom>
        </p:spPr>
        <p:txBody>
          <a:bodyPr wrap="none" lIns="68580" tIns="34290" rIns="68580" bIns="34290">
            <a:spAutoFit/>
          </a:bodyPr>
          <a:lstStyle/>
          <a:p>
            <a:r>
              <a:rPr lang="zh-CN" altLang="en-US" sz="3200" b="1" dirty="0">
                <a:latin typeface="宋体" panose="02010600030101010101" pitchFamily="2" charset="-122"/>
                <a:ea typeface="宋体" panose="02010600030101010101" pitchFamily="2" charset="-122"/>
              </a:rPr>
              <a:t>“节约用水”倡议书</a:t>
            </a:r>
          </a:p>
          <a:p>
            <a:pPr algn="ctr"/>
            <a:r>
              <a:rPr lang="zh-CN" altLang="en-US" sz="2800" b="1" dirty="0">
                <a:latin typeface="仿宋" panose="02010609060101010101" pitchFamily="49" charset="-122"/>
                <a:ea typeface="仿宋" panose="02010609060101010101" pitchFamily="49" charset="-122"/>
              </a:rPr>
              <a:t>高志清</a:t>
            </a:r>
          </a:p>
        </p:txBody>
      </p:sp>
      <p:cxnSp>
        <p:nvCxnSpPr>
          <p:cNvPr id="7" name="直接连接符 6"/>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8"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4244" y="1392772"/>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7066992" y="1344167"/>
            <a:ext cx="1930366" cy="3637919"/>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倡议原因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开篇</a:t>
            </a:r>
            <a:r>
              <a:rPr lang="zh-CN" altLang="en-US" sz="2400" b="1" dirty="0">
                <a:latin typeface="宋体" panose="02010600030101010101" pitchFamily="2" charset="-122"/>
                <a:ea typeface="宋体" panose="02010600030101010101" pitchFamily="2" charset="-122"/>
              </a:rPr>
              <a:t>描写校园存在的长流水现象，引出我国水资源的现状，点出倡议的原因。</a:t>
            </a:r>
          </a:p>
        </p:txBody>
      </p:sp>
    </p:spTree>
    <p:extLst>
      <p:ext uri="{BB962C8B-B14F-4D97-AF65-F5344CB8AC3E}">
        <p14:creationId xmlns:p14="http://schemas.microsoft.com/office/powerpoint/2010/main" val="17306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9418" r="1706"/>
          <a:stretch/>
        </p:blipFill>
        <p:spPr>
          <a:xfrm>
            <a:off x="8626" y="5390"/>
            <a:ext cx="9130574" cy="5135948"/>
          </a:xfrm>
          <a:prstGeom prst="rect">
            <a:avLst/>
          </a:prstGeom>
        </p:spPr>
      </p:pic>
      <p:sp>
        <p:nvSpPr>
          <p:cNvPr id="27" name="TextBox 21">
            <a:extLst>
              <a:ext uri="{FF2B5EF4-FFF2-40B4-BE49-F238E27FC236}">
                <a16:creationId xmlns="" xmlns:a16="http://schemas.microsoft.com/office/drawing/2014/main" id="{57AD4B58-5791-2C4E-9339-2F72334853CF}"/>
              </a:ext>
            </a:extLst>
          </p:cNvPr>
          <p:cNvSpPr txBox="1"/>
          <p:nvPr/>
        </p:nvSpPr>
        <p:spPr>
          <a:xfrm>
            <a:off x="190336" y="158299"/>
            <a:ext cx="2456122" cy="430887"/>
          </a:xfrm>
          <a:prstGeom prst="rect">
            <a:avLst/>
          </a:prstGeom>
          <a:noFill/>
        </p:spPr>
        <p:txBody>
          <a:bodyPr wrap="none" rtlCol="0">
            <a:spAutoFit/>
          </a:bodyPr>
          <a:lstStyle/>
          <a:p>
            <a:r>
              <a:rPr lang="zh-CN" altLang="en-US" sz="2200" b="1" dirty="0">
                <a:solidFill>
                  <a:prstClr val="black"/>
                </a:solidFill>
                <a:latin typeface="黑体" pitchFamily="49" charset="-122"/>
                <a:ea typeface="黑体" pitchFamily="49" charset="-122"/>
              </a:rPr>
              <a:t>语文 </a:t>
            </a:r>
            <a:r>
              <a:rPr lang="zh-CN" altLang="en-US" sz="2200" b="1" dirty="0" smtClean="0">
                <a:solidFill>
                  <a:prstClr val="black"/>
                </a:solidFill>
                <a:latin typeface="黑体" pitchFamily="49" charset="-122"/>
                <a:ea typeface="黑体" pitchFamily="49" charset="-122"/>
              </a:rPr>
              <a:t>六年级 </a:t>
            </a:r>
            <a:r>
              <a:rPr lang="zh-CN" altLang="en-US" sz="2200" b="1" dirty="0">
                <a:solidFill>
                  <a:prstClr val="black"/>
                </a:solidFill>
                <a:latin typeface="黑体" pitchFamily="49" charset="-122"/>
                <a:ea typeface="黑体" pitchFamily="49" charset="-122"/>
              </a:rPr>
              <a:t>上册</a:t>
            </a:r>
          </a:p>
        </p:txBody>
      </p:sp>
      <p:sp>
        <p:nvSpPr>
          <p:cNvPr id="20" name="文本框 7"/>
          <p:cNvSpPr txBox="1"/>
          <p:nvPr/>
        </p:nvSpPr>
        <p:spPr>
          <a:xfrm>
            <a:off x="2044460" y="1770220"/>
            <a:ext cx="4986067" cy="1107996"/>
          </a:xfrm>
          <a:prstGeom prst="rect">
            <a:avLst/>
          </a:prstGeom>
          <a:solidFill>
            <a:schemeClr val="bg1">
              <a:alpha val="45000"/>
            </a:schemeClr>
          </a:solidFill>
          <a:effectLst>
            <a:softEdge rad="63500"/>
          </a:effectLst>
        </p:spPr>
        <p:txBody>
          <a:bodyPr wrap="square" rtlCol="0">
            <a:spAutoFit/>
          </a:bodyPr>
          <a:lstStyle/>
          <a:p>
            <a:pPr algn="ctr"/>
            <a:r>
              <a:rPr lang="zh-CN" altLang="en-US" sz="6600" b="1" dirty="0">
                <a:solidFill>
                  <a:prstClr val="black"/>
                </a:solidFill>
                <a:latin typeface="宋体" panose="02010600030101010101" pitchFamily="2" charset="-122"/>
                <a:ea typeface="宋体" panose="02010600030101010101" pitchFamily="2" charset="-122"/>
              </a:rPr>
              <a:t>学写倡议书</a:t>
            </a:r>
          </a:p>
        </p:txBody>
      </p:sp>
      <p:sp>
        <p:nvSpPr>
          <p:cNvPr id="11" name="圆角矩形 10"/>
          <p:cNvSpPr/>
          <p:nvPr/>
        </p:nvSpPr>
        <p:spPr>
          <a:xfrm>
            <a:off x="437024" y="605830"/>
            <a:ext cx="1735725" cy="1013668"/>
          </a:xfrm>
          <a:prstGeom prst="roundRect">
            <a:avLst/>
          </a:prstGeom>
          <a:solidFill>
            <a:schemeClr val="accent6">
              <a:lumMod val="40000"/>
              <a:lumOff val="60000"/>
            </a:schemeClr>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539552" y="699542"/>
            <a:ext cx="2088232" cy="72008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TextBox 12"/>
          <p:cNvSpPr txBox="1"/>
          <p:nvPr/>
        </p:nvSpPr>
        <p:spPr>
          <a:xfrm>
            <a:off x="384130" y="687843"/>
            <a:ext cx="1841509" cy="830997"/>
          </a:xfrm>
          <a:prstGeom prst="rect">
            <a:avLst/>
          </a:prstGeom>
          <a:noFill/>
          <a:effectLst>
            <a:softEdge rad="31750"/>
          </a:effectLst>
        </p:spPr>
        <p:txBody>
          <a:bodyPr wrap="square" rtlCol="0">
            <a:spAutoFit/>
          </a:bodyPr>
          <a:lstStyle/>
          <a:p>
            <a:pPr algn="ctr"/>
            <a:r>
              <a:rPr lang="zh-CN" altLang="en-US" sz="4800" b="1" dirty="0" smtClean="0">
                <a:solidFill>
                  <a:prstClr val="black"/>
                </a:solidFill>
                <a:latin typeface="宋体" panose="02010600030101010101" pitchFamily="2" charset="-122"/>
                <a:ea typeface="宋体" panose="02010600030101010101" pitchFamily="2" charset="-122"/>
              </a:rPr>
              <a:t>习作</a:t>
            </a:r>
            <a:endParaRPr lang="zh-CN" altLang="en-US" sz="4800" b="1" dirty="0">
              <a:solidFill>
                <a:prstClr val="black"/>
              </a:solidFill>
              <a:latin typeface="宋体" panose="02010600030101010101" pitchFamily="2" charset="-122"/>
              <a:ea typeface="宋体" panose="02010600030101010101" pitchFamily="2" charset="-122"/>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grpSp>
        <p:nvGrpSpPr>
          <p:cNvPr id="15" name="组合 14"/>
          <p:cNvGrpSpPr/>
          <p:nvPr/>
        </p:nvGrpSpPr>
        <p:grpSpPr>
          <a:xfrm>
            <a:off x="2622223" y="3093690"/>
            <a:ext cx="3926673" cy="749300"/>
            <a:chOff x="3329115" y="820529"/>
            <a:chExt cx="3926673" cy="749300"/>
          </a:xfrm>
        </p:grpSpPr>
        <p:sp>
          <p:nvSpPr>
            <p:cNvPr id="16" name="圆角矩形 15"/>
            <p:cNvSpPr/>
            <p:nvPr/>
          </p:nvSpPr>
          <p:spPr>
            <a:xfrm>
              <a:off x="3344950" y="820529"/>
              <a:ext cx="3910838" cy="7493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矩形 16"/>
            <p:cNvSpPr/>
            <p:nvPr/>
          </p:nvSpPr>
          <p:spPr>
            <a:xfrm>
              <a:off x="3329115" y="845929"/>
              <a:ext cx="3833101" cy="707886"/>
            </a:xfrm>
            <a:prstGeom prst="rect">
              <a:avLst/>
            </a:prstGeom>
            <a:ln>
              <a:noFill/>
            </a:ln>
          </p:spPr>
          <p:txBody>
            <a:bodyPr wrap="none">
              <a:spAutoFit/>
            </a:bodyPr>
            <a:lstStyle/>
            <a:p>
              <a:r>
                <a:rPr lang="zh-CN" altLang="en-US" sz="4000" dirty="0" smtClean="0">
                  <a:solidFill>
                    <a:schemeClr val="bg1"/>
                  </a:solidFill>
                  <a:latin typeface="FZDaBiaoSong-B06" panose="03000509000000000000" pitchFamily="66" charset="-122"/>
                  <a:ea typeface="FZDaBiaoSong-B06" panose="03000509000000000000" pitchFamily="66" charset="-122"/>
                </a:rPr>
                <a:t>范文</a:t>
              </a:r>
              <a:r>
                <a:rPr lang="en-US" altLang="zh-CN" sz="4000" dirty="0" smtClean="0">
                  <a:solidFill>
                    <a:schemeClr val="bg1"/>
                  </a:solidFill>
                  <a:latin typeface="FZDaBiaoSong-B06" panose="03000509000000000000" pitchFamily="66" charset="-122"/>
                  <a:ea typeface="FZDaBiaoSong-B06" panose="03000509000000000000" pitchFamily="66" charset="-122"/>
                </a:rPr>
                <a:t>+</a:t>
              </a:r>
              <a:r>
                <a:rPr lang="zh-CN" altLang="en-US" sz="4000" dirty="0" smtClean="0">
                  <a:solidFill>
                    <a:schemeClr val="bg1"/>
                  </a:solidFill>
                  <a:latin typeface="FZDaBiaoSong-B06" panose="03000509000000000000" pitchFamily="66" charset="-122"/>
                  <a:ea typeface="FZDaBiaoSong-B06" panose="03000509000000000000" pitchFamily="66" charset="-122"/>
                </a:rPr>
                <a:t>点评</a:t>
              </a:r>
              <a:r>
                <a:rPr lang="en-US" altLang="zh-CN" sz="4000" dirty="0" smtClean="0">
                  <a:solidFill>
                    <a:schemeClr val="bg1"/>
                  </a:solidFill>
                  <a:latin typeface="FZDaBiaoSong-B06" panose="03000509000000000000" pitchFamily="66" charset="-122"/>
                  <a:ea typeface="FZDaBiaoSong-B06" panose="03000509000000000000" pitchFamily="66" charset="-122"/>
                </a:rPr>
                <a:t>+</a:t>
              </a:r>
              <a:r>
                <a:rPr lang="zh-CN" altLang="en-US" sz="4000" dirty="0" smtClean="0">
                  <a:solidFill>
                    <a:schemeClr val="bg1"/>
                  </a:solidFill>
                  <a:latin typeface="FZDaBiaoSong-B06" panose="03000509000000000000" pitchFamily="66" charset="-122"/>
                  <a:ea typeface="FZDaBiaoSong-B06" panose="03000509000000000000" pitchFamily="66" charset="-122"/>
                </a:rPr>
                <a:t>升格</a:t>
              </a:r>
              <a:endParaRPr lang="zh-CN" altLang="en-US" sz="4000" dirty="0">
                <a:solidFill>
                  <a:schemeClr val="bg1"/>
                </a:solidFill>
                <a:latin typeface="FZDaBiaoSong-B06" panose="03000509000000000000" pitchFamily="66" charset="-122"/>
                <a:ea typeface="FZDaBiaoSong-B06" panose="03000509000000000000" pitchFamily="66" charset="-122"/>
              </a:endParaRPr>
            </a:p>
          </p:txBody>
        </p:sp>
      </p:grpSp>
    </p:spTree>
    <p:extLst>
      <p:ext uri="{BB962C8B-B14F-4D97-AF65-F5344CB8AC3E}">
        <p14:creationId xmlns:p14="http://schemas.microsoft.com/office/powerpoint/2010/main" val="92407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897146" y="4291334"/>
            <a:ext cx="58745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97146" y="3267708"/>
            <a:ext cx="286397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90500" y="2252708"/>
            <a:ext cx="493359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97146" y="1750167"/>
            <a:ext cx="5874589"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0500" y="643007"/>
            <a:ext cx="6721326"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以</a:t>
            </a:r>
            <a:r>
              <a:rPr lang="zh-CN" altLang="en-US" sz="2800" b="1" dirty="0">
                <a:latin typeface="楷体" panose="02010609060101010101" pitchFamily="49" charset="-122"/>
                <a:ea typeface="楷体" panose="02010609060101010101" pitchFamily="49" charset="-122"/>
              </a:rPr>
              <a:t>，我向全体师生发出节约用水的倡议，建议大家努力做到以下几点</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en-US" altLang="zh-CN" sz="2800" b="1" dirty="0" smtClean="0">
                <a:latin typeface="楷体" panose="02010609060101010101" pitchFamily="49" charset="-122"/>
                <a:ea typeface="楷体" panose="02010609060101010101" pitchFamily="49" charset="-122"/>
              </a:rPr>
              <a:t>    1</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把节约用水放在首位，树立节水意识，养成良好的节约用水习惯，形成“节约用水光荣，浪费用水可耻”的氛围。</a:t>
            </a:r>
          </a:p>
          <a:p>
            <a:pPr>
              <a:lnSpc>
                <a:spcPct val="120000"/>
              </a:lnSpc>
            </a:pPr>
            <a:r>
              <a:rPr lang="en-US" altLang="zh-CN" sz="2800" b="1" dirty="0" smtClean="0">
                <a:latin typeface="楷体" panose="02010609060101010101" pitchFamily="49" charset="-122"/>
                <a:ea typeface="楷体" panose="02010609060101010101" pitchFamily="49" charset="-122"/>
              </a:rPr>
              <a:t>    2</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缩短用水时间，随手关闭水龙头，做到人走水停，杜绝长流水的现象。</a:t>
            </a:r>
          </a:p>
          <a:p>
            <a:pPr>
              <a:lnSpc>
                <a:spcPct val="120000"/>
              </a:lnSpc>
            </a:pPr>
            <a:r>
              <a:rPr lang="en-US" altLang="zh-CN" sz="2800" b="1" dirty="0" smtClean="0">
                <a:latin typeface="楷体" panose="02010609060101010101" pitchFamily="49" charset="-122"/>
                <a:ea typeface="楷体" panose="02010609060101010101" pitchFamily="49" charset="-122"/>
              </a:rPr>
              <a:t>    3</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提倡大家一水多用，充分</a:t>
            </a:r>
            <a:r>
              <a:rPr lang="zh-CN" altLang="en-US" sz="2800" b="1" dirty="0" smtClean="0">
                <a:latin typeface="楷体" panose="02010609060101010101" pitchFamily="49" charset="-122"/>
                <a:ea typeface="楷体" panose="02010609060101010101" pitchFamily="49" charset="-122"/>
              </a:rPr>
              <a:t>利用</a:t>
            </a:r>
            <a:r>
              <a:rPr lang="zh-CN" altLang="en-US" sz="2800" b="1" dirty="0">
                <a:latin typeface="楷体" panose="02010609060101010101" pitchFamily="49" charset="-122"/>
                <a:ea typeface="楷体" panose="02010609060101010101" pitchFamily="49" charset="-122"/>
              </a:rPr>
              <a:t>水资</a:t>
            </a: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0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25002" y="4101849"/>
            <a:ext cx="658986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16376" y="3577753"/>
            <a:ext cx="438150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16376" y="3067842"/>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50310" y="4586734"/>
            <a:ext cx="145771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68152" y="2024577"/>
            <a:ext cx="495945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68152" y="1523292"/>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85387" y="519151"/>
            <a:ext cx="771708"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85386" y="427357"/>
            <a:ext cx="6564022" cy="4722831"/>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源</a:t>
            </a:r>
            <a:r>
              <a:rPr lang="zh-CN" altLang="en-US" sz="2800" b="1" dirty="0">
                <a:latin typeface="楷体" panose="02010609060101010101" pitchFamily="49" charset="-122"/>
                <a:ea typeface="楷体" panose="02010609060101010101" pitchFamily="49" charset="-122"/>
              </a:rPr>
              <a:t>。如，用洗衣服的水冲厕所，用淘米水浇花等。</a:t>
            </a:r>
          </a:p>
          <a:p>
            <a:pPr>
              <a:lnSpc>
                <a:spcPct val="120000"/>
              </a:lnSpc>
            </a:pP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衣物要集中洗涤，小件、少量的衣物提倡手洗，洗涤剂要适量使用，避免水资源的浪费。</a:t>
            </a:r>
          </a:p>
          <a:p>
            <a:pPr>
              <a:lnSpc>
                <a:spcPct val="120000"/>
              </a:lnSpc>
            </a:pP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同学们之间互相监督，对浪费水资源的行为要及时劝说并制止。</a:t>
            </a:r>
          </a:p>
          <a:p>
            <a:pPr>
              <a:lnSpc>
                <a:spcPct val="120000"/>
              </a:lnSpc>
            </a:pPr>
            <a:r>
              <a:rPr lang="en-US" altLang="zh-CN" sz="2800" b="1" dirty="0">
                <a:latin typeface="楷体" panose="02010609060101010101" pitchFamily="49" charset="-122"/>
                <a:ea typeface="楷体" panose="02010609060101010101" pitchFamily="49" charset="-122"/>
              </a:rPr>
              <a:t>6.</a:t>
            </a:r>
            <a:r>
              <a:rPr lang="zh-CN" altLang="en-US" sz="2800" b="1" dirty="0">
                <a:latin typeface="楷体" panose="02010609060101010101" pitchFamily="49" charset="-122"/>
                <a:ea typeface="楷体" panose="02010609060101010101" pitchFamily="49" charset="-122"/>
              </a:rPr>
              <a:t>在有水管的醒目地方贴上“节约用水”的标签</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7" name="Picture 2" descr="C:\Users\Administrator\Desktop\QQ截图20220706112530_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992" y="1134689"/>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066992" y="1077458"/>
            <a:ext cx="1930366" cy="3637919"/>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发出倡议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倡议</a:t>
            </a:r>
            <a:r>
              <a:rPr lang="zh-CN" altLang="en-US" sz="2400" b="1" dirty="0">
                <a:latin typeface="宋体" panose="02010600030101010101" pitchFamily="2" charset="-122"/>
                <a:ea typeface="宋体" panose="02010600030101010101" pitchFamily="2" charset="-122"/>
              </a:rPr>
              <a:t>内容清晰明了，从思想、行为等方面提出应该注意节约用水的</a:t>
            </a:r>
            <a:r>
              <a:rPr lang="zh-CN" altLang="en-US" sz="2400" b="1" dirty="0" smtClean="0">
                <a:latin typeface="宋体" panose="02010600030101010101" pitchFamily="2" charset="-122"/>
                <a:ea typeface="宋体" panose="02010600030101010101" pitchFamily="2" charset="-122"/>
              </a:rPr>
              <a:t>地方。</a:t>
            </a:r>
            <a:endParaRPr lang="zh-CN" altLang="en-US" sz="24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815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1" grpId="0" animBg="1"/>
      <p:bldP spid="4" grpId="0" animBg="1"/>
      <p:bldP spid="5" grpId="0" animBg="1"/>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0424" y="2271784"/>
            <a:ext cx="656402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圆角矩形 3"/>
          <p:cNvSpPr/>
          <p:nvPr/>
        </p:nvSpPr>
        <p:spPr>
          <a:xfrm>
            <a:off x="243292" y="1748466"/>
            <a:ext cx="656402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 name="圆角矩形 4"/>
          <p:cNvSpPr/>
          <p:nvPr/>
        </p:nvSpPr>
        <p:spPr>
          <a:xfrm>
            <a:off x="243292" y="1238555"/>
            <a:ext cx="656402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6" name="圆角矩形 5"/>
          <p:cNvSpPr/>
          <p:nvPr/>
        </p:nvSpPr>
        <p:spPr>
          <a:xfrm>
            <a:off x="2294625" y="728644"/>
            <a:ext cx="4521315"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2" name="矩形 1"/>
          <p:cNvSpPr/>
          <p:nvPr/>
        </p:nvSpPr>
        <p:spPr>
          <a:xfrm>
            <a:off x="190500" y="643007"/>
            <a:ext cx="6721326" cy="3102965"/>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同学们</a:t>
            </a:r>
            <a:r>
              <a:rPr lang="zh-CN" altLang="en-US" sz="2800" b="1" dirty="0">
                <a:latin typeface="楷体" panose="02010609060101010101" pitchFamily="49" charset="-122"/>
                <a:ea typeface="楷体" panose="02010609060101010101" pitchFamily="49" charset="-122"/>
              </a:rPr>
              <a:t>，让我们积极行动起来，加入节约水资源的队伍中，从现在做起，为节约每一滴水而做自己力所能及的事情，为创建节约型社会贡献自己的一份力量吧！</a:t>
            </a:r>
          </a:p>
          <a:p>
            <a:pPr algn="r">
              <a:lnSpc>
                <a:spcPct val="120000"/>
              </a:lnSpc>
            </a:pPr>
            <a:r>
              <a:rPr lang="zh-CN" altLang="en-US" sz="2800" b="1" dirty="0">
                <a:latin typeface="楷体" panose="02010609060101010101" pitchFamily="49" charset="-122"/>
                <a:ea typeface="楷体" panose="02010609060101010101" pitchFamily="49" charset="-122"/>
              </a:rPr>
              <a:t>高志清</a:t>
            </a:r>
          </a:p>
          <a:p>
            <a:pPr algn="r">
              <a:lnSpc>
                <a:spcPct val="120000"/>
              </a:lnSpc>
            </a:pP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日</a:t>
            </a: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8" name="Picture 2" descr="C:\Users\Administrator\Desktop\QQ截图20220706112530_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5618" y="750058"/>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7075618" y="692827"/>
            <a:ext cx="1930366" cy="2308324"/>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发出</a:t>
            </a:r>
            <a:r>
              <a:rPr lang="zh-CN" altLang="en-US" sz="2400" dirty="0" smtClean="0">
                <a:latin typeface="黑体" panose="02010609060101010101" pitchFamily="49" charset="-122"/>
                <a:ea typeface="黑体" panose="02010609060101010101" pitchFamily="49" charset="-122"/>
              </a:rPr>
              <a:t>号召</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呼吁</a:t>
            </a:r>
            <a:r>
              <a:rPr lang="zh-CN" altLang="en-US" sz="2400" b="1" dirty="0">
                <a:latin typeface="宋体" panose="02010600030101010101" pitchFamily="2" charset="-122"/>
                <a:ea typeface="宋体" panose="02010600030101010101" pitchFamily="2" charset="-122"/>
              </a:rPr>
              <a:t>大家节约用水，真诚恳切，富有感染力。</a:t>
            </a:r>
          </a:p>
        </p:txBody>
      </p:sp>
    </p:spTree>
    <p:extLst>
      <p:ext uri="{BB962C8B-B14F-4D97-AF65-F5344CB8AC3E}">
        <p14:creationId xmlns:p14="http://schemas.microsoft.com/office/powerpoint/2010/main" val="25629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829" y="729101"/>
            <a:ext cx="2745046" cy="603524"/>
            <a:chOff x="445829" y="504825"/>
            <a:chExt cx="2745046" cy="603524"/>
          </a:xfrm>
        </p:grpSpPr>
        <p:sp>
          <p:nvSpPr>
            <p:cNvPr id="3" name="减号 2"/>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04853" y="504825"/>
              <a:ext cx="1028722" cy="603524"/>
              <a:chOff x="3381375" y="476250"/>
              <a:chExt cx="879803" cy="499814"/>
            </a:xfrm>
          </p:grpSpPr>
          <p:sp>
            <p:nvSpPr>
              <p:cNvPr id="6" name="椭圆 5"/>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
        <p:nvSpPr>
          <p:cNvPr id="8" name="TextBox 7"/>
          <p:cNvSpPr txBox="1"/>
          <p:nvPr/>
        </p:nvSpPr>
        <p:spPr>
          <a:xfrm>
            <a:off x="531553" y="1521526"/>
            <a:ext cx="8069521" cy="2608984"/>
          </a:xfrm>
          <a:prstGeom prst="rect">
            <a:avLst/>
          </a:prstGeom>
          <a:solidFill>
            <a:srgbClr val="DBF1FE"/>
          </a:solidFill>
        </p:spPr>
        <p:txBody>
          <a:bodyPr wrap="square" rtlCol="0" anchor="ctr">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作者开篇描述校内水资源浪费的现象，然后结合我国水资源的现状提出倡议，倡议内容分条列出，条理清晰，让人一目了然。结尾发出号召，言辞恳切，人们易于接受。全篇格式正确，是一篇不错的倡议书，值得大家借鉴。</a:t>
            </a:r>
          </a:p>
        </p:txBody>
      </p:sp>
    </p:spTree>
    <p:extLst>
      <p:ext uri="{BB962C8B-B14F-4D97-AF65-F5344CB8AC3E}">
        <p14:creationId xmlns:p14="http://schemas.microsoft.com/office/powerpoint/2010/main" val="358139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885084"/>
            <a:ext cx="7867290" cy="3933089"/>
          </a:xfrm>
          <a:prstGeom prst="rect">
            <a:avLst/>
          </a:prstGeom>
        </p:spPr>
      </p:pic>
      <p:sp>
        <p:nvSpPr>
          <p:cNvPr id="3" name="矩形 2"/>
          <p:cNvSpPr/>
          <p:nvPr/>
        </p:nvSpPr>
        <p:spPr>
          <a:xfrm>
            <a:off x="629730" y="885084"/>
            <a:ext cx="7867290" cy="3933089"/>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95C65210-D96F-6846-8E09-E8677C8C016F}"/>
              </a:ext>
            </a:extLst>
          </p:cNvPr>
          <p:cNvPicPr>
            <a:picLocks noChangeAspect="1"/>
          </p:cNvPicPr>
          <p:nvPr/>
        </p:nvPicPr>
        <p:blipFill>
          <a:blip r:embed="rId3"/>
          <a:stretch>
            <a:fillRect/>
          </a:stretch>
        </p:blipFill>
        <p:spPr>
          <a:xfrm>
            <a:off x="2141804" y="1361360"/>
            <a:ext cx="4516171" cy="1566331"/>
          </a:xfrm>
          <a:prstGeom prst="rect">
            <a:avLst/>
          </a:prstGeom>
        </p:spPr>
      </p:pic>
      <p:sp>
        <p:nvSpPr>
          <p:cNvPr id="5" name="文本框 14">
            <a:extLst>
              <a:ext uri="{FF2B5EF4-FFF2-40B4-BE49-F238E27FC236}">
                <a16:creationId xmlns="" xmlns:a16="http://schemas.microsoft.com/office/drawing/2014/main" id="{B3E3BF75-6C27-F64C-A7A9-440C84D0AD63}"/>
              </a:ext>
            </a:extLst>
          </p:cNvPr>
          <p:cNvSpPr txBox="1"/>
          <p:nvPr/>
        </p:nvSpPr>
        <p:spPr>
          <a:xfrm>
            <a:off x="2978817" y="1698665"/>
            <a:ext cx="3130629" cy="900246"/>
          </a:xfrm>
          <a:prstGeom prst="rect">
            <a:avLst/>
          </a:prstGeom>
          <a:noFill/>
        </p:spPr>
        <p:txBody>
          <a:bodyPr wrap="square" lIns="68580" tIns="34290" rIns="68580" bIns="34290" rtlCol="0">
            <a:spAutoFit/>
          </a:bodyPr>
          <a:lstStyle/>
          <a:p>
            <a:r>
              <a:rPr lang="zh-CN" altLang="en-US" sz="5400" b="1" dirty="0" smtClean="0">
                <a:solidFill>
                  <a:prstClr val="black"/>
                </a:solidFill>
                <a:latin typeface="幼圆" panose="02010509060101010101" pitchFamily="49" charset="-122"/>
                <a:ea typeface="幼圆" panose="02010509060101010101" pitchFamily="49" charset="-122"/>
              </a:rPr>
              <a:t>升格提优</a:t>
            </a:r>
            <a:endParaRPr lang="zh-CN" altLang="en-US" sz="5400" b="1" dirty="0">
              <a:solidFill>
                <a:prstClr val="black"/>
              </a:solidFill>
              <a:latin typeface="幼圆" panose="02010509060101010101" pitchFamily="49" charset="-122"/>
              <a:ea typeface="幼圆" panose="02010509060101010101" pitchFamily="49" charset="-122"/>
            </a:endParaRPr>
          </a:p>
        </p:txBody>
      </p:sp>
      <p:pic>
        <p:nvPicPr>
          <p:cNvPr id="6" name="图片 5">
            <a:extLst>
              <a:ext uri="{FF2B5EF4-FFF2-40B4-BE49-F238E27FC236}">
                <a16:creationId xmlns="" xmlns:a16="http://schemas.microsoft.com/office/drawing/2014/main" id="{3BAEA930-8E44-F644-B04C-2F4855792A76}"/>
              </a:ext>
            </a:extLst>
          </p:cNvPr>
          <p:cNvPicPr>
            <a:picLocks noChangeAspect="1"/>
          </p:cNvPicPr>
          <p:nvPr/>
        </p:nvPicPr>
        <p:blipFill>
          <a:blip r:embed="rId4"/>
          <a:stretch>
            <a:fillRect/>
          </a:stretch>
        </p:blipFill>
        <p:spPr>
          <a:xfrm rot="1320073" flipH="1">
            <a:off x="2129584" y="2324190"/>
            <a:ext cx="774516" cy="549443"/>
          </a:xfrm>
          <a:prstGeom prst="rect">
            <a:avLst/>
          </a:prstGeom>
        </p:spPr>
      </p:pic>
    </p:spTree>
    <p:extLst>
      <p:ext uri="{BB962C8B-B14F-4D97-AF65-F5344CB8AC3E}">
        <p14:creationId xmlns:p14="http://schemas.microsoft.com/office/powerpoint/2010/main" val="1687567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4997529"/>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199126" y="816312"/>
            <a:ext cx="6819900" cy="4154984"/>
          </a:xfrm>
          <a:prstGeom prst="rect">
            <a:avLst/>
          </a:prstGeom>
          <a:solidFill>
            <a:schemeClr val="accent3">
              <a:lumMod val="20000"/>
              <a:lumOff val="80000"/>
            </a:schemeClr>
          </a:solidFill>
        </p:spPr>
        <p:txBody>
          <a:bodyPr wrap="square">
            <a:spAutoFit/>
          </a:bodyPr>
          <a:lstStyle/>
          <a:p>
            <a:pPr algn="ctr">
              <a:lnSpc>
                <a:spcPct val="150000"/>
              </a:lnSpc>
              <a:defRPr/>
            </a:pPr>
            <a:r>
              <a:rPr lang="zh-CN" altLang="en-US" sz="3200" b="1" dirty="0" smtClean="0">
                <a:latin typeface="宋体" pitchFamily="2" charset="-122"/>
                <a:ea typeface="宋体" pitchFamily="2" charset="-122"/>
              </a:rPr>
              <a:t>讲</a:t>
            </a:r>
            <a:r>
              <a:rPr lang="zh-CN" altLang="en-US" sz="3200" b="1" dirty="0">
                <a:latin typeface="宋体" pitchFamily="2" charset="-122"/>
                <a:ea typeface="宋体" pitchFamily="2" charset="-122"/>
              </a:rPr>
              <a:t>文明，懂</a:t>
            </a:r>
            <a:r>
              <a:rPr lang="zh-CN" altLang="en-US" sz="3200" b="1" dirty="0" smtClean="0">
                <a:latin typeface="宋体" pitchFamily="2" charset="-122"/>
                <a:ea typeface="宋体" pitchFamily="2" charset="-122"/>
              </a:rPr>
              <a:t>礼仪倡议书</a:t>
            </a:r>
            <a:endParaRPr lang="en-US" altLang="zh-CN" sz="3200" b="1" dirty="0" smtClean="0">
              <a:latin typeface="宋体" pitchFamily="2" charset="-122"/>
              <a:ea typeface="宋体" pitchFamily="2" charset="-122"/>
            </a:endParaRPr>
          </a:p>
          <a:p>
            <a:pPr>
              <a:lnSpc>
                <a:spcPct val="150000"/>
              </a:lnSpc>
              <a:defRPr/>
            </a:pPr>
            <a:r>
              <a:rPr lang="zh-CN" altLang="en-US" sz="3200" b="1" dirty="0" smtClean="0">
                <a:latin typeface="宋体" pitchFamily="2" charset="-122"/>
                <a:ea typeface="宋体" pitchFamily="2" charset="-122"/>
              </a:rPr>
              <a:t>    </a:t>
            </a:r>
            <a:r>
              <a:rPr lang="zh-CN" altLang="en-US" sz="2800" b="1" dirty="0" smtClean="0">
                <a:latin typeface="楷体" panose="02010609060101010101" pitchFamily="49" charset="-122"/>
                <a:ea typeface="楷体" panose="02010609060101010101" pitchFamily="49" charset="-122"/>
              </a:rPr>
              <a:t>亲爱的</a:t>
            </a:r>
            <a:r>
              <a:rPr lang="zh-CN" altLang="en-US" sz="2800" b="1" dirty="0">
                <a:latin typeface="楷体" panose="02010609060101010101" pitchFamily="49" charset="-122"/>
                <a:ea typeface="楷体" panose="02010609060101010101" pitchFamily="49" charset="-122"/>
              </a:rPr>
              <a:t>同学们：</a:t>
            </a:r>
          </a:p>
          <a:p>
            <a:pPr>
              <a:lnSpc>
                <a:spcPct val="150000"/>
              </a:lnSpc>
              <a:defRPr/>
            </a:pPr>
            <a:r>
              <a:rPr lang="zh-CN" altLang="en-US" sz="2800" b="1" dirty="0">
                <a:latin typeface="楷体" panose="02010609060101010101" pitchFamily="49" charset="-122"/>
                <a:ea typeface="楷体" panose="02010609060101010101" pitchFamily="49" charset="-122"/>
              </a:rPr>
              <a:t>    “人无礼则不生，事无礼则不成，国无礼则不宁”。相信大家都听说过这句话吧！中国是个有着悠久历史的文明古国，素有“礼仪之邦”的美誉。文明礼仪</a:t>
            </a:r>
            <a:r>
              <a:rPr lang="zh-CN" altLang="en-US" sz="2800" b="1" dirty="0" smtClean="0">
                <a:latin typeface="楷体" panose="02010609060101010101" pitchFamily="49" charset="-122"/>
                <a:ea typeface="楷体" panose="02010609060101010101" pitchFamily="49" charset="-122"/>
              </a:rPr>
              <a:t>是</a:t>
            </a:r>
            <a:r>
              <a:rPr lang="zh-CN" altLang="en-US" sz="2800" b="1" dirty="0">
                <a:latin typeface="楷体" panose="02010609060101010101" pitchFamily="49" charset="-122"/>
                <a:ea typeface="楷体" panose="02010609060101010101" pitchFamily="49" charset="-122"/>
              </a:rPr>
              <a:t>我</a:t>
            </a:r>
          </a:p>
        </p:txBody>
      </p:sp>
      <p:sp>
        <p:nvSpPr>
          <p:cNvPr id="8" name="矩形 7"/>
          <p:cNvSpPr/>
          <p:nvPr/>
        </p:nvSpPr>
        <p:spPr>
          <a:xfrm>
            <a:off x="7339608" y="1498247"/>
            <a:ext cx="1609726" cy="1200329"/>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称呼的格式有误，应顶格写。</a:t>
            </a:r>
          </a:p>
        </p:txBody>
      </p:sp>
      <p:grpSp>
        <p:nvGrpSpPr>
          <p:cNvPr id="9" name="组合 8">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10" name="组合 9">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9" name="椭圆 38">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圆角矩形 40">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6" name="椭圆 35">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圆角矩形 37">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33" name="椭圆 32">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椭圆 33">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圆角矩形 34">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30" name="椭圆 29">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圆角矩形 31">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 name="组合 13">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7" name="椭圆 26">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合 14">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4" name="椭圆 23">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圆角矩形 25">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合 15">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21" name="椭圆 20">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7" name="组合 16">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8" name="椭圆 17">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圆角矩形 19">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4" name="圆角矩形 43">
            <a:extLst>
              <a:ext uri="{FF2B5EF4-FFF2-40B4-BE49-F238E27FC236}">
                <a16:creationId xmlns:a16="http://schemas.microsoft.com/office/drawing/2014/main" xmlns="" id="{A6277B99-7855-8440-A3C0-D48A7F95F78E}"/>
              </a:ext>
            </a:extLst>
          </p:cNvPr>
          <p:cNvSpPr/>
          <p:nvPr/>
        </p:nvSpPr>
        <p:spPr>
          <a:xfrm>
            <a:off x="127234" y="110704"/>
            <a:ext cx="1995941" cy="630865"/>
          </a:xfrm>
          <a:prstGeom prst="roundRect">
            <a:avLst/>
          </a:prstGeom>
          <a:solidFill>
            <a:schemeClr val="tx2">
              <a:lumMod val="60000"/>
              <a:lumOff val="4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solidFill>
                  <a:prstClr val="white"/>
                </a:solidFill>
                <a:latin typeface="黑体" panose="02010609060101010101" pitchFamily="49" charset="-122"/>
                <a:ea typeface="黑体" panose="02010609060101010101" pitchFamily="49" charset="-122"/>
              </a:rPr>
              <a:t>习作原文</a:t>
            </a:r>
            <a:endParaRPr kumimoji="1" lang="zh-CN" altLang="en-US" sz="3200" dirty="0">
              <a:solidFill>
                <a:prstClr val="white"/>
              </a:solidFill>
              <a:latin typeface="黑体" panose="02010609060101010101" pitchFamily="49" charset="-122"/>
              <a:ea typeface="黑体" panose="02010609060101010101" pitchFamily="49" charset="-122"/>
            </a:endParaRPr>
          </a:p>
        </p:txBody>
      </p:sp>
      <p:cxnSp>
        <p:nvCxnSpPr>
          <p:cNvPr id="50" name="直接连接符 49"/>
          <p:cNvCxnSpPr/>
          <p:nvPr/>
        </p:nvCxnSpPr>
        <p:spPr>
          <a:xfrm flipV="1">
            <a:off x="2072234" y="3116354"/>
            <a:ext cx="0" cy="431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070374" y="3544189"/>
            <a:ext cx="345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2397154" y="3122112"/>
            <a:ext cx="0" cy="431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724942" y="3122112"/>
            <a:ext cx="0" cy="431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任意多边形 51"/>
          <p:cNvSpPr/>
          <p:nvPr/>
        </p:nvSpPr>
        <p:spPr>
          <a:xfrm>
            <a:off x="1346571" y="1376082"/>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a:stCxn id="52" idx="1"/>
          </p:cNvCxnSpPr>
          <p:nvPr/>
        </p:nvCxnSpPr>
        <p:spPr>
          <a:xfrm flipV="1">
            <a:off x="1477041" y="1078302"/>
            <a:ext cx="17167" cy="2978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任意多边形 53"/>
          <p:cNvSpPr/>
          <p:nvPr/>
        </p:nvSpPr>
        <p:spPr>
          <a:xfrm>
            <a:off x="4311047" y="1468100"/>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54" idx="1"/>
          </p:cNvCxnSpPr>
          <p:nvPr/>
        </p:nvCxnSpPr>
        <p:spPr>
          <a:xfrm flipV="1">
            <a:off x="4441517" y="948596"/>
            <a:ext cx="8583" cy="5195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1291387" y="779095"/>
            <a:ext cx="349547" cy="34275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58" name="椭圆 57"/>
          <p:cNvSpPr/>
          <p:nvPr/>
        </p:nvSpPr>
        <p:spPr>
          <a:xfrm>
            <a:off x="4276225" y="683471"/>
            <a:ext cx="349547" cy="34275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cxnSp>
        <p:nvCxnSpPr>
          <p:cNvPr id="59" name="直接连接符 58"/>
          <p:cNvCxnSpPr/>
          <p:nvPr/>
        </p:nvCxnSpPr>
        <p:spPr>
          <a:xfrm flipV="1">
            <a:off x="249934" y="1748875"/>
            <a:ext cx="0" cy="4318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a:off x="284673" y="1971170"/>
            <a:ext cx="80602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2386668" y="3118647"/>
            <a:ext cx="3450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3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10"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animBg="1"/>
      <p:bldP spid="54" grpId="0" animBg="1"/>
      <p:bldP spid="74"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9122" y="197976"/>
            <a:ext cx="6819900" cy="4616648"/>
          </a:xfrm>
          <a:prstGeom prst="rect">
            <a:avLst/>
          </a:prstGeom>
          <a:solidFill>
            <a:schemeClr val="accent3">
              <a:lumMod val="20000"/>
              <a:lumOff val="80000"/>
            </a:schemeClr>
          </a:solidFill>
        </p:spPr>
        <p:txBody>
          <a:bodyPr wrap="square">
            <a:spAutoFit/>
          </a:bodyPr>
          <a:lstStyle/>
          <a:p>
            <a:pPr>
              <a:lnSpc>
                <a:spcPct val="150000"/>
              </a:lnSpc>
              <a:defRPr/>
            </a:pPr>
            <a:r>
              <a:rPr lang="zh-CN" altLang="en-US" sz="2800" b="1" dirty="0" smtClean="0">
                <a:latin typeface="楷体" panose="02010609060101010101" pitchFamily="49" charset="-122"/>
                <a:ea typeface="楷体" panose="02010609060101010101" pitchFamily="49" charset="-122"/>
              </a:rPr>
              <a:t>们</a:t>
            </a:r>
            <a:r>
              <a:rPr lang="zh-CN" altLang="en-US" sz="2800" b="1" dirty="0">
                <a:latin typeface="楷体" panose="02010609060101010101" pitchFamily="49" charset="-122"/>
                <a:ea typeface="楷体" panose="02010609060101010101" pitchFamily="49" charset="-122"/>
              </a:rPr>
              <a:t>学习、生活的根基，是我们建康成长的臂膀</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defRPr/>
            </a:pPr>
            <a:endParaRPr lang="en-US" altLang="zh-CN" sz="2800" b="1" dirty="0">
              <a:latin typeface="楷体" panose="02010609060101010101" pitchFamily="49" charset="-122"/>
              <a:ea typeface="楷体" panose="02010609060101010101" pitchFamily="49" charset="-122"/>
            </a:endParaRPr>
          </a:p>
          <a:p>
            <a:pPr>
              <a:lnSpc>
                <a:spcPct val="150000"/>
              </a:lnSpc>
              <a:defRPr/>
            </a:pPr>
            <a:r>
              <a:rPr lang="en-US" altLang="zh-CN" sz="2800" b="1" dirty="0" smtClean="0">
                <a:latin typeface="楷体" panose="02010609060101010101" pitchFamily="49" charset="-122"/>
                <a:ea typeface="楷体" panose="02010609060101010101" pitchFamily="49" charset="-122"/>
              </a:rPr>
              <a:t>    1</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改掉陋习我能行。不乱扔垃圾，不乱写乱画；不随地吐痰，不说脏话；不追逐打闹，不大声喧哗；不损坏花草，不践踏草坪，上课不迟到缺席，不随便说话。</a:t>
            </a: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38" name="圆角矩形 37"/>
          <p:cNvSpPr/>
          <p:nvPr/>
        </p:nvSpPr>
        <p:spPr>
          <a:xfrm>
            <a:off x="4949946" y="389585"/>
            <a:ext cx="398432"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40" idx="1"/>
            <a:endCxn id="38" idx="0"/>
          </p:cNvCxnSpPr>
          <p:nvPr/>
        </p:nvCxnSpPr>
        <p:spPr>
          <a:xfrm flipH="1">
            <a:off x="5149162" y="225848"/>
            <a:ext cx="370333" cy="1637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5519495" y="44603"/>
            <a:ext cx="588377" cy="3624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健</a:t>
            </a: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44" name="矩形 43"/>
          <p:cNvSpPr/>
          <p:nvPr/>
        </p:nvSpPr>
        <p:spPr>
          <a:xfrm>
            <a:off x="7351995" y="418850"/>
            <a:ext cx="1609726" cy="1938992"/>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段落内容衔接不紧密，缺少过渡的句子。</a:t>
            </a:r>
          </a:p>
        </p:txBody>
      </p:sp>
      <p:cxnSp>
        <p:nvCxnSpPr>
          <p:cNvPr id="51" name="直接连接符 50"/>
          <p:cNvCxnSpPr/>
          <p:nvPr/>
        </p:nvCxnSpPr>
        <p:spPr>
          <a:xfrm>
            <a:off x="1415314" y="1333038"/>
            <a:ext cx="446636" cy="1936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7" idx="1"/>
            <a:endCxn id="58" idx="5"/>
          </p:cNvCxnSpPr>
          <p:nvPr/>
        </p:nvCxnSpPr>
        <p:spPr>
          <a:xfrm flipH="1" flipV="1">
            <a:off x="1630006" y="4648580"/>
            <a:ext cx="316426" cy="449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1895242" y="4643320"/>
            <a:ext cx="349547" cy="34275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58" name="椭圆 57"/>
          <p:cNvSpPr/>
          <p:nvPr/>
        </p:nvSpPr>
        <p:spPr>
          <a:xfrm>
            <a:off x="1331649" y="4356017"/>
            <a:ext cx="349547" cy="342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46" name="任意多边形 45"/>
          <p:cNvSpPr/>
          <p:nvPr/>
        </p:nvSpPr>
        <p:spPr>
          <a:xfrm rot="11061757">
            <a:off x="1277923" y="1097672"/>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1845523" y="969583"/>
            <a:ext cx="5098211" cy="89419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002060"/>
                </a:solidFill>
                <a:latin typeface="楷体" panose="02010609060101010101" pitchFamily="49" charset="-122"/>
                <a:ea typeface="楷体" panose="02010609060101010101" pitchFamily="49" charset="-122"/>
              </a:rPr>
              <a:t>为了进一步弘扬中华民族的传统美德，我向同学们提出如下倡议：</a:t>
            </a:r>
          </a:p>
        </p:txBody>
      </p:sp>
    </p:spTree>
    <p:extLst>
      <p:ext uri="{BB962C8B-B14F-4D97-AF65-F5344CB8AC3E}">
        <p14:creationId xmlns:p14="http://schemas.microsoft.com/office/powerpoint/2010/main" val="35501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4" grpId="0"/>
      <p:bldP spid="57" grpId="0" animBg="1"/>
      <p:bldP spid="58" grpId="0" animBg="1"/>
      <p:bldP spid="46"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9122" y="-9048"/>
            <a:ext cx="6819900" cy="4616648"/>
          </a:xfrm>
          <a:prstGeom prst="rect">
            <a:avLst/>
          </a:prstGeom>
          <a:noFill/>
        </p:spPr>
        <p:txBody>
          <a:bodyPr wrap="square">
            <a:spAutoFit/>
          </a:bodyPr>
          <a:lstStyle/>
          <a:p>
            <a:pPr>
              <a:lnSpc>
                <a:spcPct val="150000"/>
              </a:lnSpc>
            </a:pPr>
            <a:r>
              <a:rPr lang="en-US" altLang="zh-CN" sz="2800" b="1" dirty="0" smtClean="0">
                <a:latin typeface="楷体" panose="02010609060101010101" pitchFamily="49" charset="-122"/>
                <a:ea typeface="楷体" panose="02010609060101010101" pitchFamily="49" charset="-122"/>
              </a:rPr>
              <a:t>    2</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树立文明新风我先行。我们要做到用语文明，举止得体；讲卫生，遵守公共秩序，爱护公共设施；勤俭节约，量入为出；尊敬师长，孝敬长辈，团结同学；讲诚信，懂礼貌，乐于助人</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gn="r">
              <a:lnSpc>
                <a:spcPct val="150000"/>
              </a:lnSpc>
            </a:pPr>
            <a:r>
              <a:rPr lang="en-US" altLang="zh-CN" sz="2800" b="1" dirty="0">
                <a:latin typeface="楷体" panose="02010609060101010101" pitchFamily="49" charset="-122"/>
                <a:ea typeface="楷体" panose="02010609060101010101" pitchFamily="49" charset="-122"/>
              </a:rPr>
              <a:t>11</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日</a:t>
            </a:r>
          </a:p>
          <a:p>
            <a:pPr algn="r">
              <a:lnSpc>
                <a:spcPct val="150000"/>
              </a:lnSpc>
            </a:pPr>
            <a:r>
              <a:rPr lang="zh-CN" altLang="en-US" sz="2800" b="1" dirty="0">
                <a:latin typeface="楷体" panose="02010609060101010101" pitchFamily="49" charset="-122"/>
                <a:ea typeface="楷体" panose="02010609060101010101" pitchFamily="49" charset="-122"/>
              </a:rPr>
              <a:t>高雨诺</a:t>
            </a: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0" name="矩形 39"/>
          <p:cNvSpPr/>
          <p:nvPr/>
        </p:nvSpPr>
        <p:spPr>
          <a:xfrm>
            <a:off x="7419075" y="3262017"/>
            <a:ext cx="1609726" cy="1569660"/>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缺少结尾，倡议内容没有感染力。</a:t>
            </a:r>
          </a:p>
        </p:txBody>
      </p:sp>
      <p:sp>
        <p:nvSpPr>
          <p:cNvPr id="42" name="任意多边形 41"/>
          <p:cNvSpPr/>
          <p:nvPr/>
        </p:nvSpPr>
        <p:spPr>
          <a:xfrm rot="11061757">
            <a:off x="6104210" y="2926908"/>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254151" y="3165894"/>
            <a:ext cx="700392" cy="862642"/>
          </a:xfrm>
          <a:custGeom>
            <a:avLst/>
            <a:gdLst>
              <a:gd name="connsiteX0" fmla="*/ 422694 w 700392"/>
              <a:gd name="connsiteY0" fmla="*/ 966159 h 966159"/>
              <a:gd name="connsiteX1" fmla="*/ 681487 w 700392"/>
              <a:gd name="connsiteY1" fmla="*/ 621102 h 966159"/>
              <a:gd name="connsiteX2" fmla="*/ 638355 w 700392"/>
              <a:gd name="connsiteY2" fmla="*/ 276046 h 966159"/>
              <a:gd name="connsiteX3" fmla="*/ 301924 w 700392"/>
              <a:gd name="connsiteY3" fmla="*/ 198408 h 966159"/>
              <a:gd name="connsiteX4" fmla="*/ 0 w 700392"/>
              <a:gd name="connsiteY4" fmla="*/ 0 h 966159"/>
              <a:gd name="connsiteX5" fmla="*/ 0 w 700392"/>
              <a:gd name="connsiteY5" fmla="*/ 0 h 96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392" h="966159">
                <a:moveTo>
                  <a:pt x="422694" y="966159"/>
                </a:moveTo>
                <a:cubicBezTo>
                  <a:pt x="534119" y="851140"/>
                  <a:pt x="645544" y="736121"/>
                  <a:pt x="681487" y="621102"/>
                </a:cubicBezTo>
                <a:cubicBezTo>
                  <a:pt x="717430" y="506083"/>
                  <a:pt x="701616" y="346495"/>
                  <a:pt x="638355" y="276046"/>
                </a:cubicBezTo>
                <a:cubicBezTo>
                  <a:pt x="575095" y="205597"/>
                  <a:pt x="408316" y="244416"/>
                  <a:pt x="301924" y="198408"/>
                </a:cubicBezTo>
                <a:cubicBezTo>
                  <a:pt x="195532" y="152400"/>
                  <a:pt x="0" y="0"/>
                  <a:pt x="0" y="0"/>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1" name="圆角矩形 40"/>
          <p:cNvSpPr/>
          <p:nvPr/>
        </p:nvSpPr>
        <p:spPr>
          <a:xfrm>
            <a:off x="5838462" y="4020969"/>
            <a:ext cx="1139776"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11061757">
            <a:off x="1077507" y="3275627"/>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1237533" y="3509595"/>
            <a:ext cx="13185" cy="3396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146753" y="3760675"/>
            <a:ext cx="5596454" cy="123671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rgbClr val="002060"/>
                </a:solidFill>
                <a:latin typeface="楷体" panose="02010609060101010101" pitchFamily="49" charset="-122"/>
                <a:ea typeface="楷体" panose="02010609060101010101" pitchFamily="49" charset="-122"/>
              </a:rPr>
              <a:t>同学们，让我们从我做起，从现在做起，从身边的小事做起，努力提升自己的文明素养，做一个“讲文明，懂礼仪”的小学生，让文明礼仪之花开遍社会的每一个角落。</a:t>
            </a:r>
          </a:p>
        </p:txBody>
      </p:sp>
    </p:spTree>
    <p:extLst>
      <p:ext uri="{BB962C8B-B14F-4D97-AF65-F5344CB8AC3E}">
        <p14:creationId xmlns:p14="http://schemas.microsoft.com/office/powerpoint/2010/main" val="18669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38" grpId="0" animBg="1"/>
      <p:bldP spid="41" grpId="0" animBg="1"/>
      <p:bldP spid="47"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A6277B99-7855-8440-A3C0-D48A7F95F78E}"/>
              </a:ext>
            </a:extLst>
          </p:cNvPr>
          <p:cNvSpPr/>
          <p:nvPr/>
        </p:nvSpPr>
        <p:spPr>
          <a:xfrm>
            <a:off x="137659" y="405522"/>
            <a:ext cx="1995941" cy="630865"/>
          </a:xfrm>
          <a:prstGeom prst="roundRect">
            <a:avLst/>
          </a:prstGeom>
          <a:solidFill>
            <a:schemeClr val="tx2">
              <a:lumMod val="60000"/>
              <a:lumOff val="4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solidFill>
                  <a:prstClr val="white"/>
                </a:solidFill>
                <a:latin typeface="黑体" panose="02010609060101010101" pitchFamily="49" charset="-122"/>
                <a:ea typeface="黑体" panose="02010609060101010101" pitchFamily="49" charset="-122"/>
              </a:rPr>
              <a:t>作文新貌</a:t>
            </a:r>
            <a:endParaRPr kumimoji="1" lang="zh-CN" altLang="en-US" sz="3200" dirty="0">
              <a:solidFill>
                <a:prstClr val="white"/>
              </a:solidFill>
              <a:latin typeface="黑体" panose="02010609060101010101" pitchFamily="49" charset="-122"/>
              <a:ea typeface="黑体" panose="02010609060101010101" pitchFamily="49" charset="-122"/>
            </a:endParaRPr>
          </a:p>
        </p:txBody>
      </p:sp>
      <p:sp>
        <p:nvSpPr>
          <p:cNvPr id="3" name="矩形 2"/>
          <p:cNvSpPr/>
          <p:nvPr/>
        </p:nvSpPr>
        <p:spPr>
          <a:xfrm>
            <a:off x="419137" y="1689095"/>
            <a:ext cx="8077881" cy="3102965"/>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亲爱的同学们：</a:t>
            </a:r>
          </a:p>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人无礼则不生，事无礼则不成，国无礼则不宁。”相信大家都听说过这句话吧！中国是个有着悠久历史的文明古国，素有“礼仪之邦”的美誉。文明礼仪是我们学习、生活的根基，是我们健康成长的臂膀。为了进一步弘扬中华民族的传统美德</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2114236" y="669199"/>
            <a:ext cx="6382782" cy="561692"/>
          </a:xfrm>
          <a:prstGeom prst="rect">
            <a:avLst/>
          </a:prstGeom>
        </p:spPr>
        <p:txBody>
          <a:bodyPr wrap="square" lIns="68580" tIns="34290" rIns="68580" bIns="34290">
            <a:spAutoFit/>
          </a:bodyPr>
          <a:lstStyle/>
          <a:p>
            <a:r>
              <a:rPr lang="zh-CN" altLang="en-US" sz="3200" b="1" dirty="0">
                <a:solidFill>
                  <a:prstClr val="black"/>
                </a:solidFill>
                <a:latin typeface="宋体" pitchFamily="2" charset="-122"/>
                <a:ea typeface="宋体" pitchFamily="2" charset="-122"/>
              </a:rPr>
              <a:t>“讲文明，懂礼仪”倡议书</a:t>
            </a:r>
            <a:endParaRPr lang="en-US" altLang="zh-CN" sz="3200" b="1" dirty="0" smtClean="0">
              <a:solidFill>
                <a:prstClr val="black"/>
              </a:solidFill>
              <a:latin typeface="宋体" pitchFamily="2" charset="-122"/>
              <a:ea typeface="宋体" pitchFamily="2" charset="-122"/>
            </a:endParaRPr>
          </a:p>
        </p:txBody>
      </p:sp>
      <p:sp>
        <p:nvSpPr>
          <p:cNvPr id="5" name="矩形 4"/>
          <p:cNvSpPr/>
          <p:nvPr/>
        </p:nvSpPr>
        <p:spPr>
          <a:xfrm>
            <a:off x="807403" y="1269894"/>
            <a:ext cx="7754367" cy="377026"/>
          </a:xfrm>
          <a:prstGeom prst="rect">
            <a:avLst/>
          </a:prstGeom>
        </p:spPr>
        <p:txBody>
          <a:bodyPr wrap="none" lIns="68580" tIns="34290" rIns="68580" bIns="34290">
            <a:spAutoFit/>
          </a:bodyPr>
          <a:lstStyle/>
          <a:p>
            <a:r>
              <a:rPr lang="zh-CN" altLang="en-US" sz="2000" b="1" dirty="0">
                <a:latin typeface="仿宋" panose="02010609060101010101" pitchFamily="49" charset="-122"/>
                <a:ea typeface="仿宋" panose="02010609060101010101" pitchFamily="49" charset="-122"/>
              </a:rPr>
              <a:t>江苏省泰州市姜堰区实验小学六（</a:t>
            </a:r>
            <a:r>
              <a:rPr lang="en-US" altLang="zh-CN" sz="2000" b="1" dirty="0">
                <a:latin typeface="仿宋" panose="02010609060101010101" pitchFamily="49" charset="-122"/>
                <a:ea typeface="仿宋" panose="02010609060101010101" pitchFamily="49" charset="-122"/>
              </a:rPr>
              <a:t>4</a:t>
            </a:r>
            <a:r>
              <a:rPr lang="zh-CN" altLang="en-US" sz="2000" b="1" dirty="0">
                <a:latin typeface="仿宋" panose="02010609060101010101" pitchFamily="49" charset="-122"/>
                <a:ea typeface="仿宋" panose="02010609060101010101" pitchFamily="49" charset="-122"/>
              </a:rPr>
              <a:t>）班 高雨诺 指导老师：华美霞</a:t>
            </a:r>
          </a:p>
        </p:txBody>
      </p:sp>
      <p:cxnSp>
        <p:nvCxnSpPr>
          <p:cNvPr id="6" name="直接连接符 5"/>
          <p:cNvCxnSpPr/>
          <p:nvPr/>
        </p:nvCxnSpPr>
        <p:spPr>
          <a:xfrm>
            <a:off x="444206" y="2227938"/>
            <a:ext cx="25060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294626" y="1248474"/>
            <a:ext cx="3485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79712" y="3240577"/>
            <a:ext cx="6212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269010" y="4281497"/>
            <a:ext cx="7621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222750" y="4799518"/>
            <a:ext cx="60327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4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098" y="604292"/>
            <a:ext cx="8658225" cy="4205767"/>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我向同学们提出如下倡议</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1</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改掉陋习我能行。不乱扔垃圾，不乱写乱画；不随地吐痰，不说脏话；不追逐打闹，不大声喧哗；不损坏花草，不践踏草坪；上课不迟到缺席，不随便说话。</a:t>
            </a: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2</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树立文明新风我先行。我们要做到用语文明，举止得体；讲卫生，遵守公共秩序，爱护公共设施；勤俭节约，量入为出；尊敬师长，孝敬长辈，</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团结</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同</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3" name="直接连接符 2"/>
          <p:cNvCxnSpPr/>
          <p:nvPr/>
        </p:nvCxnSpPr>
        <p:spPr>
          <a:xfrm>
            <a:off x="431475" y="1134899"/>
            <a:ext cx="41234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307832" y="2686967"/>
            <a:ext cx="40537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3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913659"/>
            <a:ext cx="7867290" cy="3933089"/>
          </a:xfrm>
          <a:prstGeom prst="rect">
            <a:avLst/>
          </a:prstGeom>
        </p:spPr>
      </p:pic>
      <p:sp>
        <p:nvSpPr>
          <p:cNvPr id="3" name="矩形 2"/>
          <p:cNvSpPr/>
          <p:nvPr/>
        </p:nvSpPr>
        <p:spPr>
          <a:xfrm>
            <a:off x="629730" y="913659"/>
            <a:ext cx="7867290" cy="3933089"/>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19448C79-ACD1-664E-B3BF-702A704EAD60}"/>
              </a:ext>
            </a:extLst>
          </p:cNvPr>
          <p:cNvPicPr>
            <a:picLocks noChangeAspect="1"/>
          </p:cNvPicPr>
          <p:nvPr/>
        </p:nvPicPr>
        <p:blipFill>
          <a:blip r:embed="rId3"/>
          <a:stretch>
            <a:fillRect/>
          </a:stretch>
        </p:blipFill>
        <p:spPr>
          <a:xfrm>
            <a:off x="2227527" y="1313735"/>
            <a:ext cx="4592371" cy="1675520"/>
          </a:xfrm>
          <a:prstGeom prst="rect">
            <a:avLst/>
          </a:prstGeom>
        </p:spPr>
      </p:pic>
      <p:sp>
        <p:nvSpPr>
          <p:cNvPr id="5" name="文本框 14">
            <a:extLst>
              <a:ext uri="{FF2B5EF4-FFF2-40B4-BE49-F238E27FC236}">
                <a16:creationId xmlns="" xmlns:a16="http://schemas.microsoft.com/office/drawing/2014/main" id="{B3E3BF75-6C27-F64C-A7A9-440C84D0AD63}"/>
              </a:ext>
            </a:extLst>
          </p:cNvPr>
          <p:cNvSpPr txBox="1"/>
          <p:nvPr/>
        </p:nvSpPr>
        <p:spPr>
          <a:xfrm>
            <a:off x="3108364" y="1710897"/>
            <a:ext cx="3127768" cy="900246"/>
          </a:xfrm>
          <a:prstGeom prst="rect">
            <a:avLst/>
          </a:prstGeom>
          <a:noFill/>
        </p:spPr>
        <p:txBody>
          <a:bodyPr wrap="square" lIns="68580" tIns="34290" rIns="68580" bIns="34290" rtlCol="0">
            <a:spAutoFit/>
          </a:bodyPr>
          <a:lstStyle/>
          <a:p>
            <a:r>
              <a:rPr lang="zh-CN" altLang="en-US" sz="5400" b="1" dirty="0">
                <a:latin typeface="幼圆" panose="02010509060101010101" pitchFamily="49" charset="-122"/>
                <a:ea typeface="幼圆" panose="02010509060101010101" pitchFamily="49" charset="-122"/>
              </a:rPr>
              <a:t>例文赏析</a:t>
            </a:r>
          </a:p>
        </p:txBody>
      </p:sp>
      <p:pic>
        <p:nvPicPr>
          <p:cNvPr id="6" name="图片 5">
            <a:extLst>
              <a:ext uri="{FF2B5EF4-FFF2-40B4-BE49-F238E27FC236}">
                <a16:creationId xmlns="" xmlns:a16="http://schemas.microsoft.com/office/drawing/2014/main" id="{B7B23BFC-0873-9B4B-B259-8A4CC8FE9735}"/>
              </a:ext>
            </a:extLst>
          </p:cNvPr>
          <p:cNvPicPr>
            <a:picLocks noChangeAspect="1"/>
          </p:cNvPicPr>
          <p:nvPr/>
        </p:nvPicPr>
        <p:blipFill>
          <a:blip r:embed="rId4"/>
          <a:stretch>
            <a:fillRect/>
          </a:stretch>
        </p:blipFill>
        <p:spPr>
          <a:xfrm>
            <a:off x="1950606" y="2291914"/>
            <a:ext cx="1148233" cy="782262"/>
          </a:xfrm>
          <a:prstGeom prst="rect">
            <a:avLst/>
          </a:prstGeom>
        </p:spPr>
      </p:pic>
    </p:spTree>
    <p:extLst>
      <p:ext uri="{BB962C8B-B14F-4D97-AF65-F5344CB8AC3E}">
        <p14:creationId xmlns:p14="http://schemas.microsoft.com/office/powerpoint/2010/main" val="1751590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098" y="604292"/>
            <a:ext cx="8658225" cy="3688702"/>
          </a:xfrm>
          <a:prstGeom prst="rect">
            <a:avLst/>
          </a:prstGeom>
        </p:spPr>
        <p:txBody>
          <a:bodyPr wrap="square" lIns="68580" tIns="34290" rIns="68580" bIns="34290">
            <a:spAutoFit/>
          </a:bodyPr>
          <a:lstStyle/>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学</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；讲诚信，懂礼貌，乐于助人</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同学们</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，让我们从我做起，从现在做起，从身边的小事做起，努力提升自己的文明素养，做一个“讲文明，懂礼仪”的小学生，让文明礼仪之花开遍社会的每一个角落</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gn="r">
              <a:lnSpc>
                <a:spcPct val="120000"/>
              </a:lnSpc>
            </a:pP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 </a:t>
            </a: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高</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雨</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诺                     </a:t>
            </a: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11</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月</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4</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日</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4" name="直接连接符 3"/>
          <p:cNvCxnSpPr/>
          <p:nvPr/>
        </p:nvCxnSpPr>
        <p:spPr>
          <a:xfrm>
            <a:off x="1112808" y="1635230"/>
            <a:ext cx="760849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25571" y="2141313"/>
            <a:ext cx="82871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5571" y="2664649"/>
            <a:ext cx="82871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4098" y="3205238"/>
            <a:ext cx="25747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855606" y="3697697"/>
            <a:ext cx="11867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904134"/>
            <a:ext cx="7867290" cy="3933089"/>
          </a:xfrm>
          <a:prstGeom prst="rect">
            <a:avLst/>
          </a:prstGeom>
        </p:spPr>
      </p:pic>
      <p:sp>
        <p:nvSpPr>
          <p:cNvPr id="3" name="矩形 2"/>
          <p:cNvSpPr/>
          <p:nvPr/>
        </p:nvSpPr>
        <p:spPr>
          <a:xfrm>
            <a:off x="629730" y="856509"/>
            <a:ext cx="7867290" cy="3980714"/>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E9FB3DE3-9EF4-5B49-99CC-504A99195129}"/>
              </a:ext>
            </a:extLst>
          </p:cNvPr>
          <p:cNvPicPr>
            <a:picLocks noChangeAspect="1"/>
          </p:cNvPicPr>
          <p:nvPr/>
        </p:nvPicPr>
        <p:blipFill>
          <a:blip r:embed="rId3"/>
          <a:stretch>
            <a:fillRect/>
          </a:stretch>
        </p:blipFill>
        <p:spPr>
          <a:xfrm>
            <a:off x="2084654" y="1437560"/>
            <a:ext cx="4830992" cy="1675520"/>
          </a:xfrm>
          <a:prstGeom prst="rect">
            <a:avLst/>
          </a:prstGeom>
        </p:spPr>
      </p:pic>
      <p:sp>
        <p:nvSpPr>
          <p:cNvPr id="5" name="文本框 14"/>
          <p:cNvSpPr txBox="1"/>
          <p:nvPr/>
        </p:nvSpPr>
        <p:spPr>
          <a:xfrm>
            <a:off x="3004546" y="1825197"/>
            <a:ext cx="3522405" cy="900246"/>
          </a:xfrm>
          <a:prstGeom prst="rect">
            <a:avLst/>
          </a:prstGeom>
          <a:noFill/>
        </p:spPr>
        <p:txBody>
          <a:bodyPr wrap="square" lIns="68580" tIns="34290" rIns="68580" bIns="34290" rtlCol="0">
            <a:spAutoFit/>
          </a:bodyPr>
          <a:lstStyle/>
          <a:p>
            <a:r>
              <a:rPr lang="zh-CN" altLang="en-US" sz="5400" b="1" dirty="0" smtClean="0">
                <a:latin typeface="幼圆" panose="02010509060101010101" pitchFamily="49" charset="-122"/>
                <a:ea typeface="幼圆" panose="02010509060101010101" pitchFamily="49" charset="-122"/>
              </a:rPr>
              <a:t>名家名篇</a:t>
            </a:r>
            <a:endParaRPr lang="zh-CN" altLang="en-US" sz="5400" b="1" dirty="0">
              <a:latin typeface="幼圆" panose="02010509060101010101" pitchFamily="49" charset="-122"/>
              <a:ea typeface="幼圆" panose="02010509060101010101" pitchFamily="49" charset="-122"/>
            </a:endParaRPr>
          </a:p>
        </p:txBody>
      </p:sp>
      <p:pic>
        <p:nvPicPr>
          <p:cNvPr id="6" name="图片 5">
            <a:extLst>
              <a:ext uri="{FF2B5EF4-FFF2-40B4-BE49-F238E27FC236}">
                <a16:creationId xmlns="" xmlns:a16="http://schemas.microsoft.com/office/drawing/2014/main" id="{CB3B90B6-149A-2F40-AE91-84637ADB7F96}"/>
              </a:ext>
            </a:extLst>
          </p:cNvPr>
          <p:cNvPicPr>
            <a:picLocks noChangeAspect="1"/>
          </p:cNvPicPr>
          <p:nvPr/>
        </p:nvPicPr>
        <p:blipFill>
          <a:blip r:embed="rId4"/>
          <a:stretch>
            <a:fillRect/>
          </a:stretch>
        </p:blipFill>
        <p:spPr>
          <a:xfrm>
            <a:off x="1941257" y="1941834"/>
            <a:ext cx="892971" cy="944654"/>
          </a:xfrm>
          <a:prstGeom prst="rect">
            <a:avLst/>
          </a:prstGeom>
        </p:spPr>
      </p:pic>
    </p:spTree>
    <p:extLst>
      <p:ext uri="{BB962C8B-B14F-4D97-AF65-F5344CB8AC3E}">
        <p14:creationId xmlns:p14="http://schemas.microsoft.com/office/powerpoint/2010/main" val="647449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50" y="1727195"/>
            <a:ext cx="6721326" cy="3171637"/>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亲爱的同学们：</a:t>
            </a:r>
          </a:p>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    绿色是人类文明的摇篮，是大自然赠予我们人类的宝贵财富。保护环境，人人有责。环保意识已成为衡量一个人文明素养与道德水平高低的重要标准。作为一名学生，我们应该义不容辞地投身到</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环保</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事</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
        <p:nvSpPr>
          <p:cNvPr id="6" name="矩形 5"/>
          <p:cNvSpPr/>
          <p:nvPr/>
        </p:nvSpPr>
        <p:spPr>
          <a:xfrm>
            <a:off x="828136" y="716190"/>
            <a:ext cx="5357003" cy="1054135"/>
          </a:xfrm>
          <a:prstGeom prst="rect">
            <a:avLst/>
          </a:prstGeom>
        </p:spPr>
        <p:txBody>
          <a:bodyPr wrap="square" lIns="68580" tIns="34290" rIns="68580" bIns="34290">
            <a:spAutoFit/>
          </a:bodyPr>
          <a:lstStyle/>
          <a:p>
            <a:pPr algn="ctr"/>
            <a:r>
              <a:rPr lang="zh-CN" altLang="en-US" sz="3200" b="1" dirty="0">
                <a:solidFill>
                  <a:prstClr val="black"/>
                </a:solidFill>
                <a:latin typeface="宋体" pitchFamily="2" charset="-122"/>
                <a:ea typeface="宋体" pitchFamily="2" charset="-122"/>
              </a:rPr>
              <a:t>“弘扬生态文明，共建绿色校园”倡议书</a:t>
            </a:r>
            <a:endParaRPr lang="zh-CN" altLang="en-US" sz="2800" b="1" dirty="0">
              <a:solidFill>
                <a:prstClr val="black"/>
              </a:solidFill>
              <a:latin typeface="仿宋" pitchFamily="49" charset="-122"/>
              <a:ea typeface="仿宋" pitchFamily="49" charset="-122"/>
            </a:endParaRPr>
          </a:p>
        </p:txBody>
      </p:sp>
      <p:cxnSp>
        <p:nvCxnSpPr>
          <p:cNvPr id="5" name="直接连接符 4"/>
          <p:cNvCxnSpPr/>
          <p:nvPr/>
        </p:nvCxnSpPr>
        <p:spPr>
          <a:xfrm>
            <a:off x="207035" y="4806339"/>
            <a:ext cx="65125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1728" y="4311789"/>
            <a:ext cx="14977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170753" y="844902"/>
            <a:ext cx="1876027" cy="1363065"/>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标题醒目</a:t>
            </a: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标题点明了倡议主题。</a:t>
            </a:r>
          </a:p>
        </p:txBody>
      </p:sp>
    </p:spTree>
    <p:extLst>
      <p:ext uri="{BB962C8B-B14F-4D97-AF65-F5344CB8AC3E}">
        <p14:creationId xmlns:p14="http://schemas.microsoft.com/office/powerpoint/2010/main" val="348167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57714"/>
            <a:ext cx="6681822" cy="4722831"/>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业中去，建设“绿色校园，生态校园，和谐校园”。为了进一步唤醒社会生态文明环境保护的意识，建设绿色校园，着力提升师生生态文明素养，我们郑重而真诚地向广大师生提出以下倡议</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1</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不断增强绿色环保意识，增强爱护校园绿化意识，积极参与绿色校园创建活动。</a:t>
            </a: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14" name="直接连接符 13"/>
          <p:cNvCxnSpPr/>
          <p:nvPr/>
        </p:nvCxnSpPr>
        <p:spPr>
          <a:xfrm>
            <a:off x="276080" y="1804346"/>
            <a:ext cx="64866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182247" y="890823"/>
            <a:ext cx="1876027" cy="1806264"/>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倡议原因</a:t>
            </a: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清楚地说明了发出此倡议的原因。</a:t>
            </a:r>
          </a:p>
        </p:txBody>
      </p:sp>
      <p:cxnSp>
        <p:nvCxnSpPr>
          <p:cNvPr id="8" name="直接连接符 7"/>
          <p:cNvCxnSpPr/>
          <p:nvPr/>
        </p:nvCxnSpPr>
        <p:spPr>
          <a:xfrm>
            <a:off x="277124" y="2320494"/>
            <a:ext cx="6477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68498" y="2817950"/>
            <a:ext cx="34839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1838" y="1309796"/>
            <a:ext cx="64550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49088"/>
            <a:ext cx="6681822" cy="4205767"/>
          </a:xfrm>
          <a:prstGeom prst="rect">
            <a:avLst/>
          </a:prstGeom>
        </p:spPr>
        <p:txBody>
          <a:bodyPr wrap="square" lIns="68580" tIns="34290" rIns="68580" bIns="34290">
            <a:spAutoFit/>
          </a:bodyPr>
          <a:lstStyle/>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2</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珍惜水电资源，节约用水、用电，随手关灯。</a:t>
            </a: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3</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注重公共道德，爱护校园公共设施及公共财物。爱护校园的花草树木、绿化设施，不践踏草坪，不攀折花木。不在桌椅、门窗、黑板、布告栏、墙壁及其他设施上乱写乱画、乱涂乱刻</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4</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养成良好的文明卫生习惯，</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增强卫</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Tree>
    <p:extLst>
      <p:ext uri="{BB962C8B-B14F-4D97-AF65-F5344CB8AC3E}">
        <p14:creationId xmlns:p14="http://schemas.microsoft.com/office/powerpoint/2010/main" val="142939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722831"/>
          </a:xfrm>
          <a:prstGeom prst="rect">
            <a:avLst/>
          </a:prstGeom>
        </p:spPr>
        <p:txBody>
          <a:bodyPr wrap="square" lIns="68580" tIns="34290" rIns="68580" bIns="34290">
            <a:spAutoFit/>
          </a:bodyPr>
          <a:lstStyle/>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生</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意识。不随地吐痰，不乱扔果皮纸屑、塑料垃圾及其他杂物，不乱倒垃圾、污水，不乱摆乱放，不在学校内吃零食。见到有上述不良行为者，要及时劝告并制止。见到纸屑随时捡，保持室内、室外的整洁美观</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5</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认识环保标志，选购绿色产品，少用一次性制品，减少白色污染，对垃圾</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和</a:t>
            </a:r>
            <a:endParaRPr lang="zh-CN" altLang="en-US" sz="2800" b="1" dirty="0" smtClean="0">
              <a:latin typeface="楷体" panose="02010609060101010101" pitchFamily="49" charset="-122"/>
              <a:ea typeface="楷体" panose="02010609060101010101" pitchFamily="49" charset="-122"/>
            </a:endParaRPr>
          </a:p>
          <a:p>
            <a:pPr>
              <a:lnSpc>
                <a:spcPct val="120000"/>
              </a:lnSpc>
            </a:pPr>
            <a:endPar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p:txBody>
      </p:sp>
    </p:spTree>
    <p:extLst>
      <p:ext uri="{BB962C8B-B14F-4D97-AF65-F5344CB8AC3E}">
        <p14:creationId xmlns:p14="http://schemas.microsoft.com/office/powerpoint/2010/main" val="127888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205767"/>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废旧电池要分别进行定时定点的分类回收和再利用，生活中积极发挥才智，变废为宝，节约资源</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6</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热爱劳动，树立正确的劳动观念和劳动态度。认真完成校内各项清扫和保洁工作。自觉维护校园的公共卫生，尊重他人的劳动，努力营造整洁、优美的校园环境。</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
        <p:nvSpPr>
          <p:cNvPr id="6" name="矩形 5"/>
          <p:cNvSpPr/>
          <p:nvPr/>
        </p:nvSpPr>
        <p:spPr>
          <a:xfrm>
            <a:off x="7216751" y="1460113"/>
            <a:ext cx="1876027" cy="2751522"/>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发出倡议</a:t>
            </a: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从思想、行为等不同方面提出具体的环保建议，条理清晰。</a:t>
            </a:r>
          </a:p>
        </p:txBody>
      </p:sp>
    </p:spTree>
    <p:extLst>
      <p:ext uri="{BB962C8B-B14F-4D97-AF65-F5344CB8AC3E}">
        <p14:creationId xmlns:p14="http://schemas.microsoft.com/office/powerpoint/2010/main" val="78967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205767"/>
          </a:xfrm>
          <a:prstGeom prst="rect">
            <a:avLst/>
          </a:prstGeom>
        </p:spPr>
        <p:txBody>
          <a:bodyPr wrap="square" lIns="68580" tIns="34290" rIns="68580" bIns="34290">
            <a:spAutoFit/>
          </a:bodyPr>
          <a:lstStyle/>
          <a:p>
            <a:pPr>
              <a:lnSpc>
                <a:spcPct val="120000"/>
              </a:lnSpc>
            </a:pPr>
            <a:r>
              <a:rPr lang="en-US" altLang="zh-CN" sz="2800" b="1" dirty="0" smtClean="0">
                <a:latin typeface="楷体" panose="02010609060101010101" pitchFamily="49" charset="-122"/>
                <a:ea typeface="楷体" panose="02010609060101010101" pitchFamily="49" charset="-122"/>
              </a:rPr>
              <a:t>    7</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积极向家人或亲朋宣传环保知识，动员周围的人为环保尽心尽力。</a:t>
            </a:r>
          </a:p>
          <a:p>
            <a:pPr>
              <a:lnSpc>
                <a:spcPct val="120000"/>
              </a:lnSpc>
            </a:pPr>
            <a:r>
              <a:rPr lang="zh-CN" altLang="en-US" sz="2800" b="1" dirty="0">
                <a:latin typeface="楷体" panose="02010609060101010101" pitchFamily="49" charset="-122"/>
                <a:ea typeface="楷体" panose="02010609060101010101" pitchFamily="49" charset="-122"/>
              </a:rPr>
              <a:t>    同学们，学校是我们的家，我们是学校的主人。为了我们的校园，也为了我们自己的学习、生活环境，让我们少一些不经意，多一些责任感，从现在做起，从身边的小事做起，树立“以环保节约为荣，以污染浪费为耻”的生态环保理念，</a:t>
            </a:r>
            <a:r>
              <a:rPr lang="zh-CN" altLang="en-US" sz="2800" b="1" dirty="0" smtClean="0">
                <a:latin typeface="楷体" panose="02010609060101010101" pitchFamily="49" charset="-122"/>
                <a:ea typeface="楷体" panose="02010609060101010101" pitchFamily="49" charset="-122"/>
              </a:rPr>
              <a:t>养成</a:t>
            </a:r>
            <a:r>
              <a:rPr lang="en-US" altLang="zh-CN" sz="2800" dirty="0" smtClean="0"/>
              <a:t>【</a:t>
            </a:r>
            <a:endParaRPr lang="en-US" altLang="zh-CN" sz="2800" b="1" u="sng" dirty="0" smtClean="0">
              <a:latin typeface="楷体" panose="02010609060101010101" pitchFamily="49" charset="-122"/>
              <a:ea typeface="楷体" panose="02010609060101010101" pitchFamily="49" charset="-122"/>
            </a:endParaRPr>
          </a:p>
        </p:txBody>
      </p:sp>
      <p:cxnSp>
        <p:nvCxnSpPr>
          <p:cNvPr id="3" name="直接连接符 2"/>
          <p:cNvCxnSpPr/>
          <p:nvPr/>
        </p:nvCxnSpPr>
        <p:spPr>
          <a:xfrm>
            <a:off x="225214" y="3840100"/>
            <a:ext cx="65810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2438" y="3346972"/>
            <a:ext cx="259655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22346" y="4372044"/>
            <a:ext cx="65810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13720" y="4863769"/>
            <a:ext cx="66243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895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887104"/>
            <a:ext cx="6681822" cy="2585901"/>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良好的文明卫生习惯，携手共进，为创建绿色校园、和谐校园而努力</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gn="r">
              <a:lnSpc>
                <a:spcPct val="120000"/>
              </a:lnSpc>
            </a:pPr>
            <a:r>
              <a:rPr lang="zh-CN" altLang="en-US" sz="2800" b="1" dirty="0">
                <a:latin typeface="楷体" panose="02010609060101010101" pitchFamily="49" charset="-122"/>
                <a:ea typeface="楷体" panose="02010609060101010101" pitchFamily="49" charset="-122"/>
              </a:rPr>
              <a:t>福清市龙田积库小学</a:t>
            </a:r>
          </a:p>
          <a:p>
            <a:pPr algn="r">
              <a:lnSpc>
                <a:spcPct val="120000"/>
              </a:lnSpc>
            </a:pPr>
            <a:r>
              <a:rPr lang="en-US" altLang="zh-CN" sz="2800" b="1" dirty="0">
                <a:latin typeface="楷体" panose="02010609060101010101" pitchFamily="49" charset="-122"/>
                <a:ea typeface="楷体" panose="02010609060101010101" pitchFamily="49" charset="-122"/>
              </a:rPr>
              <a:t>2021</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月</a:t>
            </a:r>
            <a:r>
              <a:rPr lang="en-US" altLang="zh-CN" sz="2800" b="1" dirty="0">
                <a:latin typeface="楷体" panose="02010609060101010101" pitchFamily="49" charset="-122"/>
                <a:ea typeface="楷体" panose="02010609060101010101" pitchFamily="49" charset="-122"/>
              </a:rPr>
              <a:t>27</a:t>
            </a:r>
            <a:r>
              <a:rPr lang="zh-CN" altLang="en-US" sz="2800" b="1" dirty="0">
                <a:latin typeface="楷体" panose="02010609060101010101" pitchFamily="49" charset="-122"/>
                <a:ea typeface="楷体" panose="02010609060101010101" pitchFamily="49" charset="-122"/>
              </a:rPr>
              <a:t>日</a:t>
            </a:r>
          </a:p>
          <a:p>
            <a:pPr>
              <a:lnSpc>
                <a:spcPct val="120000"/>
              </a:lnSpc>
            </a:pPr>
            <a:endParaRPr lang="zh-CN" altLang="en-US" sz="2800" b="1" dirty="0">
              <a:latin typeface="楷体" panose="02010609060101010101" pitchFamily="49" charset="-122"/>
              <a:ea typeface="楷体" panose="02010609060101010101" pitchFamily="49" charset="-122"/>
            </a:endParaRPr>
          </a:p>
        </p:txBody>
      </p:sp>
      <p:cxnSp>
        <p:nvCxnSpPr>
          <p:cNvPr id="14" name="直接连接符 13"/>
          <p:cNvCxnSpPr/>
          <p:nvPr/>
        </p:nvCxnSpPr>
        <p:spPr>
          <a:xfrm>
            <a:off x="204112" y="1416120"/>
            <a:ext cx="65810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173621" y="925327"/>
            <a:ext cx="1876027" cy="3194721"/>
          </a:xfrm>
          <a:prstGeom prst="rect">
            <a:avLst/>
          </a:prstGeom>
        </p:spPr>
        <p:txBody>
          <a:bodyPr wrap="square">
            <a:spAutoFit/>
          </a:bodyPr>
          <a:lstStyle/>
          <a:p>
            <a:pPr>
              <a:lnSpc>
                <a:spcPct val="120000"/>
              </a:lnSpc>
            </a:pP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发出号召</a:t>
            </a: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结尾总结倡议内容，向同学们发出号召，为创建绿色校园而努力。</a:t>
            </a:r>
          </a:p>
        </p:txBody>
      </p:sp>
      <p:cxnSp>
        <p:nvCxnSpPr>
          <p:cNvPr id="8" name="直接连接符 7"/>
          <p:cNvCxnSpPr/>
          <p:nvPr/>
        </p:nvCxnSpPr>
        <p:spPr>
          <a:xfrm>
            <a:off x="204112" y="1949536"/>
            <a:ext cx="45566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63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3627095" y="740887"/>
            <a:ext cx="1980221" cy="646986"/>
          </a:xfrm>
          <a:prstGeom prst="roundRect">
            <a:avLst/>
          </a:prstGeom>
          <a:solidFill>
            <a:srgbClr val="DBF1FE"/>
          </a:solidFill>
          <a:ln w="19050">
            <a:noFill/>
          </a:ln>
        </p:spPr>
        <p:txBody>
          <a:bodyPr wrap="square" rtlCol="0">
            <a:spAutoFit/>
          </a:bodyPr>
          <a:lstStyle/>
          <a:p>
            <a:r>
              <a:rPr lang="zh-CN" altLang="en-US" sz="3200" b="1" dirty="0" smtClean="0">
                <a:latin typeface="宋体" panose="02010600030101010101" pitchFamily="2" charset="-122"/>
                <a:ea typeface="宋体" panose="02010600030101010101" pitchFamily="2" charset="-122"/>
              </a:rPr>
              <a:t>结构提纲</a:t>
            </a:r>
            <a:endParaRPr lang="zh-CN" altLang="en-US" sz="3200" b="1"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flipH="1">
            <a:off x="3030907" y="672104"/>
            <a:ext cx="766437" cy="685269"/>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33" y="1541871"/>
            <a:ext cx="8804335" cy="278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81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xmlns="" id="{B653DA4D-F537-7D40-B385-914CCA26D09C}"/>
              </a:ext>
            </a:extLst>
          </p:cNvPr>
          <p:cNvSpPr/>
          <p:nvPr/>
        </p:nvSpPr>
        <p:spPr>
          <a:xfrm>
            <a:off x="392201" y="566529"/>
            <a:ext cx="1855699"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例文一</a:t>
            </a:r>
            <a:endParaRPr kumimoji="1" lang="zh-CN" altLang="en-US" sz="3200" dirty="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9" y="1762204"/>
            <a:ext cx="8915702" cy="161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28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054" y="1474632"/>
            <a:ext cx="8488621" cy="2608984"/>
          </a:xfrm>
          <a:prstGeom prst="rect">
            <a:avLst/>
          </a:prstGeom>
          <a:solidFill>
            <a:srgbClr val="DBF1FE"/>
          </a:solidFill>
        </p:spPr>
        <p:txBody>
          <a:bodyPr wrap="square" rtlCol="0" anchor="ctr">
            <a:spAutoFit/>
          </a:bodyPr>
          <a:lstStyle/>
          <a:p>
            <a:pPr marL="0" lvl="1">
              <a:lnSpc>
                <a:spcPct val="120000"/>
              </a:lnSpc>
            </a:pPr>
            <a:r>
              <a:rPr lang="zh-CN" altLang="en-US" sz="2800" b="1" dirty="0" smtClean="0">
                <a:solidFill>
                  <a:prstClr val="black"/>
                </a:solidFill>
                <a:latin typeface="楷体" panose="02010609060101010101" pitchFamily="49" charset="-122"/>
                <a:ea typeface="楷体" panose="02010609060101010101" pitchFamily="49" charset="-122"/>
              </a:rPr>
              <a:t>    此</a:t>
            </a:r>
            <a:r>
              <a:rPr lang="zh-CN" altLang="en-US" sz="2800" b="1" dirty="0">
                <a:solidFill>
                  <a:prstClr val="black"/>
                </a:solidFill>
                <a:latin typeface="楷体" panose="02010609060101010101" pitchFamily="49" charset="-122"/>
                <a:ea typeface="楷体" panose="02010609060101010101" pitchFamily="49" charset="-122"/>
              </a:rPr>
              <a:t>文是一篇由福清市龙田积库小学发布的“弘扬生态文明，共建绿色校园”倡议书。倡议书开篇明确倡议原因及意义，有理有据，表意清晰；倡议内容具体、可实施；结尾发出号召，激励性强。文章整体格式规范，结构清晰，是一篇值得大家学习的倡议书。</a:t>
            </a:r>
            <a:endParaRPr lang="zh-CN" altLang="zh-CN" sz="2800" b="1" dirty="0">
              <a:solidFill>
                <a:prstClr val="black"/>
              </a:solidFill>
              <a:latin typeface="楷体" panose="02010609060101010101" pitchFamily="49" charset="-122"/>
              <a:ea typeface="楷体" panose="02010609060101010101" pitchFamily="49" charset="-122"/>
            </a:endParaRPr>
          </a:p>
        </p:txBody>
      </p:sp>
      <p:grpSp>
        <p:nvGrpSpPr>
          <p:cNvPr id="3" name="组合 2"/>
          <p:cNvGrpSpPr/>
          <p:nvPr/>
        </p:nvGrpSpPr>
        <p:grpSpPr>
          <a:xfrm>
            <a:off x="226754" y="738262"/>
            <a:ext cx="2745046" cy="603524"/>
            <a:chOff x="445829" y="504825"/>
            <a:chExt cx="2745046" cy="603524"/>
          </a:xfrm>
        </p:grpSpPr>
        <p:sp>
          <p:nvSpPr>
            <p:cNvPr id="4" name="减号 3"/>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4853" y="504825"/>
              <a:ext cx="1028722" cy="603524"/>
              <a:chOff x="3381375" y="476250"/>
              <a:chExt cx="879803" cy="499814"/>
            </a:xfrm>
          </p:grpSpPr>
          <p:sp>
            <p:nvSpPr>
              <p:cNvPr id="7" name="椭圆 6"/>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矩形 5">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prstClr val="white"/>
                  </a:solidFill>
                  <a:latin typeface="黑体" panose="02010609060101010101" pitchFamily="49" charset="-122"/>
                  <a:ea typeface="黑体" panose="02010609060101010101" pitchFamily="49" charset="-122"/>
                </a:rPr>
                <a:t>名师</a:t>
              </a:r>
              <a:r>
                <a:rPr lang="zh-CN" altLang="en-US" sz="2000" dirty="0" smtClean="0">
                  <a:solidFill>
                    <a:prstClr val="white"/>
                  </a:solidFill>
                  <a:latin typeface="黑体" panose="02010609060101010101" pitchFamily="49" charset="-122"/>
                  <a:ea typeface="黑体" panose="02010609060101010101" pitchFamily="49" charset="-122"/>
                </a:rPr>
                <a:t> </a:t>
              </a:r>
              <a:r>
                <a:rPr lang="zh-CN" altLang="en-US" sz="3200" dirty="0" smtClean="0">
                  <a:solidFill>
                    <a:prstClr val="black"/>
                  </a:solidFill>
                  <a:latin typeface="黑体" pitchFamily="49" charset="-122"/>
                  <a:ea typeface="黑体" pitchFamily="49" charset="-122"/>
                </a:rPr>
                <a:t>点评</a:t>
              </a:r>
              <a:endParaRPr lang="zh-CN" altLang="en-US" sz="3200" dirty="0">
                <a:solidFill>
                  <a:prstClr val="black"/>
                </a:solidFill>
                <a:latin typeface="黑体" pitchFamily="49" charset="-122"/>
                <a:ea typeface="黑体" pitchFamily="49" charset="-122"/>
              </a:endParaRPr>
            </a:p>
          </p:txBody>
        </p:sp>
      </p:grpSp>
    </p:spTree>
    <p:extLst>
      <p:ext uri="{BB962C8B-B14F-4D97-AF65-F5344CB8AC3E}">
        <p14:creationId xmlns:p14="http://schemas.microsoft.com/office/powerpoint/2010/main" val="4117627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51125" y="1419622"/>
            <a:ext cx="7834197" cy="1107996"/>
          </a:xfrm>
          <a:prstGeom prst="rect">
            <a:avLst/>
          </a:prstGeom>
          <a:noFill/>
          <a:effectLst/>
        </p:spPr>
        <p:txBody>
          <a:bodyPr wrap="none" rtlCol="0">
            <a:spAutoFit/>
          </a:bodyPr>
          <a:lstStyle/>
          <a:p>
            <a:pPr algn="ctr"/>
            <a:r>
              <a:rPr kumimoji="1" lang="zh-CN" altLang="en-US" sz="6600" b="1" dirty="0" smtClean="0">
                <a:solidFill>
                  <a:srgbClr val="FF6600"/>
                </a:solidFill>
                <a:latin typeface="Xingkai SC" panose="02010800040101010101" pitchFamily="2" charset="-122"/>
                <a:ea typeface="Xingkai SC" panose="02010800040101010101" pitchFamily="2" charset="-122"/>
              </a:rPr>
              <a:t>七彩课堂  </a:t>
            </a:r>
            <a:r>
              <a:rPr kumimoji="1" lang="zh-CN" altLang="en-US" sz="6600" b="1" dirty="0">
                <a:solidFill>
                  <a:srgbClr val="FF6600"/>
                </a:solidFill>
                <a:latin typeface="Xingkai SC" panose="02010800040101010101" pitchFamily="2" charset="-122"/>
                <a:ea typeface="Xingkai SC" panose="02010800040101010101" pitchFamily="2" charset="-122"/>
              </a:rPr>
              <a:t>伴你成长</a:t>
            </a:r>
          </a:p>
        </p:txBody>
      </p:sp>
      <p:grpSp>
        <p:nvGrpSpPr>
          <p:cNvPr id="3" name="组合 32"/>
          <p:cNvGrpSpPr/>
          <p:nvPr/>
        </p:nvGrpSpPr>
        <p:grpSpPr>
          <a:xfrm>
            <a:off x="6968256" y="-1"/>
            <a:ext cx="1927372" cy="771551"/>
            <a:chOff x="6968256" y="-1"/>
            <a:chExt cx="1927372" cy="771551"/>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5468"/>
            <a:stretch>
              <a:fillRect/>
            </a:stretch>
          </p:blipFill>
          <p:spPr>
            <a:xfrm>
              <a:off x="6968256" y="-1"/>
              <a:ext cx="961585" cy="77155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9408" y="124932"/>
              <a:ext cx="1346220" cy="553738"/>
            </a:xfrm>
            <a:prstGeom prst="rect">
              <a:avLst/>
            </a:prstGeom>
          </p:spPr>
        </p:pic>
        <p:sp>
          <p:nvSpPr>
            <p:cNvPr id="7" name="文本框 35"/>
            <p:cNvSpPr txBox="1"/>
            <p:nvPr/>
          </p:nvSpPr>
          <p:spPr>
            <a:xfrm>
              <a:off x="7164288" y="509940"/>
              <a:ext cx="981359" cy="261610"/>
            </a:xfrm>
            <a:prstGeom prst="rect">
              <a:avLst/>
            </a:prstGeom>
            <a:noFill/>
          </p:spPr>
          <p:txBody>
            <a:bodyPr wrap="none" rtlCol="0">
              <a:spAutoFit/>
            </a:bodyPr>
            <a:lstStyle/>
            <a:p>
              <a:pPr algn="dist"/>
              <a:r>
                <a:rPr kumimoji="1" lang="en-US" altLang="zh-CN" sz="1050" dirty="0">
                  <a:solidFill>
                    <a:prstClr val="white">
                      <a:lumMod val="75000"/>
                    </a:prstClr>
                  </a:solidFill>
                </a:rPr>
                <a:t>QICAIKETANG</a:t>
              </a:r>
              <a:endParaRPr kumimoji="1" lang="zh-CN" altLang="en-US" sz="1050" dirty="0">
                <a:solidFill>
                  <a:prstClr val="white">
                    <a:lumMod val="75000"/>
                  </a:prstClr>
                </a:solidFill>
              </a:endParaRPr>
            </a:p>
          </p:txBody>
        </p:sp>
      </p:grpSp>
    </p:spTree>
    <p:extLst>
      <p:ext uri="{BB962C8B-B14F-4D97-AF65-F5344CB8AC3E}">
        <p14:creationId xmlns:p14="http://schemas.microsoft.com/office/powerpoint/2010/main" val="3738651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390525" y="4365538"/>
            <a:ext cx="6276975" cy="43227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5384321" y="3315634"/>
            <a:ext cx="1283180"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90525" y="3866585"/>
            <a:ext cx="6276975" cy="43227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0525" y="1207622"/>
            <a:ext cx="6553200" cy="3688702"/>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各位同学：</a:t>
            </a:r>
          </a:p>
          <a:p>
            <a:pPr>
              <a:lnSpc>
                <a:spcPct val="120000"/>
              </a:lnSpc>
            </a:pPr>
            <a:r>
              <a:rPr lang="zh-CN" altLang="en-US" sz="2800" b="1" dirty="0" smtClean="0">
                <a:latin typeface="楷体" panose="02010609060101010101" pitchFamily="49" charset="-122"/>
                <a:ea typeface="楷体" panose="02010609060101010101" pitchFamily="49" charset="-122"/>
              </a:rPr>
              <a:t>    生产</a:t>
            </a:r>
            <a:r>
              <a:rPr lang="zh-CN" altLang="en-US" sz="2800" b="1" dirty="0">
                <a:latin typeface="楷体" panose="02010609060101010101" pitchFamily="49" charset="-122"/>
                <a:ea typeface="楷体" panose="02010609060101010101" pitchFamily="49" charset="-122"/>
              </a:rPr>
              <a:t>的发展和科技的创新，为我们的生活带来了极大的便利与快乐，改善了我们的生活环境。但与此同时，我们也看到了一些更为残酷的事实：地球上的能源正在一天天地减少，环境正在一点点地遭受着污染，地球的生态圈</a:t>
            </a:r>
            <a:r>
              <a:rPr lang="zh-CN" altLang="en-US" sz="2800" b="1" dirty="0" smtClean="0">
                <a:latin typeface="楷体" panose="02010609060101010101" pitchFamily="49" charset="-122"/>
                <a:ea typeface="楷体" panose="02010609060101010101" pitchFamily="49" charset="-122"/>
              </a:rPr>
              <a:t>正在</a:t>
            </a:r>
            <a:endParaRPr lang="zh-CN" altLang="en-US" sz="2800" b="1" dirty="0">
              <a:latin typeface="楷体" panose="02010609060101010101" pitchFamily="49" charset="-122"/>
              <a:ea typeface="楷体" panose="02010609060101010101" pitchFamily="49" charset="-122"/>
            </a:endParaRPr>
          </a:p>
        </p:txBody>
      </p:sp>
      <p:sp>
        <p:nvSpPr>
          <p:cNvPr id="6" name="矩形 5"/>
          <p:cNvSpPr/>
          <p:nvPr/>
        </p:nvSpPr>
        <p:spPr>
          <a:xfrm>
            <a:off x="1146343" y="409135"/>
            <a:ext cx="4670189" cy="992579"/>
          </a:xfrm>
          <a:prstGeom prst="rect">
            <a:avLst/>
          </a:prstGeom>
        </p:spPr>
        <p:txBody>
          <a:bodyPr wrap="none" lIns="68580" tIns="34290" rIns="68580" bIns="34290">
            <a:spAutoFit/>
          </a:bodyPr>
          <a:lstStyle/>
          <a:p>
            <a:pPr algn="ctr"/>
            <a:r>
              <a:rPr lang="zh-CN" altLang="en-US" sz="3200" b="1" dirty="0">
                <a:latin typeface="宋体" panose="02010600030101010101" pitchFamily="2" charset="-122"/>
                <a:ea typeface="宋体" panose="02010600030101010101" pitchFamily="2" charset="-122"/>
              </a:rPr>
              <a:t>“保护生态环境”倡议书</a:t>
            </a:r>
          </a:p>
          <a:p>
            <a:pPr algn="ctr"/>
            <a:r>
              <a:rPr lang="zh-CN" altLang="en-US" sz="2800" b="1" dirty="0">
                <a:latin typeface="仿宋" panose="02010609060101010101" pitchFamily="49" charset="-122"/>
                <a:ea typeface="仿宋" panose="02010609060101010101" pitchFamily="49" charset="-122"/>
              </a:rPr>
              <a:t>王 </a:t>
            </a:r>
            <a:r>
              <a:rPr lang="zh-CN" altLang="en-US" sz="2800" b="1" dirty="0" smtClean="0">
                <a:latin typeface="仿宋" panose="02010609060101010101" pitchFamily="49" charset="-122"/>
                <a:ea typeface="仿宋" panose="02010609060101010101" pitchFamily="49" charset="-122"/>
              </a:rPr>
              <a:t> 萌</a:t>
            </a:r>
            <a:endParaRPr lang="zh-CN" altLang="en-US" sz="2400" b="1" dirty="0">
              <a:latin typeface="仿宋" panose="02010609060101010101" pitchFamily="49" charset="-122"/>
              <a:ea typeface="仿宋" panose="02010609060101010101" pitchFamily="49" charset="-122"/>
            </a:endParaRPr>
          </a:p>
        </p:txBody>
      </p:sp>
      <p:cxnSp>
        <p:nvCxnSpPr>
          <p:cNvPr id="15" name="直接连接符 14"/>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038481" y="4429511"/>
            <a:ext cx="5686244"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290" y="916446"/>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7" name="圆角矩形 16"/>
          <p:cNvSpPr/>
          <p:nvPr/>
        </p:nvSpPr>
        <p:spPr>
          <a:xfrm>
            <a:off x="327802" y="1360497"/>
            <a:ext cx="3657600"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42617" y="861051"/>
            <a:ext cx="6382108"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59869" y="784992"/>
            <a:ext cx="6403240"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不断地被破坏，我们干净美丽的“地球村”正日益变得污浊</a:t>
            </a:r>
            <a:r>
              <a:rPr lang="zh-CN" altLang="en-US"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人类</a:t>
            </a:r>
            <a:r>
              <a:rPr lang="zh-CN" altLang="en-US" sz="2800" b="1" dirty="0">
                <a:latin typeface="楷体" panose="02010609060101010101" pitchFamily="49" charset="-122"/>
                <a:ea typeface="楷体" panose="02010609060101010101" pitchFamily="49" charset="-122"/>
              </a:rPr>
              <a:t>只有一个地球，它是我们共同的家园，是我们赖以生存的地方。作为“地球村”的成员，建设美好的家园我们责无旁贷。为此，我向同学们发出以下几点倡议</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en-US" altLang="zh-CN" sz="2800" b="1" dirty="0" smtClean="0">
                <a:latin typeface="楷体" panose="02010609060101010101" pitchFamily="49" charset="-122"/>
                <a:ea typeface="楷体" panose="02010609060101010101" pitchFamily="49" charset="-122"/>
              </a:rPr>
              <a:t>    1</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在日常生活中，建议父母或</a:t>
            </a:r>
            <a:r>
              <a:rPr lang="zh-CN" altLang="en-US" sz="2800" b="1" dirty="0" smtClean="0">
                <a:latin typeface="楷体" panose="02010609060101010101" pitchFamily="49" charset="-122"/>
                <a:ea typeface="楷体" panose="02010609060101010101" pitchFamily="49" charset="-122"/>
              </a:rPr>
              <a:t>亲戚</a:t>
            </a:r>
            <a:endParaRPr lang="zh-CN" altLang="en-US" sz="2800" b="1" dirty="0">
              <a:latin typeface="楷体" panose="02010609060101010101" pitchFamily="49" charset="-122"/>
              <a:ea typeface="楷体" panose="02010609060101010101" pitchFamily="49" charset="-122"/>
            </a:endParaRPr>
          </a:p>
        </p:txBody>
      </p:sp>
      <p:sp>
        <p:nvSpPr>
          <p:cNvPr id="21" name="矩形 20"/>
          <p:cNvSpPr/>
          <p:nvPr/>
        </p:nvSpPr>
        <p:spPr>
          <a:xfrm>
            <a:off x="7091664" y="873316"/>
            <a:ext cx="1741778" cy="2751522"/>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指出问题 </a:t>
            </a:r>
            <a:r>
              <a:rPr lang="zh-CN" altLang="en-US" sz="2400" b="1" dirty="0">
                <a:latin typeface="宋体" panose="02010600030101010101" pitchFamily="2" charset="-122"/>
                <a:ea typeface="宋体" panose="02010600030101010101" pitchFamily="2" charset="-122"/>
                <a:cs typeface="仿宋" panose="02010609060101010101" charset="-122"/>
              </a:rPr>
              <a:t>点明生态环境遭到破坏的事实，倡议的内容针对性很强。</a:t>
            </a:r>
          </a:p>
        </p:txBody>
      </p:sp>
      <p:cxnSp>
        <p:nvCxnSpPr>
          <p:cNvPr id="10" name="直接连接符 9"/>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75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790759" y="4119464"/>
            <a:ext cx="5978113"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92027" y="4622617"/>
            <a:ext cx="667684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767749" y="3113090"/>
            <a:ext cx="5978113"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69017" y="3616243"/>
            <a:ext cx="667684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69017" y="2561372"/>
            <a:ext cx="427006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767749" y="2072169"/>
            <a:ext cx="5978113"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870" y="2805315"/>
            <a:ext cx="1396054" cy="4376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263" y="629205"/>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7" name="圆角矩形 16"/>
          <p:cNvSpPr/>
          <p:nvPr/>
        </p:nvSpPr>
        <p:spPr>
          <a:xfrm>
            <a:off x="767750" y="1548462"/>
            <a:ext cx="5978111"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69018" y="1045655"/>
            <a:ext cx="667684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9019" y="539200"/>
            <a:ext cx="6676844"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018" y="461726"/>
            <a:ext cx="6573328" cy="4722831"/>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朋友尽量选择绿色环保型的新能源产品，比如太阳能热水器、太阳灶、太阳能灯</a:t>
            </a:r>
            <a:r>
              <a:rPr lang="zh-CN" altLang="en-US" sz="2800" b="1" dirty="0" smtClean="0">
                <a:latin typeface="楷体" panose="02010609060101010101" pitchFamily="49" charset="-122"/>
                <a:ea typeface="楷体" panose="02010609060101010101" pitchFamily="49" charset="-122"/>
              </a:rPr>
              <a:t>等。</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en-US" altLang="zh-CN" sz="2800" b="1" dirty="0" smtClean="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时刻注意节约用电，做到随手关灯。</a:t>
            </a:r>
          </a:p>
          <a:p>
            <a:pPr>
              <a:lnSpc>
                <a:spcPct val="120000"/>
              </a:lnSpc>
            </a:pPr>
            <a:r>
              <a:rPr lang="en-US" altLang="zh-CN" sz="2800" b="1" dirty="0" smtClean="0">
                <a:latin typeface="楷体" panose="02010609060101010101" pitchFamily="49" charset="-122"/>
                <a:ea typeface="楷体" panose="02010609060101010101" pitchFamily="49" charset="-122"/>
              </a:rPr>
              <a:t>    3</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节约用水，随手关闭水龙头，在</a:t>
            </a:r>
            <a:r>
              <a:rPr lang="zh-CN" altLang="en-US" sz="2800" b="1" dirty="0" smtClean="0">
                <a:latin typeface="楷体" panose="02010609060101010101" pitchFamily="49" charset="-122"/>
                <a:ea typeface="楷体" panose="02010609060101010101" pitchFamily="49" charset="-122"/>
              </a:rPr>
              <a:t>可   能</a:t>
            </a:r>
            <a:r>
              <a:rPr lang="zh-CN" altLang="en-US" sz="2800" b="1" dirty="0">
                <a:latin typeface="楷体" panose="02010609060101010101" pitchFamily="49" charset="-122"/>
                <a:ea typeface="楷体" panose="02010609060101010101" pitchFamily="49" charset="-122"/>
              </a:rPr>
              <a:t>的情况下尽量一水多用。</a:t>
            </a:r>
          </a:p>
          <a:p>
            <a:pPr>
              <a:lnSpc>
                <a:spcPct val="120000"/>
              </a:lnSpc>
            </a:pPr>
            <a:r>
              <a:rPr lang="en-US" altLang="zh-CN" sz="2800" b="1" dirty="0" smtClean="0">
                <a:latin typeface="楷体" panose="02010609060101010101" pitchFamily="49" charset="-122"/>
                <a:ea typeface="楷体" panose="02010609060101010101" pitchFamily="49" charset="-122"/>
              </a:rPr>
              <a:t>    4</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保护森林资源，节约用纸，少用一次性用品，减少白色污染，爱护花草树木。</a:t>
            </a:r>
          </a:p>
          <a:p>
            <a:pPr>
              <a:lnSpc>
                <a:spcPct val="120000"/>
              </a:lnSpc>
            </a:pPr>
            <a:r>
              <a:rPr lang="en-US" altLang="zh-CN" sz="2800" b="1" dirty="0" smtClean="0">
                <a:latin typeface="楷体" panose="02010609060101010101" pitchFamily="49" charset="-122"/>
                <a:ea typeface="楷体" panose="02010609060101010101" pitchFamily="49" charset="-122"/>
              </a:rPr>
              <a:t>    5</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注意垃圾分类投放。不要随地乱扔垃圾，及时纠正和规劝别人的不环保行为</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14" name="矩形 13"/>
          <p:cNvSpPr/>
          <p:nvPr/>
        </p:nvSpPr>
        <p:spPr>
          <a:xfrm>
            <a:off x="7061263" y="594701"/>
            <a:ext cx="1901582" cy="1865126"/>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发出倡议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对</a:t>
            </a:r>
            <a:r>
              <a:rPr lang="zh-CN" altLang="en-US" sz="2400" b="1" dirty="0">
                <a:latin typeface="宋体" panose="02010600030101010101" pitchFamily="2" charset="-122"/>
                <a:ea typeface="宋体" panose="02010600030101010101" pitchFamily="2" charset="-122"/>
                <a:cs typeface="仿宋" panose="02010609060101010101" charset="-122"/>
              </a:rPr>
              <a:t>倡议内容分五条列述，清楚明了。</a:t>
            </a:r>
          </a:p>
        </p:txBody>
      </p:sp>
      <p:sp>
        <p:nvSpPr>
          <p:cNvPr id="2" name="矩形 1"/>
          <p:cNvSpPr/>
          <p:nvPr/>
        </p:nvSpPr>
        <p:spPr>
          <a:xfrm>
            <a:off x="7075618" y="2782295"/>
            <a:ext cx="2031325" cy="2308324"/>
          </a:xfrm>
          <a:prstGeom prst="rect">
            <a:avLst/>
          </a:prstGeom>
        </p:spPr>
        <p:txBody>
          <a:bodyPr wrap="none">
            <a:spAutoFit/>
          </a:bodyPr>
          <a:lstStyle/>
          <a:p>
            <a:pPr>
              <a:lnSpc>
                <a:spcPct val="120000"/>
              </a:lnSpc>
            </a:pPr>
            <a:r>
              <a:rPr lang="zh-CN" altLang="en-US" sz="2400" dirty="0">
                <a:latin typeface="黑体" panose="02010609060101010101" pitchFamily="49" charset="-122"/>
                <a:ea typeface="黑体" panose="02010609060101010101" pitchFamily="49" charset="-122"/>
              </a:rPr>
              <a:t>语言简洁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倡议</a:t>
            </a:r>
            <a:r>
              <a:rPr lang="zh-CN" altLang="en-US" sz="2400" b="1" dirty="0">
                <a:latin typeface="宋体" panose="02010600030101010101" pitchFamily="2" charset="-122"/>
                <a:ea typeface="宋体" panose="02010600030101010101" pitchFamily="2" charset="-122"/>
              </a:rPr>
              <a:t>内容</a:t>
            </a:r>
            <a:r>
              <a:rPr lang="zh-CN" altLang="en-US" sz="2400" b="1" dirty="0" smtClean="0">
                <a:latin typeface="宋体" panose="02010600030101010101" pitchFamily="2" charset="-122"/>
                <a:ea typeface="宋体" panose="02010600030101010101" pitchFamily="2" charset="-122"/>
              </a:rPr>
              <a:t>简</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洁</a:t>
            </a:r>
            <a:r>
              <a:rPr lang="zh-CN" altLang="en-US" sz="2400" b="1" dirty="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符合倡议</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书写</a:t>
            </a:r>
            <a:r>
              <a:rPr lang="zh-CN" altLang="en-US" sz="2400" b="1" dirty="0">
                <a:latin typeface="宋体" panose="02010600030101010101" pitchFamily="2" charset="-122"/>
                <a:ea typeface="宋体" panose="02010600030101010101" pitchFamily="2" charset="-122"/>
              </a:rPr>
              <a:t>作语言</a:t>
            </a:r>
            <a:r>
              <a:rPr lang="zh-CN" altLang="en-US" sz="2400" b="1" dirty="0" smtClean="0">
                <a:latin typeface="宋体" panose="02010600030101010101" pitchFamily="2" charset="-122"/>
                <a:ea typeface="宋体" panose="02010600030101010101" pitchFamily="2" charset="-122"/>
              </a:rPr>
              <a:t>的</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表达</a:t>
            </a:r>
            <a:r>
              <a:rPr lang="zh-CN" altLang="en-US" sz="2400" b="1" dirty="0">
                <a:latin typeface="宋体" panose="02010600030101010101" pitchFamily="2" charset="-122"/>
                <a:ea typeface="宋体" panose="02010600030101010101" pitchFamily="2" charset="-122"/>
              </a:rPr>
              <a:t>要求。</a:t>
            </a:r>
          </a:p>
        </p:txBody>
      </p:sp>
      <p:cxnSp>
        <p:nvCxnSpPr>
          <p:cNvPr id="19" name="直接连接符 18"/>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8" grpId="0" animBg="1"/>
      <p:bldP spid="25" grpId="0" animBg="1"/>
      <p:bldP spid="26" grpId="0" animBg="1"/>
      <p:bldP spid="27" grpId="0" animBg="1"/>
      <p:bldP spid="17" grpId="0" animBg="1"/>
      <p:bldP spid="15" grpId="0" animBg="1"/>
      <p:bldP spid="16" grpId="0" animBg="1"/>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870" y="1746438"/>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222345" y="2274073"/>
            <a:ext cx="6654977"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222345" y="2776152"/>
            <a:ext cx="6654975"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28103" y="3289073"/>
            <a:ext cx="4300766"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227608" y="1744312"/>
            <a:ext cx="1649713"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2345" y="660373"/>
            <a:ext cx="6753904" cy="4205767"/>
          </a:xfrm>
          <a:prstGeom prst="rect">
            <a:avLst/>
          </a:prstGeom>
        </p:spPr>
        <p:txBody>
          <a:bodyPr wrap="square" lIns="68580" tIns="34290" rIns="68580" bIns="34290">
            <a:spAutoFit/>
          </a:bodyPr>
          <a:lstStyle/>
          <a:p>
            <a:pPr>
              <a:lnSpc>
                <a:spcPct val="120000"/>
              </a:lnSpc>
            </a:pPr>
            <a:r>
              <a:rPr lang="zh-CN" altLang="en-US" sz="2800" b="1" kern="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    美丽</a:t>
            </a: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的地球、安宁的家园、洁净的环境是我们建设文明社会的必要条件，也是我们创造美好生活的有力保障。各位同学，让我们从现在做起，从身边的每件小事做起，从一点一滴做起，努力为节能环保多尽一份心，多出一</a:t>
            </a:r>
            <a:r>
              <a:rPr lang="zh-CN" altLang="en-US" sz="2800" b="1" kern="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份力</a:t>
            </a: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吧！</a:t>
            </a:r>
          </a:p>
          <a:p>
            <a:pPr algn="r">
              <a:lnSpc>
                <a:spcPct val="120000"/>
              </a:lnSpc>
            </a:pP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王 萌</a:t>
            </a:r>
          </a:p>
          <a:p>
            <a:pPr algn="r">
              <a:lnSpc>
                <a:spcPct val="120000"/>
              </a:lnSpc>
            </a:pPr>
            <a:r>
              <a:rPr lang="en-US" altLang="zh-CN"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11</a:t>
            </a: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月</a:t>
            </a:r>
            <a:r>
              <a:rPr lang="en-US" altLang="zh-CN"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27</a:t>
            </a: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日</a:t>
            </a:r>
          </a:p>
        </p:txBody>
      </p:sp>
      <p:sp>
        <p:nvSpPr>
          <p:cNvPr id="17" name="矩形 16"/>
          <p:cNvSpPr/>
          <p:nvPr/>
        </p:nvSpPr>
        <p:spPr>
          <a:xfrm>
            <a:off x="7084244" y="1699624"/>
            <a:ext cx="1930366" cy="1865126"/>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回扣主题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结尾</a:t>
            </a:r>
            <a:r>
              <a:rPr lang="zh-CN" altLang="en-US" sz="2400" b="1" dirty="0">
                <a:latin typeface="宋体" panose="02010600030101010101" pitchFamily="2" charset="-122"/>
                <a:ea typeface="宋体" panose="02010600030101010101" pitchFamily="2" charset="-122"/>
                <a:cs typeface="仿宋" panose="02010609060101010101" charset="-122"/>
              </a:rPr>
              <a:t>发出有力号召，主题明确。</a:t>
            </a:r>
          </a:p>
        </p:txBody>
      </p:sp>
      <p:cxnSp>
        <p:nvCxnSpPr>
          <p:cNvPr id="10" name="直接连接符 9"/>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55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51918" y="1345579"/>
            <a:ext cx="8069521" cy="3126049"/>
          </a:xfrm>
          <a:prstGeom prst="rect">
            <a:avLst/>
          </a:prstGeom>
          <a:solidFill>
            <a:schemeClr val="accent5">
              <a:lumMod val="20000"/>
              <a:lumOff val="80000"/>
            </a:schemeClr>
          </a:solidFill>
        </p:spPr>
        <p:txBody>
          <a:bodyPr wrap="square" rtlCol="0" anchor="ctr">
            <a:spAutoFit/>
          </a:bodyPr>
          <a:lstStyle/>
          <a:p>
            <a:pPr marL="0" lvl="1">
              <a:lnSpc>
                <a:spcPct val="120000"/>
              </a:lnSpc>
            </a:pPr>
            <a:r>
              <a:rPr lang="zh-CN" altLang="en-US" sz="2800" b="1" dirty="0" smtClean="0">
                <a:latin typeface="楷体" panose="02010609060101010101" pitchFamily="49" charset="-122"/>
                <a:ea typeface="楷体" panose="02010609060101010101" pitchFamily="49" charset="-122"/>
              </a:rPr>
              <a:t>    这</a:t>
            </a:r>
            <a:r>
              <a:rPr lang="zh-CN" altLang="en-US" sz="2800" b="1" dirty="0">
                <a:latin typeface="楷体" panose="02010609060101010101" pitchFamily="49" charset="-122"/>
                <a:ea typeface="楷体" panose="02010609060101010101" pitchFamily="49" charset="-122"/>
              </a:rPr>
              <a:t>份倡议书，小作者善于运用多种表现手法，提醒人们浪费资源、破坏环境会使我们的“地球村”变得污浊和混乱，并结合具体的生活习惯，向大家提出了切实可行的五条倡议，结尾再次回扣主题，号召大家参与到节能环保中来。倡议书条理清晰，情感真切，很有感染力。</a:t>
            </a:r>
            <a:endParaRPr lang="zh-CN" altLang="zh-CN" sz="2800" b="1" dirty="0">
              <a:latin typeface="楷体" panose="02010609060101010101" pitchFamily="49" charset="-122"/>
              <a:ea typeface="楷体" panose="02010609060101010101" pitchFamily="49" charset="-122"/>
            </a:endParaRPr>
          </a:p>
        </p:txBody>
      </p:sp>
      <p:grpSp>
        <p:nvGrpSpPr>
          <p:cNvPr id="5" name="组合 4"/>
          <p:cNvGrpSpPr/>
          <p:nvPr/>
        </p:nvGrpSpPr>
        <p:grpSpPr>
          <a:xfrm>
            <a:off x="256048" y="564281"/>
            <a:ext cx="2745046" cy="603524"/>
            <a:chOff x="445829" y="504825"/>
            <a:chExt cx="2745046" cy="603524"/>
          </a:xfrm>
        </p:grpSpPr>
        <p:sp>
          <p:nvSpPr>
            <p:cNvPr id="4" name="减号 3"/>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4853" y="504825"/>
              <a:ext cx="1028722" cy="603524"/>
              <a:chOff x="3381375" y="476250"/>
              <a:chExt cx="879803" cy="499814"/>
            </a:xfrm>
          </p:grpSpPr>
          <p:sp>
            <p:nvSpPr>
              <p:cNvPr id="2" name="椭圆 1"/>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Tree>
    <p:extLst>
      <p:ext uri="{BB962C8B-B14F-4D97-AF65-F5344CB8AC3E}">
        <p14:creationId xmlns:p14="http://schemas.microsoft.com/office/powerpoint/2010/main" val="1165034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400" b="1"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400" b="1"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3178</TotalTime>
  <Words>2645</Words>
  <Application>Microsoft Office PowerPoint</Application>
  <PresentationFormat>全屏显示(16:9)</PresentationFormat>
  <Paragraphs>159</Paragraphs>
  <Slides>41</Slides>
  <Notes>4</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41</vt:i4>
      </vt:variant>
    </vt:vector>
  </HeadingPairs>
  <TitlesOfParts>
    <vt:vector size="53" baseType="lpstr">
      <vt:lpstr>Arial</vt:lpstr>
      <vt:lpstr>宋体</vt:lpstr>
      <vt:lpstr>黑体</vt:lpstr>
      <vt:lpstr>FZDaBiaoSong-B06</vt:lpstr>
      <vt:lpstr>幼圆</vt:lpstr>
      <vt:lpstr>Xingkai SC</vt:lpstr>
      <vt:lpstr>楷体</vt:lpstr>
      <vt:lpstr>仿宋</vt:lpstr>
      <vt:lpstr>等线</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dxq</cp:lastModifiedBy>
  <cp:revision>337</cp:revision>
  <dcterms:created xsi:type="dcterms:W3CDTF">2020-01-30T03:27:00Z</dcterms:created>
  <dcterms:modified xsi:type="dcterms:W3CDTF">2023-04-25T07:27:02Z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