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3.9-->
<p:presentation xmlns:r="http://schemas.openxmlformats.org/officeDocument/2006/relationships" xmlns:a="http://schemas.openxmlformats.org/drawingml/2006/main" xmlns:p="http://schemas.openxmlformats.org/presentationml/2006/main" removePersonalInfoOnSave="1" embedTrueTypeFonts="1" saveSubsetFonts="1">
  <p:sldMasterIdLst>
    <p:sldMasterId id="2147483648" r:id="rId1"/>
    <p:sldMasterId id="2147483663" r:id="rId2"/>
  </p:sldMasterIdLst>
  <p:notesMasterIdLst>
    <p:notesMasterId r:id="rId3"/>
  </p:notesMasterIdLst>
  <p:handoutMasterIdLst>
    <p:handoutMasterId r:id="rId4"/>
  </p:handoutMasterIdLst>
  <p:sldIdLst>
    <p:sldId id="1433" r:id="rId5"/>
    <p:sldId id="895" r:id="rId6"/>
    <p:sldId id="903" r:id="rId7"/>
    <p:sldId id="904" r:id="rId8"/>
    <p:sldId id="905" r:id="rId9"/>
    <p:sldId id="906" r:id="rId10"/>
    <p:sldId id="907" r:id="rId11"/>
    <p:sldId id="908" r:id="rId12"/>
    <p:sldId id="909" r:id="rId13"/>
    <p:sldId id="911" r:id="rId14"/>
    <p:sldId id="912" r:id="rId15"/>
    <p:sldId id="913" r:id="rId16"/>
    <p:sldId id="910" r:id="rId17"/>
    <p:sldId id="896" r:id="rId18"/>
    <p:sldId id="897" r:id="rId19"/>
    <p:sldId id="914" r:id="rId20"/>
    <p:sldId id="915" r:id="rId21"/>
    <p:sldId id="924" r:id="rId22"/>
    <p:sldId id="879" r:id="rId23"/>
    <p:sldId id="925" r:id="rId24"/>
    <p:sldId id="918" r:id="rId25"/>
    <p:sldId id="920" r:id="rId26"/>
    <p:sldId id="917" r:id="rId27"/>
    <p:sldId id="919" r:id="rId28"/>
    <p:sldId id="922" r:id="rId29"/>
    <p:sldId id="921" r:id="rId3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汉语拼音" panose="02010600030101010101" charset="0"/>
      <p:regular r:id="rId36"/>
    </p:embeddedFont>
    <p:embeddedFont>
      <p:font typeface="黑体" panose="02010609060101010101" pitchFamily="49" charset="-122"/>
      <p:regular r:id="rId37"/>
    </p:embeddedFont>
    <p:embeddedFont>
      <p:font typeface="楷体" panose="02010609060101010101" pitchFamily="49" charset="-122"/>
      <p:regular r:id="rId38"/>
    </p:embeddedFont>
  </p:embeddedFontLst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8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35" autoAdjust="0"/>
    <p:restoredTop sz="94638" autoAdjust="0"/>
  </p:normalViewPr>
  <p:slideViewPr>
    <p:cSldViewPr>
      <p:cViewPr varScale="1">
        <p:scale>
          <a:sx n="108" d="100"/>
          <a:sy n="108" d="100"/>
        </p:scale>
        <p:origin x="-756" y="-84"/>
      </p:cViewPr>
      <p:guideLst>
        <p:guide orient="horz" pos="14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slide" Target="slides/slide11.xml" /><Relationship Id="rId16" Type="http://schemas.openxmlformats.org/officeDocument/2006/relationships/slide" Target="slides/slide12.xml" /><Relationship Id="rId17" Type="http://schemas.openxmlformats.org/officeDocument/2006/relationships/slide" Target="slides/slide13.xml" /><Relationship Id="rId18" Type="http://schemas.openxmlformats.org/officeDocument/2006/relationships/slide" Target="slides/slide14.xml" /><Relationship Id="rId19" Type="http://schemas.openxmlformats.org/officeDocument/2006/relationships/slide" Target="slides/slide15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6.xml" /><Relationship Id="rId21" Type="http://schemas.openxmlformats.org/officeDocument/2006/relationships/slide" Target="slides/slide17.xml" /><Relationship Id="rId22" Type="http://schemas.openxmlformats.org/officeDocument/2006/relationships/slide" Target="slides/slide18.xml" /><Relationship Id="rId23" Type="http://schemas.openxmlformats.org/officeDocument/2006/relationships/slide" Target="slides/slide19.xml" /><Relationship Id="rId24" Type="http://schemas.openxmlformats.org/officeDocument/2006/relationships/slide" Target="slides/slide20.xml" /><Relationship Id="rId25" Type="http://schemas.openxmlformats.org/officeDocument/2006/relationships/slide" Target="slides/slide21.xml" /><Relationship Id="rId26" Type="http://schemas.openxmlformats.org/officeDocument/2006/relationships/slide" Target="slides/slide22.xml" /><Relationship Id="rId27" Type="http://schemas.openxmlformats.org/officeDocument/2006/relationships/slide" Target="slides/slide23.xml" /><Relationship Id="rId28" Type="http://schemas.openxmlformats.org/officeDocument/2006/relationships/slide" Target="slides/slide24.xml" /><Relationship Id="rId29" Type="http://schemas.openxmlformats.org/officeDocument/2006/relationships/slide" Target="slides/slide25.xml" /><Relationship Id="rId3" Type="http://schemas.openxmlformats.org/officeDocument/2006/relationships/notesMaster" Target="notesMasters/notesMaster1.xml" /><Relationship Id="rId30" Type="http://schemas.openxmlformats.org/officeDocument/2006/relationships/slide" Target="slides/slide26.xml" /><Relationship Id="rId31" Type="http://schemas.openxmlformats.org/officeDocument/2006/relationships/tags" Target="tags/tag1.xml" /><Relationship Id="rId32" Type="http://schemas.openxmlformats.org/officeDocument/2006/relationships/font" Target="fonts/font1.fntdata" /><Relationship Id="rId33" Type="http://schemas.openxmlformats.org/officeDocument/2006/relationships/font" Target="fonts/font2.fntdata" /><Relationship Id="rId34" Type="http://schemas.openxmlformats.org/officeDocument/2006/relationships/font" Target="fonts/font3.fntdata" /><Relationship Id="rId35" Type="http://schemas.openxmlformats.org/officeDocument/2006/relationships/font" Target="fonts/font4.fntdata" /><Relationship Id="rId36" Type="http://schemas.openxmlformats.org/officeDocument/2006/relationships/font" Target="fonts/font5.fntdata" /><Relationship Id="rId37" Type="http://schemas.openxmlformats.org/officeDocument/2006/relationships/font" Target="fonts/font6.fntdata" /><Relationship Id="rId38" Type="http://schemas.openxmlformats.org/officeDocument/2006/relationships/font" Target="fonts/font7.fntdata" /><Relationship Id="rId39" Type="http://schemas.openxmlformats.org/officeDocument/2006/relationships/presProps" Target="presProps.xml" /><Relationship Id="rId4" Type="http://schemas.openxmlformats.org/officeDocument/2006/relationships/handoutMaster" Target="handoutMasters/handoutMaster1.xml" /><Relationship Id="rId40" Type="http://schemas.openxmlformats.org/officeDocument/2006/relationships/viewProps" Target="viewProps.xml" /><Relationship Id="rId41" Type="http://schemas.openxmlformats.org/officeDocument/2006/relationships/theme" Target="theme/theme1.xml" /><Relationship Id="rId42" Type="http://schemas.openxmlformats.org/officeDocument/2006/relationships/tableStyles" Target="tableStyles.xml" /><Relationship Id="rId5" Type="http://schemas.openxmlformats.org/officeDocument/2006/relationships/slide" Target="slides/slide1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4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2023/12/30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122659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2023/12/30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534" y="685800"/>
            <a:ext cx="6094934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49680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4_内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5_内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6_内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7_内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57061876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62455908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41343634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内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内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image" Target="../media/image1.jpeg" /><Relationship Id="rId16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slideLayout" Target="../slideLayouts/slideLayout16.xml" /><Relationship Id="rId3" Type="http://schemas.openxmlformats.org/officeDocument/2006/relationships/slideLayout" Target="../slideLayouts/slideLayout17.xml" /><Relationship Id="rId4" Type="http://schemas.openxmlformats.org/officeDocument/2006/relationships/image" Target="../media/image2.jpeg" /><Relationship Id="rId5" Type="http://schemas.openxmlformats.org/officeDocument/2006/relationships/theme" Target="../theme/theme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5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/>
  <p:timing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15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pattFill prst="pct5">
          <a:fgClr>
            <a:srgbClr val="293937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2" descr="C:\Users\Administrator\Desktop\5b7be13e862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582939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ransition/>
  <p:timing/>
  <p:txStyles>
    <p:titleStyle>
      <a:lvl1pPr marL="0" lvl="0" indent="0" algn="ctr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463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lvl="5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850" lvl="6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lvl="7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lvl="8" indent="-171450" algn="l" defTabSz="6858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685800" lvl="2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028700" lvl="3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371600" lvl="4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1714500" lvl="5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057400" lvl="6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2400300" lvl="7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2743200" lvl="8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 /><Relationship Id="rId2" Type="http://schemas.openxmlformats.org/officeDocument/2006/relationships/image" Target="../media/image3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png" /><Relationship Id="rId3" Type="http://schemas.openxmlformats.org/officeDocument/2006/relationships/image" Target="../media/image11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3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4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5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6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7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8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9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 descr="图片包含 图形用户界面&#10;&#10;描述已自动生成">
            <a:extLst>
              <a:ext uri="{FF2B5EF4-FFF2-40B4-BE49-F238E27FC236}">
                <a16:creationId xmlns:a16="http://schemas.microsoft.com/office/drawing/2014/main" id="{443FE382-A6B7-B168-570A-D023CCF0D6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FB9C933-7E04-AE45-6044-D3393CDBBB64}"/>
              </a:ext>
            </a:extLst>
          </p:cNvPr>
          <p:cNvSpPr txBox="1"/>
          <p:nvPr/>
        </p:nvSpPr>
        <p:spPr>
          <a:xfrm>
            <a:off x="1691680" y="1786920"/>
            <a:ext cx="626165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500" b="1">
                <a:solidFill>
                  <a:srgbClr val="21181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部编版</a:t>
            </a:r>
            <a:r>
              <a:rPr lang="en-US" altLang="zh-CN" sz="4500" b="1">
                <a:solidFill>
                  <a:srgbClr val="21181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4500" b="1">
                <a:solidFill>
                  <a:srgbClr val="21181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六年级语文下册</a:t>
            </a:r>
            <a:endParaRPr lang="zh-CN" altLang="en-US" sz="4500" b="1">
              <a:solidFill>
                <a:srgbClr val="21181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val="3590011866"/>
      </p:ext>
    </p:extLst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5"/>
          <p:cNvSpPr txBox="1"/>
          <p:nvPr/>
        </p:nvSpPr>
        <p:spPr>
          <a:xfrm>
            <a:off x="755576" y="1491630"/>
            <a:ext cx="7776864" cy="1333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思考：本单元的课文中哪些地方有类似的内心独白？</a:t>
            </a:r>
          </a:p>
        </p:txBody>
      </p:sp>
    </p:spTree>
    <p:extLst>
      <p:ext uri="{BB962C8B-B14F-4D97-AF65-F5344CB8AC3E}">
        <p14:creationId val="3670923195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6"/>
          <p:cNvSpPr txBox="1"/>
          <p:nvPr/>
        </p:nvSpPr>
        <p:spPr>
          <a:xfrm>
            <a:off x="328538" y="728837"/>
            <a:ext cx="8581115" cy="364311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en-US" altLang="zh-CN" sz="2800" b="1" err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在逃去如飞的日子里，在千门万户的世界里的我能做什么呢？</a:t>
            </a:r>
            <a:r>
              <a:rPr lang="zh-CN" altLang="en-US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只有徘徊罢了，只有匆匆罢了。在八千多日的匆匆里，除徘徊外，又剩些什么呢？过去的日子如轻烟，被微风吹散了，如薄雾，被初阳蒸融了。我留着些什么痕迹呢？我何曾留着像游丝样的痕迹呢？我赤裸裸来到这世界，转眼间也将赤裸裸地回去吧？但不能平的，为什么偏要白白走这一遭啊？</a:t>
            </a:r>
            <a:endParaRPr lang="en-US" altLang="zh-CN" sz="28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CFF42A3-41DC-4650-D62C-B5BD0B2BDAB5}"/>
              </a:ext>
            </a:extLst>
          </p:cNvPr>
          <p:cNvSpPr/>
          <p:nvPr/>
        </p:nvSpPr>
        <p:spPr>
          <a:xfrm>
            <a:off x="199687" y="36811"/>
            <a:ext cx="131318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400" b="0" cap="none" spc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匆匆</a:t>
            </a:r>
            <a:endParaRPr lang="zh-CN" altLang="en-US" sz="4400" b="0" cap="none" spc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val="2062766037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6"/>
          <p:cNvSpPr txBox="1"/>
          <p:nvPr/>
        </p:nvSpPr>
        <p:spPr>
          <a:xfrm>
            <a:off x="474937" y="927062"/>
            <a:ext cx="8201520" cy="1212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真奇怪，该是我有理的事啊？不是吗，我不是一直在等着，母亲不是答应过了吗？</a:t>
            </a:r>
            <a:endParaRPr lang="en-US" altLang="zh-CN" sz="28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4" name="文本框 6"/>
          <p:cNvSpPr txBox="1"/>
          <p:nvPr/>
        </p:nvSpPr>
        <p:spPr>
          <a:xfrm>
            <a:off x="467544" y="2427734"/>
            <a:ext cx="8208912" cy="17727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我现在还能感觉到那光线漫长而急遽的变化，孤独而惆怅的黄昏的到来，并且听得见母亲咔嚓咔嚓搓衣服的声音，那声音永无休止就像时光的脚步。</a:t>
            </a:r>
            <a:endParaRPr lang="en-US" altLang="zh-CN" sz="32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80AE14D-061B-CD09-B205-AD23D7C6061B}"/>
              </a:ext>
            </a:extLst>
          </p:cNvPr>
          <p:cNvSpPr/>
          <p:nvPr/>
        </p:nvSpPr>
        <p:spPr>
          <a:xfrm>
            <a:off x="323528" y="37059"/>
            <a:ext cx="30059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400" b="0" cap="none" spc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那个星期天</a:t>
            </a:r>
            <a:endParaRPr lang="zh-CN" altLang="en-US" sz="4400" b="0" cap="none" spc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val="3941277572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1115616" y="18716"/>
            <a:ext cx="4434208" cy="6047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典型事件，表达感情</a:t>
            </a:r>
          </a:p>
        </p:txBody>
      </p:sp>
      <p:sp>
        <p:nvSpPr>
          <p:cNvPr id="4" name="圆角矩形标注 3"/>
          <p:cNvSpPr/>
          <p:nvPr/>
        </p:nvSpPr>
        <p:spPr>
          <a:xfrm>
            <a:off x="6095934" y="1779662"/>
            <a:ext cx="2436506" cy="1656184"/>
          </a:xfrm>
          <a:prstGeom prst="wedgeRoundRectCallout">
            <a:avLst>
              <a:gd name="adj1" fmla="val -50069"/>
              <a:gd name="adj2" fmla="val -7939"/>
              <a:gd name="adj3" fmla="val 16667"/>
            </a:avLst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    老师和同学留言、送书。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0719B190-3CB9-E5D7-F734-4EA663342AB1}"/>
              </a:ext>
            </a:extLst>
          </p:cNvPr>
          <p:cNvGrpSpPr/>
          <p:nvPr/>
        </p:nvGrpSpPr>
        <p:grpSpPr>
          <a:xfrm>
            <a:off x="563418" y="623496"/>
            <a:ext cx="5502903" cy="4520003"/>
            <a:chOff x="0" y="8456"/>
            <a:chExt cx="6414595" cy="5143500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6DCBA4C7-52AE-8F77-4E62-CB8C7D3AD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8456"/>
              <a:ext cx="6414595" cy="514350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9833" y="27677"/>
              <a:ext cx="127626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b="1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12</a:t>
              </a:r>
              <a:endParaRPr lang="zh-CN" altLang="en-US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69833" y="2495832"/>
              <a:ext cx="127626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b="1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13</a:t>
              </a:r>
              <a:endParaRPr lang="zh-CN" altLang="en-US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94620" y="3767270"/>
              <a:ext cx="127626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b="1">
                  <a:solidFill>
                    <a:srgbClr val="FF0000"/>
                  </a:solidFill>
                  <a:latin typeface="黑体" pitchFamily="49" charset="-122"/>
                  <a:ea typeface="黑体" pitchFamily="49" charset="-122"/>
                </a:rPr>
                <a:t>14</a:t>
              </a:r>
              <a:endParaRPr lang="zh-CN" altLang="en-US" sz="2400">
                <a:solidFill>
                  <a:srgbClr val="FF0000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</p:spTree>
    <p:extLst>
      <p:ext uri="{BB962C8B-B14F-4D97-AF65-F5344CB8AC3E}">
        <p14:creationId val="3225694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899592" y="1419622"/>
            <a:ext cx="7488832" cy="1333639"/>
          </a:xfrm>
          <a:prstGeom prst="rect">
            <a:avLst/>
          </a:prstGeom>
          <a:noFill/>
        </p:spPr>
        <p:txBody>
          <a:bodyPr wrap="square" lIns="91445" tIns="45722" rIns="91445" bIns="45722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</a:rPr>
              <a:t>    作者为什么选择了老师和同学留言、送书的事来写告别语文课呢？</a:t>
            </a:r>
            <a:endParaRPr lang="en-US" altLang="zh-CN" sz="36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val="869513289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圆角矩形标注 1"/>
          <p:cNvSpPr/>
          <p:nvPr/>
        </p:nvSpPr>
        <p:spPr>
          <a:xfrm>
            <a:off x="1907704" y="843558"/>
            <a:ext cx="6408712" cy="3240360"/>
          </a:xfrm>
          <a:prstGeom prst="wedgeRoundRectCallout">
            <a:avLst>
              <a:gd name="adj1" fmla="val -58243"/>
              <a:gd name="adj2" fmla="val -9409"/>
              <a:gd name="adj3" fmla="val 16667"/>
            </a:avLst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endParaRPr lang="en-US" altLang="zh-CN" sz="28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作者选择的事情真实、自然，和要表达的情感有关系（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对母语的热爱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而且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“我”因为要移民才会经历老师和同学留言、送书，这并不是每个人都会经历的，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所以，可以选择只在自己或少数人身上发生的事情。</a:t>
            </a:r>
          </a:p>
          <a:p>
            <a:pPr>
              <a:lnSpc>
                <a:spcPct val="120000"/>
              </a:lnSpc>
            </a:pP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35645"/>
            <a:ext cx="900850" cy="1172339"/>
          </a:xfrm>
          <a:prstGeom prst="rect">
            <a:avLst/>
          </a:prstGeom>
        </p:spPr>
      </p:pic>
    </p:spTree>
    <p:extLst>
      <p:ext uri="{BB962C8B-B14F-4D97-AF65-F5344CB8AC3E}">
        <p14:creationId val="4035620834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 name="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圆角矩形 1"/>
          <p:cNvSpPr/>
          <p:nvPr/>
        </p:nvSpPr>
        <p:spPr>
          <a:xfrm>
            <a:off x="437024" y="621978"/>
            <a:ext cx="3054855" cy="101366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662" y="52631"/>
            <a:ext cx="24561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b="1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语文 六年级 下册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539552" y="715690"/>
            <a:ext cx="2088232" cy="720080"/>
          </a:xfrm>
          <a:prstGeom prst="roundRect">
            <a:avLst/>
          </a:prstGeom>
          <a:grpFill/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240" y="676781"/>
            <a:ext cx="3272959" cy="830997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习作例文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15616" y="2017752"/>
            <a:ext cx="6480720" cy="1107996"/>
          </a:xfrm>
          <a:prstGeom prst="rect">
            <a:avLst/>
          </a:prstGeom>
          <a:solidFill>
            <a:schemeClr val="bg1">
              <a:alpha val="75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阳光的两种用法</a:t>
            </a:r>
          </a:p>
        </p:txBody>
      </p:sp>
    </p:spTree>
    <p:extLst>
      <p:ext uri="{BB962C8B-B14F-4D97-AF65-F5344CB8AC3E}">
        <p14:creationId val="1565454320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611560" y="555526"/>
            <a:ext cx="7920880" cy="1195716"/>
          </a:xfrm>
          <a:prstGeom prst="rect">
            <a:avLst/>
          </a:prstGeom>
          <a:noFill/>
        </p:spPr>
        <p:txBody>
          <a:bodyPr wrap="square" lIns="91445" tIns="45722" rIns="91445" bIns="45722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    默读</a:t>
            </a: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阳光的两种用法</a:t>
            </a: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，思考：“阳光的两种用法”指的是哪两种用法？</a:t>
            </a:r>
            <a:endParaRPr lang="en-US" altLang="zh-CN" sz="32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圆角矩形标注 2"/>
          <p:cNvSpPr/>
          <p:nvPr/>
        </p:nvSpPr>
        <p:spPr>
          <a:xfrm>
            <a:off x="1979712" y="2067694"/>
            <a:ext cx="6264696" cy="812298"/>
          </a:xfrm>
          <a:prstGeom prst="wedgeRoundRectCallout">
            <a:avLst>
              <a:gd name="adj1" fmla="val -54676"/>
              <a:gd name="adj2" fmla="val -12927"/>
              <a:gd name="adj3" fmla="val 16667"/>
            </a:avLst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冬天，母亲把“老阳儿”叠在被子里。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87673"/>
            <a:ext cx="900850" cy="117233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90209" y="3135071"/>
            <a:ext cx="903061" cy="1158532"/>
          </a:xfrm>
          <a:prstGeom prst="rect">
            <a:avLst/>
          </a:prstGeom>
        </p:spPr>
      </p:pic>
      <p:sp>
        <p:nvSpPr>
          <p:cNvPr id="6" name="对话气泡: 圆角矩形 14"/>
          <p:cNvSpPr/>
          <p:nvPr/>
        </p:nvSpPr>
        <p:spPr>
          <a:xfrm>
            <a:off x="1115616" y="3268266"/>
            <a:ext cx="6440313" cy="743644"/>
          </a:xfrm>
          <a:prstGeom prst="wedgeRoundRectCallout">
            <a:avLst>
              <a:gd name="adj1" fmla="val 53566"/>
              <a:gd name="adj2" fmla="val -8703"/>
              <a:gd name="adj3" fmla="val 16667"/>
            </a:avLst>
          </a:prstGeom>
          <a:solidFill>
            <a:schemeClr val="lt1"/>
          </a:solidFill>
          <a:ln w="254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夏天，毕大妈把“老阳儿”煮在水里。</a:t>
            </a:r>
          </a:p>
        </p:txBody>
      </p:sp>
    </p:spTree>
    <p:extLst>
      <p:ext uri="{BB962C8B-B14F-4D97-AF65-F5344CB8AC3E}">
        <p14:creationId val="27827483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79644" y="613173"/>
            <a:ext cx="8640960" cy="604785"/>
          </a:xfrm>
          <a:prstGeom prst="rect">
            <a:avLst/>
          </a:prstGeom>
          <a:noFill/>
        </p:spPr>
        <p:txBody>
          <a:bodyPr wrap="square" lIns="91445" tIns="45722" rIns="91445" bIns="45722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    作者为什么要选择这两件事进行描写呢？</a:t>
            </a:r>
            <a:endParaRPr lang="en-US" altLang="zh-CN" sz="32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387511"/>
            <a:ext cx="903061" cy="1094961"/>
          </a:xfrm>
          <a:prstGeom prst="rect">
            <a:avLst/>
          </a:prstGeom>
        </p:spPr>
      </p:pic>
      <p:sp>
        <p:nvSpPr>
          <p:cNvPr id="4" name="对话气泡: 圆角矩形 14"/>
          <p:cNvSpPr/>
          <p:nvPr/>
        </p:nvSpPr>
        <p:spPr>
          <a:xfrm>
            <a:off x="899592" y="1635646"/>
            <a:ext cx="6624362" cy="2376264"/>
          </a:xfrm>
          <a:prstGeom prst="wedgeRoundRectCallout">
            <a:avLst>
              <a:gd name="adj1" fmla="val 54477"/>
              <a:gd name="adj2" fmla="val -4579"/>
              <a:gd name="adj3" fmla="val 16667"/>
            </a:avLst>
          </a:prstGeom>
          <a:solidFill>
            <a:schemeClr val="lt1"/>
          </a:solidFill>
          <a:ln w="254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作者童年时，甚至现在的一些地方，把“老阳儿”叠在被子里等事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很常见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，但它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饱含着母亲的智慧以及对子女的爱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，让作者印象深刻，难以忘怀。</a:t>
            </a:r>
          </a:p>
        </p:txBody>
      </p:sp>
    </p:spTree>
    <p:extLst>
      <p:ext uri="{BB962C8B-B14F-4D97-AF65-F5344CB8AC3E}">
        <p14:creationId val="16108525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791580" y="1491630"/>
            <a:ext cx="7560840" cy="1333639"/>
          </a:xfrm>
          <a:prstGeom prst="rect">
            <a:avLst/>
          </a:prstGeom>
          <a:noFill/>
        </p:spPr>
        <p:txBody>
          <a:bodyPr wrap="square" lIns="91445" tIns="45722" rIns="91445" bIns="45722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</a:rPr>
              <a:t>    从两家人的生活中，你体会到了怎样的情感？</a:t>
            </a:r>
            <a:endParaRPr lang="en-US" altLang="zh-CN" sz="36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 name="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圆角矩形 1"/>
          <p:cNvSpPr/>
          <p:nvPr/>
        </p:nvSpPr>
        <p:spPr>
          <a:xfrm>
            <a:off x="437024" y="621978"/>
            <a:ext cx="3054855" cy="101366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662" y="52631"/>
            <a:ext cx="24561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b="1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语文 六年级 下册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99723" y="2067694"/>
            <a:ext cx="6127549" cy="1200329"/>
          </a:xfrm>
          <a:prstGeom prst="rect">
            <a:avLst/>
          </a:prstGeom>
          <a:solidFill>
            <a:schemeClr val="bg1">
              <a:alpha val="75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别了，语文课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539552" y="715690"/>
            <a:ext cx="2088232" cy="720080"/>
          </a:xfrm>
          <a:prstGeom prst="roundRect">
            <a:avLst/>
          </a:prstGeom>
          <a:grpFill/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240" y="676781"/>
            <a:ext cx="3272959" cy="830997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习作例文</a:t>
            </a:r>
          </a:p>
        </p:txBody>
      </p:sp>
    </p:spTree>
    <p:extLst>
      <p:ext uri="{BB962C8B-B14F-4D97-AF65-F5344CB8AC3E}">
        <p14:creationId val="384964318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CBC7FA6-5E99-BFED-F4F8-DCC6AFA1A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034" y="15018"/>
            <a:ext cx="8679932" cy="511346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83568" y="51470"/>
            <a:ext cx="6480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</a:t>
            </a:r>
            <a:endParaRPr lang="zh-CN" altLang="en-US" sz="28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467544" y="2838518"/>
            <a:ext cx="813690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467544" y="3374173"/>
            <a:ext cx="814354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467544" y="3939902"/>
            <a:ext cx="619268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6372200" y="2255366"/>
            <a:ext cx="223224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对话气泡: 圆角矩形 14"/>
          <p:cNvSpPr/>
          <p:nvPr/>
        </p:nvSpPr>
        <p:spPr>
          <a:xfrm>
            <a:off x="6895742" y="3521418"/>
            <a:ext cx="1689623" cy="1066556"/>
          </a:xfrm>
          <a:prstGeom prst="wedgeRoundRectCallout">
            <a:avLst>
              <a:gd name="adj1" fmla="val -57048"/>
              <a:gd name="adj2" fmla="val -34131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很享受</a:t>
            </a:r>
            <a:endParaRPr lang="en-US" altLang="zh-CN" sz="28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很幸福</a:t>
            </a:r>
          </a:p>
        </p:txBody>
      </p:sp>
    </p:spTree>
    <p:extLst>
      <p:ext uri="{BB962C8B-B14F-4D97-AF65-F5344CB8AC3E}">
        <p14:creationId val="26505524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8EE6433B-3FDD-7963-A8BF-524987234C3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38"/>
          <a:stretch>
            <a:fillRect/>
          </a:stretch>
        </p:blipFill>
        <p:spPr>
          <a:xfrm>
            <a:off x="0" y="627534"/>
            <a:ext cx="9144000" cy="3610672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180559" y="2364452"/>
            <a:ext cx="871296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173910" y="2975446"/>
            <a:ext cx="871857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173910" y="3551510"/>
            <a:ext cx="871857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2627784" y="1779662"/>
            <a:ext cx="626469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对话气泡: 圆角矩形 14"/>
          <p:cNvSpPr/>
          <p:nvPr/>
        </p:nvSpPr>
        <p:spPr>
          <a:xfrm>
            <a:off x="3779912" y="4013455"/>
            <a:ext cx="3437099" cy="720080"/>
          </a:xfrm>
          <a:prstGeom prst="wedgeRoundRectCallout">
            <a:avLst>
              <a:gd name="adj1" fmla="val -40641"/>
              <a:gd name="adj2" fmla="val -68961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新奇、敬佩、感激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209064" y="4169928"/>
            <a:ext cx="283659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467544" y="699542"/>
            <a:ext cx="6480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3</a:t>
            </a:r>
            <a:endParaRPr lang="zh-CN" altLang="en-US" sz="28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val="36485876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D8A4F01C-4A7F-A561-AA92-8063102C7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413" y="107026"/>
            <a:ext cx="8695173" cy="448094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11560" y="101086"/>
            <a:ext cx="6480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4</a:t>
            </a:r>
            <a:endParaRPr lang="zh-CN" altLang="en-US" sz="28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467544" y="3441077"/>
            <a:ext cx="813690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467544" y="3994020"/>
            <a:ext cx="813690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3059832" y="2859782"/>
            <a:ext cx="554461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对话气泡: 圆角矩形 14"/>
          <p:cNvSpPr/>
          <p:nvPr/>
        </p:nvSpPr>
        <p:spPr>
          <a:xfrm>
            <a:off x="3635896" y="4299356"/>
            <a:ext cx="2664295" cy="720080"/>
          </a:xfrm>
          <a:prstGeom prst="wedgeRoundRectCallout">
            <a:avLst>
              <a:gd name="adj1" fmla="val -40641"/>
              <a:gd name="adj2" fmla="val -68961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新奇、敬佩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467544" y="4515966"/>
            <a:ext cx="201622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19896250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66BDE569-DFC2-4A4A-79A2-E35ECE052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9542"/>
            <a:ext cx="9144000" cy="238588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60456" y="713718"/>
            <a:ext cx="6480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5</a:t>
            </a:r>
            <a:endParaRPr lang="zh-CN" altLang="en-US" sz="28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79512" y="1814518"/>
            <a:ext cx="871296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179512" y="2427734"/>
            <a:ext cx="871296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179512" y="3003798"/>
            <a:ext cx="763284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3635896" y="1236938"/>
            <a:ext cx="525658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对话气泡: 圆角矩形 14"/>
          <p:cNvSpPr/>
          <p:nvPr/>
        </p:nvSpPr>
        <p:spPr>
          <a:xfrm>
            <a:off x="4139952" y="3407673"/>
            <a:ext cx="1689623" cy="1108293"/>
          </a:xfrm>
          <a:prstGeom prst="wedgeRoundRectCallout">
            <a:avLst>
              <a:gd name="adj1" fmla="val -29966"/>
              <a:gd name="adj2" fmla="val -81985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很享受</a:t>
            </a:r>
            <a:endParaRPr lang="en-US" altLang="zh-CN" sz="28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很幸福</a:t>
            </a:r>
          </a:p>
        </p:txBody>
      </p:sp>
    </p:spTree>
    <p:extLst>
      <p:ext uri="{BB962C8B-B14F-4D97-AF65-F5344CB8AC3E}">
        <p14:creationId val="15034913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4275C615-48FD-CED1-6F62-CB51104AE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758" y="41691"/>
            <a:ext cx="8588484" cy="506011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83568" y="51470"/>
            <a:ext cx="6480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8</a:t>
            </a:r>
            <a:endParaRPr lang="zh-CN" altLang="en-US" sz="28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467544" y="2787774"/>
            <a:ext cx="820891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467544" y="3363838"/>
            <a:ext cx="820891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467544" y="3914242"/>
            <a:ext cx="8136904" cy="3544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5364088" y="2211710"/>
            <a:ext cx="331236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对话气泡: 圆角矩形 14"/>
          <p:cNvSpPr/>
          <p:nvPr/>
        </p:nvSpPr>
        <p:spPr>
          <a:xfrm>
            <a:off x="1475656" y="1205053"/>
            <a:ext cx="3744416" cy="997777"/>
          </a:xfrm>
          <a:prstGeom prst="wedgeRoundRectCallout">
            <a:avLst>
              <a:gd name="adj1" fmla="val 24993"/>
              <a:gd name="adj2" fmla="val 68070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赞美母亲和毕大妈勤劳、智慧、热爱生活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467544" y="4430893"/>
            <a:ext cx="820891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467544" y="5020022"/>
            <a:ext cx="115212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42217509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0BEC8D5-4C6D-2789-6B5C-94D03B3D7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3598"/>
            <a:ext cx="9144000" cy="257610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356131" y="555525"/>
            <a:ext cx="71212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作者是怎样把这种情感表达出来的？</a:t>
            </a:r>
            <a:endParaRPr lang="zh-CN" altLang="en-US" sz="3200"/>
          </a:p>
        </p:txBody>
      </p:sp>
      <p:sp>
        <p:nvSpPr>
          <p:cNvPr id="8" name="对话气泡: 圆角矩形 14"/>
          <p:cNvSpPr/>
          <p:nvPr/>
        </p:nvSpPr>
        <p:spPr>
          <a:xfrm>
            <a:off x="251520" y="1649822"/>
            <a:ext cx="1806364" cy="1728192"/>
          </a:xfrm>
          <a:prstGeom prst="wedgeRoundRectCallout">
            <a:avLst>
              <a:gd name="adj1" fmla="val -49742"/>
              <a:gd name="adj2" fmla="val -21442"/>
              <a:gd name="adj3" fmla="val 16667"/>
            </a:avLst>
          </a:prstGeom>
          <a:noFill/>
          <a:ln w="254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endParaRPr lang="zh-CN" altLang="en-US" sz="28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云形标注 9"/>
          <p:cNvSpPr/>
          <p:nvPr/>
        </p:nvSpPr>
        <p:spPr>
          <a:xfrm>
            <a:off x="107504" y="3579862"/>
            <a:ext cx="2234274" cy="720080"/>
          </a:xfrm>
          <a:prstGeom prst="cloudCallout">
            <a:avLst>
              <a:gd name="adj1" fmla="val -12282"/>
              <a:gd name="adj2" fmla="val 3384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noFill/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</a:t>
            </a:r>
            <a:r>
              <a:rPr lang="zh-CN" altLang="en-US" sz="32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＋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事</a:t>
            </a:r>
          </a:p>
        </p:txBody>
      </p:sp>
    </p:spTree>
    <p:extLst>
      <p:ext uri="{BB962C8B-B14F-4D97-AF65-F5344CB8AC3E}">
        <p14:creationId val="29905517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D4F5D29-62DD-9165-717A-5CFFF80091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925" r="3174"/>
          <a:stretch>
            <a:fillRect/>
          </a:stretch>
        </p:blipFill>
        <p:spPr>
          <a:xfrm>
            <a:off x="0" y="1059582"/>
            <a:ext cx="9144000" cy="1944217"/>
          </a:xfrm>
          <a:prstGeom prst="rect">
            <a:avLst/>
          </a:prstGeom>
        </p:spPr>
      </p:pic>
      <p:sp>
        <p:nvSpPr>
          <p:cNvPr id="6" name="对话气泡: 圆角矩形 14"/>
          <p:cNvSpPr/>
          <p:nvPr/>
        </p:nvSpPr>
        <p:spPr>
          <a:xfrm>
            <a:off x="7092280" y="1393437"/>
            <a:ext cx="1872207" cy="1538354"/>
          </a:xfrm>
          <a:prstGeom prst="wedgeRoundRectCallout">
            <a:avLst>
              <a:gd name="adj1" fmla="val -49742"/>
              <a:gd name="adj2" fmla="val -21442"/>
              <a:gd name="adj3" fmla="val 16667"/>
            </a:avLst>
          </a:prstGeom>
          <a:noFill/>
          <a:ln w="254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endParaRPr lang="zh-CN" altLang="en-US" sz="28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云形标注 7"/>
          <p:cNvSpPr/>
          <p:nvPr/>
        </p:nvSpPr>
        <p:spPr>
          <a:xfrm>
            <a:off x="6084167" y="3036691"/>
            <a:ext cx="2880320" cy="720080"/>
          </a:xfrm>
          <a:prstGeom prst="cloudCallout">
            <a:avLst>
              <a:gd name="adj1" fmla="val -12282"/>
              <a:gd name="adj2" fmla="val 3384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noFill/>
          </a:ln>
          <a:effectLst>
            <a:outerShdw blurRad="444500" dist="254000" dir="8100000" algn="tr" rotWithShape="0">
              <a:schemeClr val="bg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线索贯穿</a:t>
            </a:r>
          </a:p>
        </p:txBody>
      </p:sp>
    </p:spTree>
    <p:extLst>
      <p:ext uri="{BB962C8B-B14F-4D97-AF65-F5344CB8AC3E}">
        <p14:creationId val="19944226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683568" y="1203598"/>
            <a:ext cx="7920880" cy="1998436"/>
          </a:xfrm>
          <a:prstGeom prst="rect">
            <a:avLst/>
          </a:prstGeom>
          <a:noFill/>
        </p:spPr>
        <p:txBody>
          <a:bodyPr wrap="square" lIns="91445" tIns="45722" rIns="91445" bIns="45722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</a:rPr>
              <a:t>    默读</a:t>
            </a:r>
            <a:r>
              <a:rPr lang="en-US" altLang="zh-CN" sz="3600" b="1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</a:rPr>
              <a:t>别了，语文课</a:t>
            </a:r>
            <a:r>
              <a:rPr lang="en-US" altLang="zh-CN" sz="3600" b="1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</a:rPr>
              <a:t>，借助旁批，说一说 “我”对学习语文的态度和情感发生了怎样的变化。</a:t>
            </a:r>
            <a:endParaRPr lang="en-US" altLang="zh-CN" sz="36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val="317422873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圆角矩形标注 1"/>
          <p:cNvSpPr/>
          <p:nvPr/>
        </p:nvSpPr>
        <p:spPr>
          <a:xfrm>
            <a:off x="755576" y="774018"/>
            <a:ext cx="1656184" cy="648072"/>
          </a:xfrm>
          <a:prstGeom prst="wedgeRoundRectCallout">
            <a:avLst>
              <a:gd name="adj1" fmla="val -50069"/>
              <a:gd name="adj2" fmla="val -7939"/>
              <a:gd name="adj3" fmla="val 16667"/>
            </a:avLst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28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不喜欢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圆角矩形标注 2"/>
          <p:cNvSpPr/>
          <p:nvPr/>
        </p:nvSpPr>
        <p:spPr>
          <a:xfrm>
            <a:off x="3563888" y="593998"/>
            <a:ext cx="3528392" cy="1008112"/>
          </a:xfrm>
          <a:prstGeom prst="wedgeRoundRectCallout">
            <a:avLst>
              <a:gd name="adj1" fmla="val -50069"/>
              <a:gd name="adj2" fmla="val -7939"/>
              <a:gd name="adj3" fmla="val 16667"/>
            </a:avLst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为移民后将失去学习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中文的机会而伤心</a:t>
            </a:r>
          </a:p>
        </p:txBody>
      </p:sp>
      <p:sp>
        <p:nvSpPr>
          <p:cNvPr id="4" name="圆角矩形标注 3"/>
          <p:cNvSpPr/>
          <p:nvPr/>
        </p:nvSpPr>
        <p:spPr>
          <a:xfrm>
            <a:off x="2987824" y="2643758"/>
            <a:ext cx="1872208" cy="1512168"/>
          </a:xfrm>
          <a:prstGeom prst="wedgeRoundRectCallout">
            <a:avLst>
              <a:gd name="adj1" fmla="val -50069"/>
              <a:gd name="adj2" fmla="val -7939"/>
              <a:gd name="adj3" fmla="val 16667"/>
            </a:avLst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产生兴趣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勤奋学习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受到表扬</a:t>
            </a:r>
          </a:p>
        </p:txBody>
      </p:sp>
      <p:sp>
        <p:nvSpPr>
          <p:cNvPr id="5" name="圆角矩形标注 4"/>
          <p:cNvSpPr/>
          <p:nvPr/>
        </p:nvSpPr>
        <p:spPr>
          <a:xfrm>
            <a:off x="6444208" y="2875024"/>
            <a:ext cx="1872208" cy="1049635"/>
          </a:xfrm>
          <a:prstGeom prst="wedgeRoundRectCallout">
            <a:avLst>
              <a:gd name="adj1" fmla="val -50069"/>
              <a:gd name="adj2" fmla="val -7939"/>
              <a:gd name="adj3" fmla="val 16667"/>
            </a:avLst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深深依恋感到遗憾</a:t>
            </a:r>
          </a:p>
        </p:txBody>
      </p:sp>
      <p:cxnSp>
        <p:nvCxnSpPr>
          <p:cNvPr id="7" name="直接箭头连接符 6"/>
          <p:cNvCxnSpPr/>
          <p:nvPr/>
        </p:nvCxnSpPr>
        <p:spPr>
          <a:xfrm>
            <a:off x="2699792" y="1131590"/>
            <a:ext cx="576064" cy="0"/>
          </a:xfrm>
          <a:prstGeom prst="straightConnector1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H="1">
            <a:off x="4078239" y="1851670"/>
            <a:ext cx="1" cy="648072"/>
          </a:xfrm>
          <a:prstGeom prst="straightConnector1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5436096" y="3394719"/>
            <a:ext cx="576064" cy="0"/>
          </a:xfrm>
          <a:prstGeom prst="straightConnector1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11919840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575556" y="1419622"/>
            <a:ext cx="7992888" cy="1333639"/>
          </a:xfrm>
          <a:prstGeom prst="rect">
            <a:avLst/>
          </a:prstGeom>
          <a:noFill/>
        </p:spPr>
        <p:txBody>
          <a:bodyPr wrap="square" lIns="91445" tIns="45722" rIns="91445" bIns="45722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</a:rPr>
              <a:t>    作者是如何表达“我”对学习语文的情感变化的呢？</a:t>
            </a:r>
            <a:endParaRPr lang="en-US" altLang="zh-CN" sz="36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val="751836259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20C8342-9BD3-AB0F-2BE0-254034E76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" y="769599"/>
            <a:ext cx="9144000" cy="2994257"/>
          </a:xfrm>
          <a:prstGeom prst="rect">
            <a:avLst/>
          </a:prstGeom>
        </p:spPr>
      </p:pic>
      <p:sp>
        <p:nvSpPr>
          <p:cNvPr id="2" name="圆角矩形标注 1"/>
          <p:cNvSpPr/>
          <p:nvPr/>
        </p:nvSpPr>
        <p:spPr>
          <a:xfrm>
            <a:off x="1475656" y="3781307"/>
            <a:ext cx="6120680" cy="1008112"/>
          </a:xfrm>
          <a:prstGeom prst="wedgeRoundRectCallout">
            <a:avLst>
              <a:gd name="adj1" fmla="val -50069"/>
              <a:gd name="adj2" fmla="val -7939"/>
              <a:gd name="adj3" fmla="val 16667"/>
            </a:avLst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    看了张老师送的书，领略了语文的丰富和优美。</a:t>
            </a:r>
          </a:p>
        </p:txBody>
      </p:sp>
      <p:sp>
        <p:nvSpPr>
          <p:cNvPr id="3" name="矩形 2"/>
          <p:cNvSpPr/>
          <p:nvPr/>
        </p:nvSpPr>
        <p:spPr>
          <a:xfrm>
            <a:off x="323528" y="752370"/>
            <a:ext cx="365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</a:t>
            </a:r>
            <a:endParaRPr lang="zh-CN" altLang="en-US" sz="28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354896" y="107581"/>
            <a:ext cx="4434208" cy="6832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具体事例，表达情感</a:t>
            </a:r>
          </a:p>
        </p:txBody>
      </p:sp>
    </p:spTree>
    <p:extLst>
      <p:ext uri="{BB962C8B-B14F-4D97-AF65-F5344CB8AC3E}">
        <p14:creationId val="39883961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77DD0A2-61B1-0838-EA45-FED773592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38" y="51470"/>
            <a:ext cx="8686342" cy="453650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29666" y="51469"/>
            <a:ext cx="365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5</a:t>
            </a:r>
            <a:endParaRPr lang="zh-CN" altLang="en-US" sz="28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" name="圆角矩形标注 3"/>
          <p:cNvSpPr/>
          <p:nvPr/>
        </p:nvSpPr>
        <p:spPr>
          <a:xfrm>
            <a:off x="1763688" y="4083918"/>
            <a:ext cx="6120680" cy="1008112"/>
          </a:xfrm>
          <a:prstGeom prst="wedgeRoundRectCallout">
            <a:avLst>
              <a:gd name="adj1" fmla="val -50069"/>
              <a:gd name="adj2" fmla="val -7939"/>
              <a:gd name="adj3" fmla="val 16667"/>
            </a:avLst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    听了爸爸的话，想到自己的语文水平，开始努力学习语文。</a:t>
            </a:r>
          </a:p>
        </p:txBody>
      </p:sp>
    </p:spTree>
    <p:extLst>
      <p:ext uri="{BB962C8B-B14F-4D97-AF65-F5344CB8AC3E}">
        <p14:creationId val="30815620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7FB415C-B0BC-DBEB-D2B6-5F2A710C5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8125"/>
            <a:ext cx="9144000" cy="359145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23528" y="608568"/>
            <a:ext cx="365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6</a:t>
            </a:r>
            <a:endParaRPr lang="zh-CN" altLang="en-US" sz="28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" name="圆角矩形标注 3"/>
          <p:cNvSpPr/>
          <p:nvPr/>
        </p:nvSpPr>
        <p:spPr>
          <a:xfrm>
            <a:off x="449796" y="4227934"/>
            <a:ext cx="8244408" cy="720080"/>
          </a:xfrm>
          <a:prstGeom prst="wedgeRoundRectCallout">
            <a:avLst>
              <a:gd name="adj1" fmla="val -50069"/>
              <a:gd name="adj2" fmla="val -7939"/>
              <a:gd name="adj3" fmla="val 16667"/>
            </a:avLst>
          </a:prstGeom>
          <a:solidFill>
            <a:schemeClr val="bg1"/>
          </a:solidFill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默写成绩提高，张老师对我进行表扬和赞美。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7504" y="278777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err="1">
                <a:solidFill>
                  <a:schemeClr val="tx1">
                    <a:lumMod val="65000"/>
                    <a:lumOff val="35000"/>
                  </a:schemeClr>
                </a:solidFill>
                <a:latin typeface="汉语拼音" panose="000b0604020202020204" pitchFamily="34" charset="0"/>
                <a:ea typeface="宋体" panose="02010600030101010101" pitchFamily="2" charset="-122"/>
                <a:cs typeface="汉语拼音" panose="000b0604020202020204" pitchFamily="34" charset="0"/>
              </a:rPr>
              <a:t>chén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汉语拼音" panose="000b0604020202020204" pitchFamily="34" charset="0"/>
              <a:ea typeface="宋体" panose="02010600030101010101" pitchFamily="2" charset="-122"/>
              <a:cs typeface="汉语拼音" panose="000b0604020202020204" pitchFamily="34" charset="0"/>
            </a:endParaRPr>
          </a:p>
        </p:txBody>
      </p:sp>
    </p:spTree>
    <p:extLst>
      <p:ext uri="{BB962C8B-B14F-4D97-AF65-F5344CB8AC3E}">
        <p14:creationId val="36254982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4186F00-6461-4EAC-02C1-C3A5555B0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2915"/>
            <a:ext cx="9144000" cy="237766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316710" y="555526"/>
            <a:ext cx="4434208" cy="6047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内心独白，直接抒发</a:t>
            </a:r>
          </a:p>
        </p:txBody>
      </p:sp>
      <p:sp>
        <p:nvSpPr>
          <p:cNvPr id="4" name="矩形 3"/>
          <p:cNvSpPr/>
          <p:nvPr/>
        </p:nvSpPr>
        <p:spPr>
          <a:xfrm>
            <a:off x="395536" y="1382915"/>
            <a:ext cx="365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7</a:t>
            </a:r>
            <a:endParaRPr lang="zh-CN" altLang="en-US" sz="280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val="2810493361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3.09.14"/>
  <p:tag name="AS_TITLE" val="Aspose.Slides for .NET 4.0 Client Profile"/>
  <p:tag name="AS_VERSION" val="23.9"/>
</p:tagLst>
</file>

<file path=ppt/theme/theme1.xml><?xml version="1.0" encoding="utf-8"?>
<a:theme xmlns:r="http://schemas.openxmlformats.org/officeDocument/2006/relationships" xmlns:a="http://schemas.openxmlformats.org/drawingml/2006/main" name="1_Office 主题​​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Arial"/>
      </a:majorFont>
      <a:minorFont>
        <a:latin typeface="Times New Roman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60</Paragraphs>
  <Slides>26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baseType="lpstr" size="37">
      <vt:lpstr>Arial</vt:lpstr>
      <vt:lpstr>Impact</vt:lpstr>
      <vt:lpstr>微软雅黑</vt:lpstr>
      <vt:lpstr>Times New Roman</vt:lpstr>
      <vt:lpstr>宋体</vt:lpstr>
      <vt:lpstr>Calibri</vt:lpstr>
      <vt:lpstr>Calibri Light</vt:lpstr>
      <vt:lpstr>楷体</vt:lpstr>
      <vt:lpstr>黑体</vt:lpstr>
      <vt:lpstr>汉语拼音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23.0900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dzzy</dc:creator>
  <cp:revision>1</cp:revision>
  <cp:lastPrinted>2023-12-30T04:53:15Z</cp:lastPrinted>
  <dcterms:created xsi:type="dcterms:W3CDTF">2023-12-30T04:53:15Z</dcterms:created>
  <dcterms:modified xsi:type="dcterms:W3CDTF">2023-12-29T20:53:15Z</dcterms:modified>
</cp:coreProperties>
</file>