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sldIdLst>
    <p:sldId id="293" r:id="rId2"/>
    <p:sldId id="278" r:id="rId3"/>
    <p:sldId id="279" r:id="rId4"/>
    <p:sldId id="280" r:id="rId5"/>
    <p:sldId id="295" r:id="rId6"/>
    <p:sldId id="296" r:id="rId7"/>
    <p:sldId id="282" r:id="rId8"/>
    <p:sldId id="284" r:id="rId9"/>
    <p:sldId id="283" r:id="rId10"/>
    <p:sldId id="285" r:id="rId11"/>
    <p:sldId id="286" r:id="rId12"/>
    <p:sldId id="292" r:id="rId13"/>
    <p:sldId id="287" r:id="rId14"/>
    <p:sldId id="288" r:id="rId15"/>
    <p:sldId id="289" r:id="rId16"/>
    <p:sldId id="290" r:id="rId17"/>
    <p:sldId id="272" r:id="rId18"/>
    <p:sldId id="294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9" d="100"/>
          <a:sy n="59" d="100"/>
        </p:scale>
        <p:origin x="-78" y="-9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A7FB2-EF99-4685-8A6E-955CA8E4E4D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92466-C309-4F2C-B97D-95C453D35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8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21FF60-ED6E-4F3C-9B04-344531E0EDFF}" type="slidenum">
              <a:rPr lang="zh-CN" altLang="en-US"/>
              <a:pPr eaLnBrk="1" hangingPunct="1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47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0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04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0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21FF60-ED6E-4F3C-9B04-344531E0EDFF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47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21FF60-ED6E-4F3C-9B04-344531E0EDFF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47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9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2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0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="" xmlns:a16="http://schemas.microsoft.com/office/drawing/2014/main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9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>
            <a:extLst>
              <a:ext uri="{FF2B5EF4-FFF2-40B4-BE49-F238E27FC236}">
                <a16:creationId xmlns=""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sp>
          <p:nvSpPr>
            <p:cNvPr id="7" name="文本框 14">
              <a:extLst>
                <a:ext uri="{FF2B5EF4-FFF2-40B4-BE49-F238E27FC236}">
                  <a16:creationId xmlns="" xmlns:a16="http://schemas.microsoft.com/office/drawing/2014/main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情境导入</a:t>
              </a:r>
            </a:p>
          </p:txBody>
        </p:sp>
        <p:pic>
          <p:nvPicPr>
            <p:cNvPr id="8" name="图片 7" descr="未标题-1.png">
              <a:extLst>
                <a:ext uri="{FF2B5EF4-FFF2-40B4-BE49-F238E27FC236}">
                  <a16:creationId xmlns="" xmlns:a16="http://schemas.microsoft.com/office/drawing/2014/main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87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="" xmlns:a16="http://schemas.microsoft.com/office/drawing/2014/main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="" xmlns:a16="http://schemas.microsoft.com/office/drawing/2014/main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85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="" xmlns:a16="http://schemas.microsoft.com/office/drawing/2014/main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="" xmlns:a16="http://schemas.microsoft.com/office/drawing/2014/main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="" xmlns:a16="http://schemas.microsoft.com/office/drawing/2014/main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6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="" xmlns:a16="http://schemas.microsoft.com/office/drawing/2014/main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="" xmlns:a16="http://schemas.microsoft.com/office/drawing/2014/main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="" xmlns:a16="http://schemas.microsoft.com/office/drawing/2014/main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0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="" xmlns:a16="http://schemas.microsoft.com/office/drawing/2014/main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="" xmlns:a16="http://schemas.microsoft.com/office/drawing/2014/main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="" xmlns:a16="http://schemas.microsoft.com/office/drawing/2014/main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9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="" xmlns:a16="http://schemas.microsoft.com/office/drawing/2014/main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0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="" xmlns:a16="http://schemas.microsoft.com/office/drawing/2014/main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=""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6300192" y="834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百分数（二）</a:t>
            </a:r>
          </a:p>
        </p:txBody>
      </p:sp>
    </p:spTree>
    <p:extLst>
      <p:ext uri="{BB962C8B-B14F-4D97-AF65-F5344CB8AC3E}">
        <p14:creationId xmlns:p14="http://schemas.microsoft.com/office/powerpoint/2010/main" val="262626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70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3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D5BBA8B-BA0A-4AC0-98FD-19847CF7E065}"/>
              </a:ext>
            </a:extLst>
          </p:cNvPr>
          <p:cNvSpPr/>
          <p:nvPr/>
        </p:nvSpPr>
        <p:spPr>
          <a:xfrm>
            <a:off x="3354235" y="1923678"/>
            <a:ext cx="2459649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税  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3225883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百分数（二）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="" xmlns:a16="http://schemas.microsoft.com/office/drawing/2014/main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="" xmlns:a16="http://schemas.microsoft.com/office/drawing/2014/main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等线 Light"/>
                  <a:ea typeface="+mj-ea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等线 Light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1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683568" y="699542"/>
            <a:ext cx="7632848" cy="14219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李阿姨某月工资中应纳税的部分为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元，需要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的税率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缴纳工资薪金个人所得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税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。该月她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缴工资薪金个人所得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税多少元？</a:t>
            </a:r>
          </a:p>
        </p:txBody>
      </p:sp>
      <p:sp>
        <p:nvSpPr>
          <p:cNvPr id="52" name="TextBox 19"/>
          <p:cNvSpPr txBox="1">
            <a:spLocks noChangeArrowheads="1"/>
          </p:cNvSpPr>
          <p:nvPr/>
        </p:nvSpPr>
        <p:spPr bwMode="auto">
          <a:xfrm>
            <a:off x="1619672" y="3291830"/>
            <a:ext cx="5981784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：该月她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缴工资薪金个人所得税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1" name="TextBox 25"/>
          <p:cNvSpPr txBox="1">
            <a:spLocks noChangeArrowheads="1"/>
          </p:cNvSpPr>
          <p:nvPr/>
        </p:nvSpPr>
        <p:spPr bwMode="auto">
          <a:xfrm>
            <a:off x="2987824" y="2355725"/>
            <a:ext cx="1512168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2500×3%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" y="85950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4355976" y="2355725"/>
            <a:ext cx="1584176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=75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1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5192" y="2541998"/>
            <a:ext cx="1098831" cy="12430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" y="1489356"/>
            <a:ext cx="1120978" cy="1556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99542"/>
            <a:ext cx="7997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某饭店，九月份按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3%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的税率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缴纳增值税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16500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元，这个月的营业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收入中应纳税部分是多少元？</a:t>
            </a:r>
            <a:endParaRPr lang="zh-CN" altLang="en-US" sz="28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84124"/>
            <a:ext cx="716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解：设这个月的营业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收入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中应纳税部分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是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元。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98" y="412381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答：这个月的营业收入中应纳税部分是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550000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元。</a:t>
            </a:r>
          </a:p>
        </p:txBody>
      </p:sp>
      <p:sp>
        <p:nvSpPr>
          <p:cNvPr id="7" name="矩形 6"/>
          <p:cNvSpPr/>
          <p:nvPr/>
        </p:nvSpPr>
        <p:spPr>
          <a:xfrm>
            <a:off x="3716009" y="880660"/>
            <a:ext cx="360040" cy="288032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979355" y="869838"/>
            <a:ext cx="1224136" cy="288032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1074699" y="1607930"/>
            <a:ext cx="5672272" cy="45719"/>
          </a:xfrm>
          <a:custGeom>
            <a:avLst/>
            <a:gdLst>
              <a:gd name="connsiteX0" fmla="*/ 0 w 3155675"/>
              <a:gd name="connsiteY0" fmla="*/ 7495 h 14990"/>
              <a:gd name="connsiteX1" fmla="*/ 3155429 w 3155675"/>
              <a:gd name="connsiteY1" fmla="*/ 0 h 14990"/>
              <a:gd name="connsiteX2" fmla="*/ 134911 w 3155675"/>
              <a:gd name="connsiteY2" fmla="*/ 14990 h 1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5675" h="14990">
                <a:moveTo>
                  <a:pt x="0" y="7495"/>
                </a:moveTo>
                <a:lnTo>
                  <a:pt x="3155429" y="0"/>
                </a:lnTo>
                <a:cubicBezTo>
                  <a:pt x="3177914" y="1249"/>
                  <a:pt x="1656412" y="8119"/>
                  <a:pt x="134911" y="149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3611112" y="1899219"/>
            <a:ext cx="5225494" cy="588363"/>
          </a:xfrm>
          <a:prstGeom prst="wedgeRoundRectCallout">
            <a:avLst>
              <a:gd name="adj1" fmla="val 33957"/>
              <a:gd name="adj2" fmla="val 84664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收入中应纳税部分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×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税率</a:t>
            </a:r>
            <a:r>
              <a:rPr lang="en-US" altLang="zh-CN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应纳税额</a:t>
            </a:r>
            <a:endParaRPr lang="en-US" altLang="zh-CN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1397221" y="1908763"/>
            <a:ext cx="1812995" cy="446963"/>
          </a:xfrm>
          <a:prstGeom prst="wedgeRoundRectCallout">
            <a:avLst>
              <a:gd name="adj1" fmla="val -66759"/>
              <a:gd name="adj2" fmla="val -829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设收入为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ECCB0A8A-2EF2-4597-A008-BEECF3A90395}"/>
              </a:ext>
            </a:extLst>
          </p:cNvPr>
          <p:cNvSpPr txBox="1"/>
          <p:nvPr/>
        </p:nvSpPr>
        <p:spPr>
          <a:xfrm>
            <a:off x="2742164" y="3172535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 ·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3%=16500</a:t>
            </a:r>
            <a:endParaRPr lang="zh-CN" altLang="en-US" sz="2800" b="1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="" xmlns:a16="http://schemas.microsoft.com/office/drawing/2014/main" id="{5DB7C7B0-7C74-42A6-BE9A-0CB333ABA79F}"/>
              </a:ext>
            </a:extLst>
          </p:cNvPr>
          <p:cNvSpPr txBox="1"/>
          <p:nvPr/>
        </p:nvSpPr>
        <p:spPr>
          <a:xfrm>
            <a:off x="3316822" y="3612263"/>
            <a:ext cx="190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=550000</a:t>
            </a:r>
            <a:endParaRPr lang="zh-CN" altLang="en-US" sz="2800" b="1" dirty="0">
              <a:solidFill>
                <a:srgbClr val="FF0000"/>
              </a:solidFill>
              <a:latin typeface="楷体" panose="02010600030101010101" charset="-122"/>
              <a:ea typeface="楷体" panose="02010600030101010101" charset="-122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6" y="88066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 animBg="1"/>
      <p:bldP spid="15" grpId="0" animBg="1"/>
      <p:bldP spid="21" grpId="0" animBg="1"/>
      <p:bldP spid="13" grpId="0" animBg="1"/>
      <p:bldP spid="28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2728669"/>
            <a:ext cx="1257849" cy="1508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0443" y="363270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16500÷3%=550000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（元）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463" y="4229606"/>
            <a:ext cx="794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这个月的营业收入中应纳税部分是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550000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元。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1025551" y="1896693"/>
            <a:ext cx="5130625" cy="757247"/>
          </a:xfrm>
          <a:prstGeom prst="wedgeRoundRectCallout">
            <a:avLst>
              <a:gd name="adj1" fmla="val -35998"/>
              <a:gd name="adj2" fmla="val 87470"/>
              <a:gd name="adj3" fmla="val 16667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收入中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应纳税部分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×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税率</a:t>
            </a:r>
            <a:r>
              <a:rPr lang="en-US" altLang="zh-CN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=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应纳税额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求收入中应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纳税的部分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要用除法。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2940439" y="2888506"/>
            <a:ext cx="5256583" cy="475332"/>
          </a:xfrm>
          <a:prstGeom prst="wedgeRoundRectCallout">
            <a:avLst>
              <a:gd name="adj1" fmla="val 35466"/>
              <a:gd name="adj2" fmla="val 41109"/>
              <a:gd name="adj3" fmla="val 16667"/>
            </a:avLst>
          </a:prstGeom>
          <a:solidFill>
            <a:srgbClr val="FFFF00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收入中应纳税的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部分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=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纳税额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÷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税率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699542"/>
            <a:ext cx="7997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某饭店，九月份按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3%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的税率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缴纳增值税</a:t>
            </a:r>
            <a:r>
              <a:rPr lang="en-US" altLang="zh-CN" sz="2800" b="1" dirty="0" smtClean="0">
                <a:latin typeface="楷体" panose="02010600030101010101" charset="-122"/>
                <a:ea typeface="楷体" panose="02010600030101010101" charset="-122"/>
              </a:rPr>
              <a:t>16500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元，这个月的营业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收入中应纳税部分是多少元？</a:t>
            </a:r>
            <a:endParaRPr lang="zh-CN" altLang="en-US" sz="28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16009" y="880660"/>
            <a:ext cx="360040" cy="288032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79355" y="869838"/>
            <a:ext cx="1224136" cy="288032"/>
          </a:xfrm>
          <a:prstGeom prst="rect">
            <a:avLst/>
          </a:prstGeom>
          <a:solidFill>
            <a:schemeClr val="accent6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074699" y="1607930"/>
            <a:ext cx="5672272" cy="45719"/>
          </a:xfrm>
          <a:custGeom>
            <a:avLst/>
            <a:gdLst>
              <a:gd name="connsiteX0" fmla="*/ 0 w 3155675"/>
              <a:gd name="connsiteY0" fmla="*/ 7495 h 14990"/>
              <a:gd name="connsiteX1" fmla="*/ 3155429 w 3155675"/>
              <a:gd name="connsiteY1" fmla="*/ 0 h 14990"/>
              <a:gd name="connsiteX2" fmla="*/ 134911 w 3155675"/>
              <a:gd name="connsiteY2" fmla="*/ 14990 h 1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5675" h="14990">
                <a:moveTo>
                  <a:pt x="0" y="7495"/>
                </a:moveTo>
                <a:lnTo>
                  <a:pt x="3155429" y="0"/>
                </a:lnTo>
                <a:cubicBezTo>
                  <a:pt x="3177914" y="1249"/>
                  <a:pt x="1656412" y="8119"/>
                  <a:pt x="134911" y="149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6" y="88066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743" y="1931324"/>
            <a:ext cx="1305131" cy="1476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15" y="1924653"/>
            <a:ext cx="1260140" cy="154414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39552" y="699542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小明爸爸购买福利彩票，中了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80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万元，</a:t>
            </a: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根据当时国家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规定，要缴纳</a:t>
            </a:r>
            <a:r>
              <a:rPr lang="en-US" altLang="zh-CN" sz="2800" b="1" dirty="0">
                <a:latin typeface="楷体" panose="02010600030101010101" charset="-122"/>
                <a:ea typeface="楷体" panose="02010600030101010101" charset="-122"/>
              </a:rPr>
              <a:t>20%</a:t>
            </a:r>
            <a:r>
              <a:rPr lang="zh-CN" altLang="en-US" sz="2800" b="1" dirty="0">
                <a:latin typeface="楷体" panose="02010600030101010101" charset="-122"/>
                <a:ea typeface="楷体" panose="02010600030101010101" charset="-122"/>
              </a:rPr>
              <a:t>的个人所得税，小明爸爸实际可以领到多少元钱？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39752" y="345268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80-80×20%=64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（万元）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91680" y="4028753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答：小明爸爸实际可以领到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64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万元。</a:t>
            </a:r>
          </a:p>
        </p:txBody>
      </p:sp>
      <p:grpSp>
        <p:nvGrpSpPr>
          <p:cNvPr id="52" name="组合 4"/>
          <p:cNvGrpSpPr>
            <a:grpSpLocks/>
          </p:cNvGrpSpPr>
          <p:nvPr/>
        </p:nvGrpSpPr>
        <p:grpSpPr bwMode="auto">
          <a:xfrm>
            <a:off x="4904553" y="1730801"/>
            <a:ext cx="2592288" cy="1114883"/>
            <a:chOff x="2918290" y="1104380"/>
            <a:chExt cx="2579637" cy="6670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3" name="云形标注 82"/>
            <p:cNvSpPr>
              <a:spLocks noChangeArrowheads="1"/>
            </p:cNvSpPr>
            <p:nvPr/>
          </p:nvSpPr>
          <p:spPr bwMode="auto">
            <a:xfrm>
              <a:off x="2918290" y="1104380"/>
              <a:ext cx="2422311" cy="667083"/>
            </a:xfrm>
            <a:prstGeom prst="cloudCallout">
              <a:avLst>
                <a:gd name="adj1" fmla="val 61679"/>
                <a:gd name="adj2" fmla="val 31464"/>
              </a:avLst>
            </a:prstGeom>
            <a:grp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54" name="矩形 4"/>
            <p:cNvSpPr>
              <a:spLocks noChangeArrowheads="1"/>
            </p:cNvSpPr>
            <p:nvPr/>
          </p:nvSpPr>
          <p:spPr bwMode="auto">
            <a:xfrm>
              <a:off x="3150212" y="1289630"/>
              <a:ext cx="2347715" cy="2965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先求应纳税额。</a:t>
              </a:r>
            </a:p>
          </p:txBody>
        </p:sp>
      </p:grpSp>
      <p:grpSp>
        <p:nvGrpSpPr>
          <p:cNvPr id="56" name="组合 4"/>
          <p:cNvGrpSpPr>
            <a:grpSpLocks/>
          </p:cNvGrpSpPr>
          <p:nvPr/>
        </p:nvGrpSpPr>
        <p:grpSpPr bwMode="auto">
          <a:xfrm>
            <a:off x="1475655" y="2200313"/>
            <a:ext cx="3799469" cy="1106672"/>
            <a:chOff x="2158513" y="1183870"/>
            <a:chExt cx="4531604" cy="71094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7" name="云形标注 82"/>
            <p:cNvSpPr>
              <a:spLocks noChangeArrowheads="1"/>
            </p:cNvSpPr>
            <p:nvPr/>
          </p:nvSpPr>
          <p:spPr bwMode="auto">
            <a:xfrm>
              <a:off x="2158513" y="1183870"/>
              <a:ext cx="4036525" cy="710949"/>
            </a:xfrm>
            <a:prstGeom prst="cloudCallout">
              <a:avLst>
                <a:gd name="adj1" fmla="val -56506"/>
                <a:gd name="adj2" fmla="val -21903"/>
              </a:avLst>
            </a:prstGeom>
            <a:grp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58" name="矩形 4"/>
            <p:cNvSpPr>
              <a:spLocks noChangeArrowheads="1"/>
            </p:cNvSpPr>
            <p:nvPr/>
          </p:nvSpPr>
          <p:spPr bwMode="auto">
            <a:xfrm>
              <a:off x="2330279" y="1358021"/>
              <a:ext cx="4359838" cy="2965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收入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×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税率＝应纳税额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15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11560" y="555526"/>
            <a:ext cx="7947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某饭店二月份的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营业额中应纳税的部分是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180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万元，按规定要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缴纳</a:t>
            </a:r>
            <a:r>
              <a:rPr lang="en-US" altLang="zh-CN" sz="2400" b="1" dirty="0" smtClean="0">
                <a:latin typeface="楷体" panose="02010600030101010101" charset="-122"/>
                <a:ea typeface="楷体" panose="02010600030101010101" charset="-122"/>
              </a:rPr>
              <a:t>3%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的增值税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，还要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按增值税的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7</a:t>
            </a:r>
            <a:r>
              <a:rPr lang="en-US" altLang="zh-CN" sz="2400" b="1" dirty="0" smtClean="0">
                <a:latin typeface="楷体" panose="02010600030101010101" charset="-122"/>
                <a:ea typeface="楷体" panose="02010600030101010101" charset="-122"/>
              </a:rPr>
              <a:t>%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缴纳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城市维护建设税。该饭店二月份缴纳的税款一共是多少万元？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6542337" y="2268951"/>
            <a:ext cx="2126638" cy="897745"/>
          </a:xfrm>
          <a:prstGeom prst="wedgeRoundRectCallout">
            <a:avLst>
              <a:gd name="adj1" fmla="val 29776"/>
              <a:gd name="adj2" fmla="val 72537"/>
              <a:gd name="adj3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先求二月份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的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增值税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是多少万元。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914537" y="677783"/>
            <a:ext cx="1555408" cy="43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463989" y="1261929"/>
            <a:ext cx="1836204" cy="43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9277" y="240307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180×3%=5.4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万元）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6300193" y="2241590"/>
            <a:ext cx="2683284" cy="1126562"/>
          </a:xfrm>
          <a:prstGeom prst="wedgeRoundRectCallout">
            <a:avLst>
              <a:gd name="adj1" fmla="val 30002"/>
              <a:gd name="adj2" fmla="val 64395"/>
              <a:gd name="adj3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再把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“增值税”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看做单位“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”，它的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7%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就是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城市维护建设税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0030101010101" charset="-122"/>
                <a:ea typeface="楷体" panose="02010600030101010101" charset="-122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819569" y="3031105"/>
            <a:ext cx="3609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5.4×7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%=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0.0.378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万元）</a:t>
            </a:r>
          </a:p>
        </p:txBody>
      </p:sp>
      <p:sp>
        <p:nvSpPr>
          <p:cNvPr id="13" name="矩形 12"/>
          <p:cNvSpPr/>
          <p:nvPr/>
        </p:nvSpPr>
        <p:spPr>
          <a:xfrm>
            <a:off x="467544" y="4146025"/>
            <a:ext cx="6592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答：该饭店二月份缴纳的税款一共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5.778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万元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779021" y="3632707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5.4+0.378=5.778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万元）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9995" y="3653845"/>
            <a:ext cx="914335" cy="91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7545" y="2403070"/>
            <a:ext cx="128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增值税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:</a:t>
            </a:r>
            <a:endParaRPr lang="zh-CN" altLang="en-US" sz="24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7545" y="3031105"/>
            <a:ext cx="2383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城市维护建设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税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:</a:t>
            </a:r>
            <a:endParaRPr lang="zh-CN" altLang="en-US" sz="24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7545" y="3632708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总纳税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:</a:t>
            </a:r>
            <a:endParaRPr lang="zh-CN" altLang="en-US" sz="24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627088" y="1246237"/>
            <a:ext cx="714375" cy="43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楷体" panose="02010600030101010101" charset="-122"/>
              <a:ea typeface="楷体" panose="02010600030101010101" charset="-122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1" y="83355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5" grpId="0"/>
      <p:bldP spid="18" grpId="0"/>
      <p:bldP spid="19" grpId="0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412984" y="4208819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纳税的税率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3%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560" y="627534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某百货大楼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一月份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营业额中应纳税的部分是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2480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，缴纳增值税后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剩下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2405.6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，求纳税的税率。</a:t>
            </a:r>
          </a:p>
        </p:txBody>
      </p:sp>
      <p:sp>
        <p:nvSpPr>
          <p:cNvPr id="26" name="圆角矩形标注 25"/>
          <p:cNvSpPr>
            <a:spLocks noChangeArrowheads="1"/>
          </p:cNvSpPr>
          <p:nvPr/>
        </p:nvSpPr>
        <p:spPr bwMode="auto">
          <a:xfrm>
            <a:off x="3755662" y="1759853"/>
            <a:ext cx="4925531" cy="523220"/>
          </a:xfrm>
          <a:prstGeom prst="wedgeRoundRectCallout">
            <a:avLst>
              <a:gd name="adj1" fmla="val -1061"/>
              <a:gd name="adj2" fmla="val 48628"/>
              <a:gd name="adj3" fmla="val 16667"/>
            </a:avLst>
          </a:prstGeom>
          <a:solidFill>
            <a:srgbClr val="F2F2F2"/>
          </a:solidFill>
          <a:ln w="55000" cmpd="thickThin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营业额中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应纳税部分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税率＝应纳税额</a:t>
            </a:r>
          </a:p>
        </p:txBody>
      </p:sp>
      <p:sp>
        <p:nvSpPr>
          <p:cNvPr id="14" name="矩形 13"/>
          <p:cNvSpPr/>
          <p:nvPr/>
        </p:nvSpPr>
        <p:spPr>
          <a:xfrm>
            <a:off x="5966400" y="1394167"/>
            <a:ext cx="504056" cy="242910"/>
          </a:xfrm>
          <a:prstGeom prst="rect">
            <a:avLst/>
          </a:prstGeom>
          <a:solidFill>
            <a:schemeClr val="accent6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42036" y="2818006"/>
            <a:ext cx="466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2480-2405.6)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÷2480×100%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9364" y="3294447"/>
            <a:ext cx="350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=74.4 ÷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2480×100%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79364" y="372805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=3%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1917040" y="3230363"/>
            <a:ext cx="1656184" cy="31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1990894" y="1669469"/>
            <a:ext cx="1462524" cy="847945"/>
            <a:chOff x="611560" y="2102162"/>
            <a:chExt cx="1462524" cy="847945"/>
          </a:xfrm>
        </p:grpSpPr>
        <p:sp>
          <p:nvSpPr>
            <p:cNvPr id="5" name="云形标注 4"/>
            <p:cNvSpPr/>
            <p:nvPr/>
          </p:nvSpPr>
          <p:spPr>
            <a:xfrm>
              <a:off x="611560" y="2102162"/>
              <a:ext cx="1462524" cy="847945"/>
            </a:xfrm>
            <a:prstGeom prst="cloudCallout">
              <a:avLst>
                <a:gd name="adj1" fmla="val -28698"/>
                <a:gd name="adj2" fmla="val 70615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5576" y="231565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应纳税额</a:t>
              </a:r>
            </a:p>
          </p:txBody>
        </p:sp>
      </p:grpSp>
      <p:sp>
        <p:nvSpPr>
          <p:cNvPr id="15" name="圆角矩形标注 25">
            <a:extLst>
              <a:ext uri="{FF2B5EF4-FFF2-40B4-BE49-F238E27FC236}">
                <a16:creationId xmlns="" xmlns:a16="http://schemas.microsoft.com/office/drawing/2014/main" id="{EAC32D0F-5B6B-4C36-99D7-00D6AE18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10" y="2404457"/>
            <a:ext cx="5367054" cy="413549"/>
          </a:xfrm>
          <a:prstGeom prst="wedgeRoundRectCallout">
            <a:avLst>
              <a:gd name="adj1" fmla="val 36813"/>
              <a:gd name="adj2" fmla="val 34831"/>
              <a:gd name="adj3" fmla="val 16667"/>
            </a:avLst>
          </a:prstGeom>
          <a:solidFill>
            <a:srgbClr val="F2F2F2"/>
          </a:solidFill>
          <a:ln w="55000" cmpd="thickThin" algn="ctr">
            <a:solidFill>
              <a:srgbClr val="1E768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税率＝应纳税额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营业额中应纳税部分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100%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6" y="91056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6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14" grpId="0" animBg="1"/>
      <p:bldP spid="2" grpId="0"/>
      <p:bldP spid="3" grpId="0"/>
      <p:bldP spid="18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992169" y="1768814"/>
            <a:ext cx="7612279" cy="1052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应纳税额与各种收入（销售额、营业额</a:t>
            </a:r>
            <a:r>
              <a:rPr lang="en-US" altLang="zh-CN" sz="2400" b="1" dirty="0">
                <a:latin typeface="楷体" panose="02010600030101010101" charset="-122"/>
                <a:ea typeface="楷体" panose="02010600030101010101" charset="-122"/>
              </a:rPr>
              <a:t>……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）中应纳税部分的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比率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叫作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税率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9987" y="4083918"/>
            <a:ext cx="77125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应纳税额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各种收入中应纳税部分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×100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27584" y="69954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8FF62807-7B8A-4564-AEF5-C6E9D941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1099637"/>
            <a:ext cx="91553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 smtClean="0">
                <a:latin typeface="楷体" panose="02010600030101010101" charset="-122"/>
                <a:ea typeface="楷体" panose="02010600030101010101" charset="-122"/>
              </a:rPr>
              <a:t>税率</a:t>
            </a:r>
            <a:endParaRPr lang="zh-CN" altLang="en-US" sz="2800" b="1" dirty="0">
              <a:latin typeface="楷体" panose="02010600030101010101" charset="-122"/>
              <a:ea typeface="楷体" panose="02010600030101010101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9FFC4A3-EB7E-4C62-BDF8-36C50B67B16E}"/>
              </a:ext>
            </a:extLst>
          </p:cNvPr>
          <p:cNvSpPr/>
          <p:nvPr/>
        </p:nvSpPr>
        <p:spPr>
          <a:xfrm>
            <a:off x="959987" y="3579862"/>
            <a:ext cx="6651692" cy="438582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应纳税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额＝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各种收入中应纳税部分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×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税率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D838B9E1-C9CE-4AEF-BF78-3D437CA8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87" y="2889593"/>
            <a:ext cx="4206601" cy="572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应缴纳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的税款</a:t>
            </a:r>
            <a:r>
              <a:rPr lang="zh-CN" altLang="en-US" sz="2400" b="1" dirty="0" smtClean="0">
                <a:latin typeface="楷体" panose="02010600030101010101" charset="-122"/>
                <a:ea typeface="楷体" panose="02010600030101010101" charset="-122"/>
              </a:rPr>
              <a:t>叫作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应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0030101010101" charset="-122"/>
                <a:ea typeface="楷体" panose="02010600030101010101" charset="-122"/>
              </a:rPr>
              <a:t>纳税额</a:t>
            </a:r>
            <a:r>
              <a:rPr lang="zh-CN" altLang="en-US" sz="2400" b="1" dirty="0">
                <a:latin typeface="楷体" panose="02010600030101010101" charset="-122"/>
                <a:ea typeface="楷体" panose="02010600030101010101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337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11" grpId="0" animBg="1"/>
      <p:bldP spid="6" grpId="0" autoUpdateAnimBg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8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82150" y="544052"/>
            <a:ext cx="5349945" cy="1057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你知道哪些纳税知识？为什么要纳税？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649744" y="684547"/>
            <a:ext cx="3199059" cy="934641"/>
            <a:chOff x="1743008" y="3435846"/>
            <a:chExt cx="3199059" cy="934641"/>
          </a:xfrm>
        </p:grpSpPr>
        <p:grpSp>
          <p:nvGrpSpPr>
            <p:cNvPr id="24" name="组合 23"/>
            <p:cNvGrpSpPr/>
            <p:nvPr/>
          </p:nvGrpSpPr>
          <p:grpSpPr>
            <a:xfrm>
              <a:off x="1907704" y="3454156"/>
              <a:ext cx="3034363" cy="888206"/>
              <a:chOff x="1907704" y="3454156"/>
              <a:chExt cx="3034363" cy="888206"/>
            </a:xfrm>
          </p:grpSpPr>
          <p:sp>
            <p:nvSpPr>
              <p:cNvPr id="26" name="MH_Text_1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907704" y="3454156"/>
                <a:ext cx="2787375" cy="88820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200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050" dirty="0">
                  <a:solidFill>
                    <a:srgbClr val="CC0066"/>
                  </a:solidFill>
                  <a:latin typeface="幼圆" panose="02010509060101010101" pitchFamily="49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59786" y="3544316"/>
                <a:ext cx="29822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每个公民都有依法纳税的义务哦！</a:t>
                </a:r>
              </a:p>
            </p:txBody>
          </p:sp>
        </p:grpSp>
        <p:sp>
          <p:nvSpPr>
            <p:cNvPr id="25" name="MH_Other_5"/>
            <p:cNvSpPr/>
            <p:nvPr>
              <p:custDataLst>
                <p:tags r:id="rId1"/>
              </p:custDataLst>
            </p:nvPr>
          </p:nvSpPr>
          <p:spPr>
            <a:xfrm>
              <a:off x="1743008" y="3435846"/>
              <a:ext cx="76200" cy="9346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solidFill>
                  <a:srgbClr val="FEFFFF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  <a14:imgEffect>
                      <a14:brightnessContrast bright="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0515"/>
            <a:ext cx="4236116" cy="31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29" y="1563638"/>
            <a:ext cx="4286747" cy="318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brightnessContrast bright="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4" y="1583350"/>
            <a:ext cx="4223072" cy="31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brightnessContrast bright="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29" y="1580515"/>
            <a:ext cx="4284681" cy="318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标注 23"/>
          <p:cNvSpPr/>
          <p:nvPr/>
        </p:nvSpPr>
        <p:spPr bwMode="auto">
          <a:xfrm>
            <a:off x="873533" y="3003798"/>
            <a:ext cx="7810543" cy="1328023"/>
          </a:xfrm>
          <a:prstGeom prst="wedgeRoundRectCallout">
            <a:avLst>
              <a:gd name="adj1" fmla="val -41927"/>
              <a:gd name="adj2" fmla="val 500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税收是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国家财政收入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的主要来源之一。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国家税收发展科学、技术、教育、文化、卫生、环境保护、社会保障和国防等事业。每个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公民都有依法纳税的义务。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3577" y="1140301"/>
            <a:ext cx="4824536" cy="1209215"/>
            <a:chOff x="1619672" y="1923678"/>
            <a:chExt cx="4824536" cy="1209215"/>
          </a:xfrm>
        </p:grpSpPr>
        <p:sp>
          <p:nvSpPr>
            <p:cNvPr id="23" name="圆角矩形标注 22"/>
            <p:cNvSpPr/>
            <p:nvPr/>
          </p:nvSpPr>
          <p:spPr bwMode="auto">
            <a:xfrm>
              <a:off x="1619672" y="1923678"/>
              <a:ext cx="4824536" cy="1209215"/>
            </a:xfrm>
            <a:prstGeom prst="wedgeRoundRectCallout">
              <a:avLst>
                <a:gd name="adj1" fmla="val -65511"/>
                <a:gd name="adj2" fmla="val -11088"/>
                <a:gd name="adj3" fmla="val 16667"/>
              </a:avLst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91680" y="1932564"/>
              <a:ext cx="47525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纳税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是根据国家税法的有关规定，按照一定的比率把集体或个人收入的一部分缴纳给国家。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1" y="1264274"/>
            <a:ext cx="1117122" cy="1508965"/>
          </a:xfrm>
          <a:prstGeom prst="rect">
            <a:avLst/>
          </a:prstGeom>
        </p:spPr>
      </p:pic>
      <p:sp>
        <p:nvSpPr>
          <p:cNvPr id="21" name="矩形 4">
            <a:extLst>
              <a:ext uri="{FF2B5EF4-FFF2-40B4-BE49-F238E27FC236}">
                <a16:creationId xmlns="" xmlns:a16="http://schemas.microsoft.com/office/drawing/2014/main" id="{CBA98E6A-471E-4ACD-BAD7-DAF470324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555526"/>
            <a:ext cx="1224136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纳税</a:t>
            </a:r>
          </a:p>
        </p:txBody>
      </p:sp>
    </p:spTree>
    <p:extLst>
      <p:ext uri="{BB962C8B-B14F-4D97-AF65-F5344CB8AC3E}">
        <p14:creationId xmlns:p14="http://schemas.microsoft.com/office/powerpoint/2010/main" val="28772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3" name="AutoShape 3"/>
          <p:cNvSpPr>
            <a:spLocks noChangeArrowheads="1"/>
          </p:cNvSpPr>
          <p:nvPr/>
        </p:nvSpPr>
        <p:spPr bwMode="auto">
          <a:xfrm>
            <a:off x="2140894" y="1140555"/>
            <a:ext cx="1577107" cy="667408"/>
          </a:xfrm>
          <a:prstGeom prst="wedgeEllipseCallout">
            <a:avLst>
              <a:gd name="adj1" fmla="val 60338"/>
              <a:gd name="adj2" fmla="val 73958"/>
            </a:avLst>
          </a:prstGeom>
          <a:solidFill>
            <a:schemeClr val="accent6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zh-CN" altLang="en-US" sz="22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消费税</a:t>
            </a:r>
          </a:p>
        </p:txBody>
      </p:sp>
      <p:sp>
        <p:nvSpPr>
          <p:cNvPr id="737285" name="AutoShape 5"/>
          <p:cNvSpPr>
            <a:spLocks noChangeArrowheads="1"/>
          </p:cNvSpPr>
          <p:nvPr/>
        </p:nvSpPr>
        <p:spPr bwMode="auto">
          <a:xfrm>
            <a:off x="2140894" y="3120027"/>
            <a:ext cx="1455791" cy="643002"/>
          </a:xfrm>
          <a:prstGeom prst="wedgeEllipseCallout">
            <a:avLst>
              <a:gd name="adj1" fmla="val 68201"/>
              <a:gd name="adj2" fmla="val -102334"/>
            </a:avLst>
          </a:prstGeom>
          <a:solidFill>
            <a:schemeClr val="accent6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zh-CN" altLang="en-US" sz="2200" b="1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增值税</a:t>
            </a:r>
          </a:p>
        </p:txBody>
      </p:sp>
      <p:sp>
        <p:nvSpPr>
          <p:cNvPr id="737288" name="AutoShape 8"/>
          <p:cNvSpPr>
            <a:spLocks noChangeArrowheads="1"/>
          </p:cNvSpPr>
          <p:nvPr/>
        </p:nvSpPr>
        <p:spPr bwMode="auto">
          <a:xfrm>
            <a:off x="5718391" y="2653263"/>
            <a:ext cx="1887979" cy="726867"/>
          </a:xfrm>
          <a:prstGeom prst="wedgeEllipseCallout">
            <a:avLst>
              <a:gd name="adj1" fmla="val -70750"/>
              <a:gd name="adj2" fmla="val -78736"/>
            </a:avLst>
          </a:prstGeom>
          <a:solidFill>
            <a:schemeClr val="accent6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zh-CN" altLang="en-US" sz="22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个人所得税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702060" y="1953176"/>
            <a:ext cx="1637765" cy="828675"/>
            <a:chOff x="2688" y="1488"/>
            <a:chExt cx="1296" cy="1392"/>
          </a:xfrm>
        </p:grpSpPr>
        <p:sp>
          <p:nvSpPr>
            <p:cNvPr id="13321" name="AutoShape 10"/>
            <p:cNvSpPr>
              <a:spLocks noChangeArrowheads="1"/>
            </p:cNvSpPr>
            <p:nvPr/>
          </p:nvSpPr>
          <p:spPr bwMode="auto">
            <a:xfrm>
              <a:off x="2688" y="1488"/>
              <a:ext cx="1296" cy="1392"/>
            </a:xfrm>
            <a:prstGeom prst="flowChartMultidocument">
              <a:avLst/>
            </a:prstGeom>
            <a:solidFill>
              <a:srgbClr val="66CC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sz="2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2978" y="1806"/>
              <a:ext cx="593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200" b="1">
                  <a:latin typeface="楷体" panose="02010609060101010101" pitchFamily="49" charset="-122"/>
                  <a:ea typeface="楷体" panose="02010609060101010101" pitchFamily="49" charset="-122"/>
                </a:rPr>
                <a:t>税收</a:t>
              </a:r>
              <a:endParaRPr kumimoji="1" lang="en-US" altLang="zh-CN" sz="2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75880" y="975254"/>
            <a:ext cx="1516449" cy="667408"/>
          </a:xfrm>
          <a:prstGeom prst="wedgeEllipseCallout">
            <a:avLst>
              <a:gd name="adj1" fmla="val -5828"/>
              <a:gd name="adj2" fmla="val 94119"/>
            </a:avLst>
          </a:prstGeom>
          <a:solidFill>
            <a:schemeClr val="accent6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en-US" altLang="zh-CN" sz="2200" b="1" dirty="0" smtClean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kumimoji="1" lang="zh-CN" altLang="en-US" sz="2200" b="1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32537" y="4033781"/>
            <a:ext cx="1856069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应纳税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323494" y="4038332"/>
            <a:ext cx="4992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应缴纳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的税款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纳税额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3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3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3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animBg="1" autoUpdateAnimBg="0"/>
      <p:bldP spid="737285" grpId="0" animBg="1" autoUpdateAnimBg="0"/>
      <p:bldP spid="737288" grpId="0" animBg="1" autoUpdateAnimBg="0"/>
      <p:bldP spid="11" grpId="0" animBg="1" autoUpdateAnimBg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69622" y="3770305"/>
            <a:ext cx="78205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应纳税额与各种收入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（销售额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营业额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）中应纳税部分的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比率就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69476" y="3207588"/>
            <a:ext cx="106306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40894" y="975254"/>
            <a:ext cx="5465476" cy="2787775"/>
            <a:chOff x="2140894" y="975254"/>
            <a:chExt cx="5465476" cy="2787775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2140894" y="1140555"/>
              <a:ext cx="1577107" cy="667408"/>
            </a:xfrm>
            <a:prstGeom prst="wedgeEllipseCallout">
              <a:avLst>
                <a:gd name="adj1" fmla="val 60338"/>
                <a:gd name="adj2" fmla="val 739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200" b="1" dirty="0">
                  <a:solidFill>
                    <a:srgbClr val="CC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消费税</a:t>
              </a: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140894" y="3120027"/>
              <a:ext cx="1455791" cy="643002"/>
            </a:xfrm>
            <a:prstGeom prst="wedgeEllipseCallout">
              <a:avLst>
                <a:gd name="adj1" fmla="val 68201"/>
                <a:gd name="adj2" fmla="val -102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200" b="1">
                  <a:solidFill>
                    <a:srgbClr val="CC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增值税</a:t>
              </a: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5718391" y="2653263"/>
              <a:ext cx="1887979" cy="726867"/>
            </a:xfrm>
            <a:prstGeom prst="wedgeEllipseCallout">
              <a:avLst>
                <a:gd name="adj1" fmla="val -70750"/>
                <a:gd name="adj2" fmla="val -7873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kumimoji="1" lang="zh-CN" altLang="en-US" sz="2200" b="1" dirty="0">
                  <a:solidFill>
                    <a:srgbClr val="CC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个人所得税</a:t>
              </a:r>
            </a:p>
          </p:txBody>
        </p:sp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3702060" y="1953176"/>
              <a:ext cx="1637765" cy="828675"/>
              <a:chOff x="2688" y="1488"/>
              <a:chExt cx="1296" cy="1392"/>
            </a:xfrm>
          </p:grpSpPr>
          <p:sp>
            <p:nvSpPr>
              <p:cNvPr id="28" name="AutoShape 10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1296" cy="1392"/>
              </a:xfrm>
              <a:prstGeom prst="flowChartMultidocument">
                <a:avLst/>
              </a:prstGeom>
              <a:solidFill>
                <a:srgbClr val="66CCFF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22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2978" y="1806"/>
                <a:ext cx="593" cy="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zh-CN" altLang="en-US" sz="2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税收</a:t>
                </a:r>
                <a:endParaRPr kumimoji="1" lang="en-US" altLang="zh-CN" sz="22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>
              <a:off x="4575880" y="975254"/>
              <a:ext cx="1516449" cy="667408"/>
            </a:xfrm>
            <a:prstGeom prst="wedgeEllipseCallout">
              <a:avLst>
                <a:gd name="adj1" fmla="val -5828"/>
                <a:gd name="adj2" fmla="val 9411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2200" b="1" dirty="0" smtClean="0">
                  <a:solidFill>
                    <a:srgbClr val="CC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kumimoji="1" lang="zh-CN" altLang="en-US" sz="22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3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420491" y="817716"/>
            <a:ext cx="73999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应纳税额与各种收入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（销售额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营业额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）中应纳税部分的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比率就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73200" y="817716"/>
            <a:ext cx="106306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436261" y="2441686"/>
            <a:ext cx="106306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283298" y="2441686"/>
            <a:ext cx="43204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15346" y="2787774"/>
            <a:ext cx="33397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596108" y="2192722"/>
            <a:ext cx="212650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应纳税额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524282" y="2821108"/>
            <a:ext cx="391581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各种收入中应纳税部分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199110" y="2455638"/>
            <a:ext cx="169879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×100%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6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748183" y="631629"/>
            <a:ext cx="79357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某小规模纳税企业要按应纳税销售额的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3%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缴纳增值税。该企业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月份的应纳税销售额是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万元，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月份应缴纳增值税多少万元？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5332160" y="1950696"/>
            <a:ext cx="3143139" cy="720080"/>
          </a:xfrm>
          <a:prstGeom prst="wedgeRoundRectCallout">
            <a:avLst>
              <a:gd name="adj1" fmla="val -35269"/>
              <a:gd name="adj2" fmla="val -13937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增值税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销售额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中应缴纳部分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3931955" y="789218"/>
            <a:ext cx="2416506" cy="3423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100421" y="2993287"/>
            <a:ext cx="2808232" cy="1110324"/>
            <a:chOff x="4161240" y="2510609"/>
            <a:chExt cx="2808232" cy="1110324"/>
          </a:xfrm>
        </p:grpSpPr>
        <p:sp>
          <p:nvSpPr>
            <p:cNvPr id="2" name="矩形 1"/>
            <p:cNvSpPr/>
            <p:nvPr/>
          </p:nvSpPr>
          <p:spPr>
            <a:xfrm>
              <a:off x="4337092" y="2632825"/>
              <a:ext cx="22723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求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万元的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3%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是多少，用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乘法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计算。</a:t>
              </a:r>
            </a:p>
          </p:txBody>
        </p:sp>
        <p:sp>
          <p:nvSpPr>
            <p:cNvPr id="36" name="KSO_Shape"/>
            <p:cNvSpPr/>
            <p:nvPr/>
          </p:nvSpPr>
          <p:spPr>
            <a:xfrm flipH="1">
              <a:off x="4161240" y="2510609"/>
              <a:ext cx="2808232" cy="1110324"/>
            </a:xfrm>
            <a:prstGeom prst="cloudCallout">
              <a:avLst>
                <a:gd name="adj1" fmla="val -55828"/>
                <a:gd name="adj2" fmla="val 28011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540000" bIns="360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3850" y="3347340"/>
            <a:ext cx="882898" cy="126525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97859983-5023-4847-93A1-29F98BF1A57D}"/>
              </a:ext>
            </a:extLst>
          </p:cNvPr>
          <p:cNvSpPr/>
          <p:nvPr/>
        </p:nvSpPr>
        <p:spPr>
          <a:xfrm>
            <a:off x="979850" y="3098602"/>
            <a:ext cx="3600000" cy="2499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5D49D755-2016-4873-BC27-88710085480C}"/>
              </a:ext>
            </a:extLst>
          </p:cNvPr>
          <p:cNvSpPr/>
          <p:nvPr/>
        </p:nvSpPr>
        <p:spPr>
          <a:xfrm>
            <a:off x="3846563" y="3109556"/>
            <a:ext cx="727189" cy="237784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0" name="左大括号 19">
            <a:extLst>
              <a:ext uri="{FF2B5EF4-FFF2-40B4-BE49-F238E27FC236}">
                <a16:creationId xmlns="" xmlns:a16="http://schemas.microsoft.com/office/drawing/2014/main" id="{F4385C2C-CA20-4050-A9FE-9D6929A5206D}"/>
              </a:ext>
            </a:extLst>
          </p:cNvPr>
          <p:cNvSpPr/>
          <p:nvPr/>
        </p:nvSpPr>
        <p:spPr>
          <a:xfrm rot="5400000">
            <a:off x="4075674" y="2596375"/>
            <a:ext cx="288032" cy="746253"/>
          </a:xfrm>
          <a:prstGeom prst="leftBrace">
            <a:avLst>
              <a:gd name="adj1" fmla="val 50662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00089F70-6FA8-4DF3-8F17-8F908F9CEBB2}"/>
              </a:ext>
            </a:extLst>
          </p:cNvPr>
          <p:cNvSpPr/>
          <p:nvPr/>
        </p:nvSpPr>
        <p:spPr>
          <a:xfrm>
            <a:off x="3545230" y="2420190"/>
            <a:ext cx="1476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增值税占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3%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左大括号 31">
            <a:extLst>
              <a:ext uri="{FF2B5EF4-FFF2-40B4-BE49-F238E27FC236}">
                <a16:creationId xmlns="" xmlns:a16="http://schemas.microsoft.com/office/drawing/2014/main" id="{9FCDE2AE-51EC-4C56-A5F2-7D6B8CD7A839}"/>
              </a:ext>
            </a:extLst>
          </p:cNvPr>
          <p:cNvSpPr/>
          <p:nvPr/>
        </p:nvSpPr>
        <p:spPr>
          <a:xfrm rot="16200000" flipV="1">
            <a:off x="2659356" y="2159958"/>
            <a:ext cx="288032" cy="3600000"/>
          </a:xfrm>
          <a:prstGeom prst="leftBrace">
            <a:avLst>
              <a:gd name="adj1" fmla="val 44615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02FAD32B-AE6B-4917-B2BC-8458F23DD82E}"/>
              </a:ext>
            </a:extLst>
          </p:cNvPr>
          <p:cNvSpPr/>
          <p:nvPr/>
        </p:nvSpPr>
        <p:spPr>
          <a:xfrm>
            <a:off x="1290481" y="4103974"/>
            <a:ext cx="3283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销售额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中应缴纳部分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万元</a:t>
            </a:r>
          </a:p>
        </p:txBody>
      </p:sp>
      <p:sp>
        <p:nvSpPr>
          <p:cNvPr id="37" name="左大括号 36">
            <a:extLst>
              <a:ext uri="{FF2B5EF4-FFF2-40B4-BE49-F238E27FC236}">
                <a16:creationId xmlns="" xmlns:a16="http://schemas.microsoft.com/office/drawing/2014/main" id="{12DD38AA-5DDF-4129-BDF1-EDF4DD78326A}"/>
              </a:ext>
            </a:extLst>
          </p:cNvPr>
          <p:cNvSpPr/>
          <p:nvPr/>
        </p:nvSpPr>
        <p:spPr>
          <a:xfrm rot="16200000" flipV="1">
            <a:off x="4069736" y="3139556"/>
            <a:ext cx="288032" cy="720000"/>
          </a:xfrm>
          <a:prstGeom prst="leftBrace">
            <a:avLst>
              <a:gd name="adj1" fmla="val 35544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FC1F7E14-4FA4-468E-8FE4-50314CA48C9E}"/>
              </a:ext>
            </a:extLst>
          </p:cNvPr>
          <p:cNvSpPr/>
          <p:nvPr/>
        </p:nvSpPr>
        <p:spPr>
          <a:xfrm>
            <a:off x="3761950" y="355984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？万元</a:t>
            </a:r>
          </a:p>
        </p:txBody>
      </p:sp>
    </p:spTree>
    <p:extLst>
      <p:ext uri="{BB962C8B-B14F-4D97-AF65-F5344CB8AC3E}">
        <p14:creationId xmlns:p14="http://schemas.microsoft.com/office/powerpoint/2010/main" val="35904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19" grpId="0" animBg="1"/>
      <p:bldP spid="20" grpId="0" animBg="1"/>
      <p:bldP spid="31" grpId="0"/>
      <p:bldP spid="32" grpId="0" animBg="1"/>
      <p:bldP spid="35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8"/>
          <p:cNvSpPr txBox="1">
            <a:spLocks noChangeArrowheads="1"/>
          </p:cNvSpPr>
          <p:nvPr/>
        </p:nvSpPr>
        <p:spPr bwMode="auto">
          <a:xfrm>
            <a:off x="2843809" y="2578870"/>
            <a:ext cx="3024336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30×3%=0.9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万元）</a:t>
            </a: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1962367" y="3260355"/>
            <a:ext cx="4812774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缴纳增值税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0.9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748183" y="631629"/>
            <a:ext cx="79357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某小规模纳税企业要按应纳税销售额的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3%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缴纳增值税。该企业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月份的应纳税销售额是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万元，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月份应缴纳增值税多少万元？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1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2378721" y="2715766"/>
            <a:ext cx="4844450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30  ×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3%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=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万元）</a:t>
            </a:r>
          </a:p>
        </p:txBody>
      </p:sp>
      <p:sp>
        <p:nvSpPr>
          <p:cNvPr id="12" name="MH_SubTitle_1"/>
          <p:cNvSpPr/>
          <p:nvPr>
            <p:custDataLst>
              <p:tags r:id="rId1"/>
            </p:custDataLst>
          </p:nvPr>
        </p:nvSpPr>
        <p:spPr>
          <a:xfrm>
            <a:off x="4920710" y="1462691"/>
            <a:ext cx="1021557" cy="780284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1040378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1040378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solidFill>
            <a:srgbClr val="47B6E7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81000" anchor="ctr">
            <a:normAutofit lnSpcReduction="10000"/>
          </a:bodyPr>
          <a:lstStyle/>
          <a:p>
            <a:pPr algn="ctr">
              <a:defRPr/>
            </a:pPr>
            <a:r>
              <a:rPr lang="zh-CN" altLang="en-US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应纳</a:t>
            </a:r>
            <a:endParaRPr lang="en-US" altLang="zh-CN" sz="2400" b="1" kern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税额</a:t>
            </a:r>
            <a:endParaRPr lang="zh-CN" altLang="en-US" sz="2400" b="1" kern="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MH_SubTitle_2"/>
          <p:cNvSpPr/>
          <p:nvPr>
            <p:custDataLst>
              <p:tags r:id="rId2"/>
            </p:custDataLst>
          </p:nvPr>
        </p:nvSpPr>
        <p:spPr>
          <a:xfrm>
            <a:off x="2302735" y="1419622"/>
            <a:ext cx="1021557" cy="780284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1040378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1040378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solidFill>
            <a:srgbClr val="628EE3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收入</a:t>
            </a:r>
          </a:p>
        </p:txBody>
      </p:sp>
      <p:sp>
        <p:nvSpPr>
          <p:cNvPr id="14" name="MH_SubTitle_3"/>
          <p:cNvSpPr/>
          <p:nvPr>
            <p:custDataLst>
              <p:tags r:id="rId3"/>
            </p:custDataLst>
          </p:nvPr>
        </p:nvSpPr>
        <p:spPr>
          <a:xfrm>
            <a:off x="3604418" y="1447695"/>
            <a:ext cx="1021557" cy="780284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1040378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1040378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solidFill>
            <a:srgbClr val="2BC3B5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zh-CN" altLang="en-US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</a:p>
        </p:txBody>
      </p:sp>
      <p:sp>
        <p:nvSpPr>
          <p:cNvPr id="15" name="圆角矩形 17">
            <a:extLst>
              <a:ext uri="{FF2B5EF4-FFF2-40B4-BE49-F238E27FC236}">
                <a16:creationId xmlns="" xmlns:a16="http://schemas.microsoft.com/office/drawing/2014/main" id="{9F8FD999-6C0B-4B84-A65E-4693810C2228}"/>
              </a:ext>
            </a:extLst>
          </p:cNvPr>
          <p:cNvSpPr/>
          <p:nvPr/>
        </p:nvSpPr>
        <p:spPr>
          <a:xfrm>
            <a:off x="539552" y="699590"/>
            <a:ext cx="7006915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noProof="0" dirty="0">
                <a:latin typeface="楷体" pitchFamily="49" charset="-122"/>
                <a:ea typeface="楷体" pitchFamily="49" charset="-122"/>
              </a:rPr>
              <a:t>仔细观察算式，说一说你发现了什么？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38761" y="2164381"/>
            <a:ext cx="0" cy="5734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034905" y="2206447"/>
            <a:ext cx="0" cy="5734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259041" y="2201866"/>
            <a:ext cx="0" cy="5734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245107" y="1624833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000" b="1" dirty="0"/>
          </a:p>
        </p:txBody>
      </p:sp>
      <p:sp>
        <p:nvSpPr>
          <p:cNvPr id="25" name="矩形 24"/>
          <p:cNvSpPr/>
          <p:nvPr/>
        </p:nvSpPr>
        <p:spPr>
          <a:xfrm>
            <a:off x="4606200" y="163523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0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1514625" y="3435846"/>
            <a:ext cx="6225727" cy="998962"/>
            <a:chOff x="1475656" y="3553440"/>
            <a:chExt cx="6225727" cy="998962"/>
          </a:xfrm>
        </p:grpSpPr>
        <p:sp>
          <p:nvSpPr>
            <p:cNvPr id="21" name="任意多边形 20"/>
            <p:cNvSpPr/>
            <p:nvPr/>
          </p:nvSpPr>
          <p:spPr>
            <a:xfrm>
              <a:off x="2168008" y="4299942"/>
              <a:ext cx="5112568" cy="252460"/>
            </a:xfrm>
            <a:custGeom>
              <a:avLst/>
              <a:gdLst>
                <a:gd name="connsiteX0" fmla="*/ 0 w 3556000"/>
                <a:gd name="connsiteY0" fmla="*/ 0 h 220464"/>
                <a:gd name="connsiteX1" fmla="*/ 304800 w 3556000"/>
                <a:gd name="connsiteY1" fmla="*/ 215900 h 220464"/>
                <a:gd name="connsiteX2" fmla="*/ 1168400 w 3556000"/>
                <a:gd name="connsiteY2" fmla="*/ 152400 h 220464"/>
                <a:gd name="connsiteX3" fmla="*/ 2590800 w 3556000"/>
                <a:gd name="connsiteY3" fmla="*/ 38100 h 220464"/>
                <a:gd name="connsiteX4" fmla="*/ 3556000 w 3556000"/>
                <a:gd name="connsiteY4" fmla="*/ 165100 h 22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0" h="220464">
                  <a:moveTo>
                    <a:pt x="0" y="0"/>
                  </a:moveTo>
                  <a:cubicBezTo>
                    <a:pt x="55033" y="95250"/>
                    <a:pt x="110067" y="190500"/>
                    <a:pt x="304800" y="215900"/>
                  </a:cubicBezTo>
                  <a:cubicBezTo>
                    <a:pt x="499533" y="241300"/>
                    <a:pt x="1168400" y="152400"/>
                    <a:pt x="1168400" y="152400"/>
                  </a:cubicBezTo>
                  <a:cubicBezTo>
                    <a:pt x="1549400" y="122767"/>
                    <a:pt x="2192867" y="35983"/>
                    <a:pt x="2590800" y="38100"/>
                  </a:cubicBezTo>
                  <a:cubicBezTo>
                    <a:pt x="2988733" y="40217"/>
                    <a:pt x="3272366" y="102658"/>
                    <a:pt x="3556000" y="165100"/>
                  </a:cubicBezTo>
                </a:path>
              </a:pathLst>
            </a:custGeom>
            <a:noFill/>
            <a:ln w="25400">
              <a:solidFill>
                <a:srgbClr val="76B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6" name="KSO_Shape"/>
            <p:cNvSpPr>
              <a:spLocks/>
            </p:cNvSpPr>
            <p:nvPr/>
          </p:nvSpPr>
          <p:spPr bwMode="auto">
            <a:xfrm flipH="1">
              <a:off x="1475656" y="3908817"/>
              <a:ext cx="743178" cy="475620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rgbClr val="76B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416306" y="3553440"/>
              <a:ext cx="52850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400" b="1" kern="0" spc="300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求应纳税额，就是求一个数的百分之几</a:t>
              </a:r>
              <a:r>
                <a:rPr lang="zh-CN" altLang="en-US" sz="2400" b="1" kern="0" spc="300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十是多</a:t>
              </a:r>
              <a:r>
                <a:rPr lang="zh-CN" altLang="en-US" sz="2400" b="1" kern="0" spc="300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少，用乘法计算。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4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5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90214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190214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23503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23503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6235030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897</Words>
  <Application>Microsoft Office PowerPoint</Application>
  <PresentationFormat>全屏显示(16:9)</PresentationFormat>
  <Paragraphs>105</Paragraphs>
  <Slides>18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73</cp:revision>
  <dcterms:created xsi:type="dcterms:W3CDTF">2018-09-11T05:46:33Z</dcterms:created>
  <dcterms:modified xsi:type="dcterms:W3CDTF">2023-01-05T10:58:02Z</dcterms:modified>
</cp:coreProperties>
</file>