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5"/>
  </p:notesMasterIdLst>
  <p:sldIdLst>
    <p:sldId id="304" r:id="rId2"/>
    <p:sldId id="278" r:id="rId3"/>
    <p:sldId id="302" r:id="rId4"/>
    <p:sldId id="279" r:id="rId5"/>
    <p:sldId id="301" r:id="rId6"/>
    <p:sldId id="300" r:id="rId7"/>
    <p:sldId id="303" r:id="rId8"/>
    <p:sldId id="29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6" r:id="rId22"/>
    <p:sldId id="297" r:id="rId23"/>
    <p:sldId id="298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3D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60" d="100"/>
          <a:sy n="60" d="100"/>
        </p:scale>
        <p:origin x="-72" y="-7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BFFAC-59DC-49BC-B3B6-66C3E6AE86FB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D2D8-56A0-47DC-B7E6-C971C6B263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53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5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3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8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1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7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="" xmlns:a16="http://schemas.microsoft.com/office/drawing/2014/main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0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6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70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情境导入</a:t>
              </a:r>
            </a:p>
          </p:txBody>
        </p:sp>
        <p:pic>
          <p:nvPicPr>
            <p:cNvPr id="8" name="图片 7" descr="未标题-1.png">
              <a:extLst>
                <a:ext uri="{FF2B5EF4-FFF2-40B4-BE49-F238E27FC236}">
                  <a16:creationId xmlns=""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59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=""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=""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4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=""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=""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=""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08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="" xmlns:a16="http://schemas.microsoft.com/office/drawing/2014/main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=""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=""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=""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=""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5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=""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=""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156176" y="8431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  <p:extLst>
      <p:ext uri="{BB962C8B-B14F-4D97-AF65-F5344CB8AC3E}">
        <p14:creationId xmlns:p14="http://schemas.microsoft.com/office/powerpoint/2010/main" val="35358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5BBA8B-BA0A-4AC0-98FD-19847CF7E065}"/>
              </a:ext>
            </a:extLst>
          </p:cNvPr>
          <p:cNvSpPr/>
          <p:nvPr/>
        </p:nvSpPr>
        <p:spPr>
          <a:xfrm>
            <a:off x="2580885" y="1966446"/>
            <a:ext cx="400173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圆锥的体积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</a:t>
            </a:r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锥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="" xmlns:a16="http://schemas.microsoft.com/office/drawing/2014/main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="" xmlns:a16="http://schemas.microsoft.com/office/drawing/2014/main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2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589992" y="3286319"/>
            <a:ext cx="1119130" cy="1089419"/>
            <a:chOff x="5857884" y="4643446"/>
            <a:chExt cx="1492173" cy="1452558"/>
          </a:xfrm>
        </p:grpSpPr>
        <p:pic>
          <p:nvPicPr>
            <p:cNvPr id="23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69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</a:p>
          </p:txBody>
        </p:sp>
      </p:grpSp>
      <p:sp>
        <p:nvSpPr>
          <p:cNvPr id="52" name="Freeform 2"/>
          <p:cNvSpPr/>
          <p:nvPr/>
        </p:nvSpPr>
        <p:spPr bwMode="auto">
          <a:xfrm rot="15816517" flipV="1">
            <a:off x="4656143" y="480799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6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050"/>
          </a:p>
        </p:txBody>
      </p:sp>
      <p:grpSp>
        <p:nvGrpSpPr>
          <p:cNvPr id="53" name="Group 3"/>
          <p:cNvGrpSpPr/>
          <p:nvPr/>
        </p:nvGrpSpPr>
        <p:grpSpPr bwMode="auto">
          <a:xfrm>
            <a:off x="3086304" y="2336388"/>
            <a:ext cx="2176463" cy="2514600"/>
            <a:chOff x="0" y="0"/>
            <a:chExt cx="1828" cy="2112"/>
          </a:xfrm>
        </p:grpSpPr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56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58" name="Oval 8"/>
          <p:cNvSpPr>
            <a:spLocks noChangeArrowheads="1"/>
          </p:cNvSpPr>
          <p:nvPr/>
        </p:nvSpPr>
        <p:spPr bwMode="auto">
          <a:xfrm rot="15816517" flipV="1">
            <a:off x="4004276" y="1213629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50"/>
          </a:p>
        </p:txBody>
      </p:sp>
      <p:grpSp>
        <p:nvGrpSpPr>
          <p:cNvPr id="59" name="Group 9"/>
          <p:cNvGrpSpPr/>
          <p:nvPr/>
        </p:nvGrpSpPr>
        <p:grpSpPr bwMode="auto">
          <a:xfrm>
            <a:off x="3143454" y="964788"/>
            <a:ext cx="3634979" cy="3718322"/>
            <a:chOff x="0" y="0"/>
            <a:chExt cx="3053" cy="3123"/>
          </a:xfrm>
        </p:grpSpPr>
        <p:sp>
          <p:nvSpPr>
            <p:cNvPr id="60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6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B688E6F3-9D29-45A7-96DA-12DF27B4E7E2}"/>
              </a:ext>
            </a:extLst>
          </p:cNvPr>
          <p:cNvSpPr/>
          <p:nvPr/>
        </p:nvSpPr>
        <p:spPr>
          <a:xfrm>
            <a:off x="763190" y="619934"/>
            <a:ext cx="741682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小组活动，验证猜想。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72ACE0F-ACB4-4058-8E53-0692E585AF1F}"/>
              </a:ext>
            </a:extLst>
          </p:cNvPr>
          <p:cNvGrpSpPr/>
          <p:nvPr/>
        </p:nvGrpSpPr>
        <p:grpSpPr>
          <a:xfrm>
            <a:off x="3081541" y="3463643"/>
            <a:ext cx="2171700" cy="1372178"/>
            <a:chOff x="154986" y="2386206"/>
            <a:chExt cx="2171700" cy="1372178"/>
          </a:xfrm>
        </p:grpSpPr>
        <p:sp>
          <p:nvSpPr>
            <p:cNvPr id="50" name="任意多边形: 形状 49">
              <a:extLst>
                <a:ext uri="{FF2B5EF4-FFF2-40B4-BE49-F238E27FC236}">
                  <a16:creationId xmlns="" xmlns:a16="http://schemas.microsoft.com/office/drawing/2014/main" id="{4A1247F5-5961-4A28-97DD-4CC28D65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67" name="Oval 16">
              <a:extLst>
                <a:ext uri="{FF2B5EF4-FFF2-40B4-BE49-F238E27FC236}">
                  <a16:creationId xmlns="" xmlns:a16="http://schemas.microsoft.com/office/drawing/2014/main" id="{86E06788-4229-4DD9-8ECA-7171D75F3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7781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>
            <p:custDataLst>
              <p:tags r:id="rId1"/>
            </p:custDataLst>
          </p:nvPr>
        </p:nvSpPr>
        <p:spPr bwMode="auto">
          <a:xfrm>
            <a:off x="1518051" y="428611"/>
            <a:ext cx="415528" cy="48013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1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华康海报体W12"/>
            </a:endParaRPr>
          </a:p>
        </p:txBody>
      </p:sp>
      <p:sp>
        <p:nvSpPr>
          <p:cNvPr id="40" name="Freeform 2"/>
          <p:cNvSpPr/>
          <p:nvPr/>
        </p:nvSpPr>
        <p:spPr bwMode="auto">
          <a:xfrm rot="15816517" flipV="1">
            <a:off x="4656143" y="355591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6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050"/>
          </a:p>
        </p:txBody>
      </p:sp>
      <p:grpSp>
        <p:nvGrpSpPr>
          <p:cNvPr id="41" name="Group 3"/>
          <p:cNvGrpSpPr/>
          <p:nvPr/>
        </p:nvGrpSpPr>
        <p:grpSpPr bwMode="auto">
          <a:xfrm>
            <a:off x="3086304" y="2211179"/>
            <a:ext cx="2176463" cy="2514600"/>
            <a:chOff x="0" y="0"/>
            <a:chExt cx="1828" cy="2112"/>
          </a:xfrm>
        </p:grpSpPr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4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46" name="Oval 8"/>
          <p:cNvSpPr>
            <a:spLocks noChangeArrowheads="1"/>
          </p:cNvSpPr>
          <p:nvPr/>
        </p:nvSpPr>
        <p:spPr bwMode="auto">
          <a:xfrm rot="15816517" flipV="1">
            <a:off x="4004276" y="1088420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50"/>
          </a:p>
        </p:txBody>
      </p:sp>
      <p:grpSp>
        <p:nvGrpSpPr>
          <p:cNvPr id="47" name="Group 9"/>
          <p:cNvGrpSpPr/>
          <p:nvPr/>
        </p:nvGrpSpPr>
        <p:grpSpPr bwMode="auto">
          <a:xfrm>
            <a:off x="3143454" y="839580"/>
            <a:ext cx="3634979" cy="3718322"/>
            <a:chOff x="0" y="0"/>
            <a:chExt cx="3053" cy="3123"/>
          </a:xfrm>
        </p:grpSpPr>
        <p:sp>
          <p:nvSpPr>
            <p:cNvPr id="48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6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589992" y="3161113"/>
            <a:ext cx="1119130" cy="1089419"/>
            <a:chOff x="5857884" y="4643446"/>
            <a:chExt cx="1492173" cy="1452558"/>
          </a:xfrm>
        </p:grpSpPr>
        <p:pic>
          <p:nvPicPr>
            <p:cNvPr id="29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69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B44FE0CF-39F1-400C-B411-2E89D929515A}"/>
              </a:ext>
            </a:extLst>
          </p:cNvPr>
          <p:cNvSpPr/>
          <p:nvPr/>
        </p:nvSpPr>
        <p:spPr>
          <a:xfrm>
            <a:off x="763190" y="494728"/>
            <a:ext cx="741682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小组活动，验证猜想。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EF3EB895-C426-4946-A5ED-968F24F5261B}"/>
              </a:ext>
            </a:extLst>
          </p:cNvPr>
          <p:cNvGrpSpPr/>
          <p:nvPr/>
        </p:nvGrpSpPr>
        <p:grpSpPr>
          <a:xfrm>
            <a:off x="3081541" y="3338437"/>
            <a:ext cx="2171700" cy="1372178"/>
            <a:chOff x="154986" y="2386206"/>
            <a:chExt cx="2171700" cy="1372178"/>
          </a:xfrm>
        </p:grpSpPr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3EAEABA1-D867-4279-A113-C4422DE1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34" name="Oval 16">
              <a:extLst>
                <a:ext uri="{FF2B5EF4-FFF2-40B4-BE49-F238E27FC236}">
                  <a16:creationId xmlns="" xmlns:a16="http://schemas.microsoft.com/office/drawing/2014/main" id="{280A303A-EC61-4747-AE01-741C8805C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811546A1-3A5D-465F-8218-1EA36596F49A}"/>
              </a:ext>
            </a:extLst>
          </p:cNvPr>
          <p:cNvGrpSpPr/>
          <p:nvPr/>
        </p:nvGrpSpPr>
        <p:grpSpPr>
          <a:xfrm>
            <a:off x="3091760" y="2766909"/>
            <a:ext cx="2171700" cy="1372178"/>
            <a:chOff x="154986" y="2386206"/>
            <a:chExt cx="2171700" cy="1372178"/>
          </a:xfrm>
        </p:grpSpPr>
        <p:sp>
          <p:nvSpPr>
            <p:cNvPr id="55" name="任意多边形: 形状 54">
              <a:extLst>
                <a:ext uri="{FF2B5EF4-FFF2-40B4-BE49-F238E27FC236}">
                  <a16:creationId xmlns="" xmlns:a16="http://schemas.microsoft.com/office/drawing/2014/main" id="{22945D0C-49CC-4F23-BE1A-6F430108C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60" name="Oval 16">
              <a:extLst>
                <a:ext uri="{FF2B5EF4-FFF2-40B4-BE49-F238E27FC236}">
                  <a16:creationId xmlns="" xmlns:a16="http://schemas.microsoft.com/office/drawing/2014/main" id="{51CF68E7-FD4D-4F71-9D9D-37807171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1151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/>
          <p:nvPr/>
        </p:nvGrpSpPr>
        <p:grpSpPr bwMode="auto">
          <a:xfrm>
            <a:off x="3092784" y="2204939"/>
            <a:ext cx="2176463" cy="2514600"/>
            <a:chOff x="0" y="0"/>
            <a:chExt cx="1828" cy="2112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14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10" name="Freeform 2"/>
          <p:cNvSpPr/>
          <p:nvPr/>
        </p:nvSpPr>
        <p:spPr bwMode="auto">
          <a:xfrm rot="15816517" flipV="1">
            <a:off x="4842384" y="341112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6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1050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15816517" flipV="1">
            <a:off x="4190517" y="1073942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50"/>
          </a:p>
        </p:txBody>
      </p:sp>
      <p:grpSp>
        <p:nvGrpSpPr>
          <p:cNvPr id="17" name="Group 9"/>
          <p:cNvGrpSpPr/>
          <p:nvPr/>
        </p:nvGrpSpPr>
        <p:grpSpPr bwMode="auto">
          <a:xfrm>
            <a:off x="3149934" y="825101"/>
            <a:ext cx="3634979" cy="3718322"/>
            <a:chOff x="0" y="0"/>
            <a:chExt cx="3053" cy="3123"/>
          </a:xfrm>
        </p:grpSpPr>
        <p:sp>
          <p:nvSpPr>
            <p:cNvPr id="18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6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840480" y="2467725"/>
            <a:ext cx="272608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正好倒满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897892" y="3000378"/>
            <a:ext cx="1119130" cy="1089419"/>
            <a:chOff x="5857884" y="4643446"/>
            <a:chExt cx="1492173" cy="1452558"/>
          </a:xfrm>
        </p:grpSpPr>
        <p:pic>
          <p:nvPicPr>
            <p:cNvPr id="40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69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</a:p>
          </p:txBody>
        </p:sp>
      </p:grpSp>
      <p:sp>
        <p:nvSpPr>
          <p:cNvPr id="46" name="TextBox 24"/>
          <p:cNvSpPr txBox="1">
            <a:spLocks noChangeArrowheads="1"/>
          </p:cNvSpPr>
          <p:nvPr/>
        </p:nvSpPr>
        <p:spPr bwMode="auto">
          <a:xfrm>
            <a:off x="526590" y="1324963"/>
            <a:ext cx="417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个圆锥的体积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=1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个圆柱体积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26BA2ED8-BAD4-40E3-80B1-F82B97C2B557}"/>
              </a:ext>
            </a:extLst>
          </p:cNvPr>
          <p:cNvSpPr/>
          <p:nvPr/>
        </p:nvSpPr>
        <p:spPr>
          <a:xfrm>
            <a:off x="763190" y="494728"/>
            <a:ext cx="741682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小组活动，验证猜想。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EF12A110-245B-42F3-92B4-310B26F20D1E}"/>
              </a:ext>
            </a:extLst>
          </p:cNvPr>
          <p:cNvGrpSpPr/>
          <p:nvPr/>
        </p:nvGrpSpPr>
        <p:grpSpPr>
          <a:xfrm>
            <a:off x="3081541" y="3338437"/>
            <a:ext cx="2171700" cy="1372178"/>
            <a:chOff x="154986" y="2386206"/>
            <a:chExt cx="2171700" cy="1372178"/>
          </a:xfrm>
        </p:grpSpPr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AD25BA8F-68BB-4E1D-9D42-4E397BCE4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43" name="Oval 16">
              <a:extLst>
                <a:ext uri="{FF2B5EF4-FFF2-40B4-BE49-F238E27FC236}">
                  <a16:creationId xmlns="" xmlns:a16="http://schemas.microsoft.com/office/drawing/2014/main" id="{4BBC0C2C-6663-4270-8D43-912CAC4B6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FBF79092-CCA2-4CDE-9BA3-B8B7879E8059}"/>
              </a:ext>
            </a:extLst>
          </p:cNvPr>
          <p:cNvGrpSpPr/>
          <p:nvPr/>
        </p:nvGrpSpPr>
        <p:grpSpPr>
          <a:xfrm>
            <a:off x="3075912" y="2764404"/>
            <a:ext cx="2171700" cy="1372178"/>
            <a:chOff x="154986" y="2386206"/>
            <a:chExt cx="2171700" cy="1372178"/>
          </a:xfrm>
        </p:grpSpPr>
        <p:sp>
          <p:nvSpPr>
            <p:cNvPr id="53" name="任意多边形: 形状 52">
              <a:extLst>
                <a:ext uri="{FF2B5EF4-FFF2-40B4-BE49-F238E27FC236}">
                  <a16:creationId xmlns="" xmlns:a16="http://schemas.microsoft.com/office/drawing/2014/main" id="{07C62CFC-1DF8-4346-BDB9-D58B7376D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54" name="Oval 16">
              <a:extLst>
                <a:ext uri="{FF2B5EF4-FFF2-40B4-BE49-F238E27FC236}">
                  <a16:creationId xmlns="" xmlns:a16="http://schemas.microsoft.com/office/drawing/2014/main" id="{EF5C34A2-F6D4-4F15-A2B6-317E1BD42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A4AF7EA1-BC5F-4BBD-AC6B-99967C687109}"/>
              </a:ext>
            </a:extLst>
          </p:cNvPr>
          <p:cNvGrpSpPr/>
          <p:nvPr/>
        </p:nvGrpSpPr>
        <p:grpSpPr>
          <a:xfrm>
            <a:off x="3101078" y="2197134"/>
            <a:ext cx="2171700" cy="1372178"/>
            <a:chOff x="154986" y="2386206"/>
            <a:chExt cx="2171700" cy="1372178"/>
          </a:xfrm>
        </p:grpSpPr>
        <p:sp>
          <p:nvSpPr>
            <p:cNvPr id="50" name="任意多边形: 形状 49">
              <a:extLst>
                <a:ext uri="{FF2B5EF4-FFF2-40B4-BE49-F238E27FC236}">
                  <a16:creationId xmlns="" xmlns:a16="http://schemas.microsoft.com/office/drawing/2014/main" id="{57A3FD72-4142-4906-A147-38DD47FE2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51" name="Oval 16">
              <a:extLst>
                <a:ext uri="{FF2B5EF4-FFF2-40B4-BE49-F238E27FC236}">
                  <a16:creationId xmlns="" xmlns:a16="http://schemas.microsoft.com/office/drawing/2014/main" id="{A966F6DC-468C-4C4E-96DC-C71437D80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42188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3456112" y="3751194"/>
                <a:ext cx="3943507" cy="593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圆锥的体积=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dirty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dirty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  <m:r>
                      <a:rPr lang="zh-CN" altLang="en-US" sz="2000" b="1" i="1" dirty="0" smtClean="0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</a:rPr>
                      <m:t>   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rPr>
                  <a:t>×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6112" y="3751194"/>
                <a:ext cx="3943507" cy="593624"/>
              </a:xfrm>
              <a:prstGeom prst="rect">
                <a:avLst/>
              </a:prstGeom>
              <a:blipFill rotWithShape="1">
                <a:blip r:embed="rId3"/>
                <a:stretch>
                  <a:fillRect b="-2041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509335" y="2067694"/>
            <a:ext cx="2817830" cy="461665"/>
            <a:chOff x="3677116" y="2067694"/>
            <a:chExt cx="2817830" cy="461665"/>
          </a:xfrm>
        </p:grpSpPr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3677116" y="2067694"/>
              <a:ext cx="2101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V</a:t>
              </a:r>
              <a:r>
                <a:rPr lang="en-US" altLang="zh-CN" sz="24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  </a:t>
              </a:r>
              <a:r>
                <a:rPr lang="en-US" altLang="zh-CN" sz="2400" b="1" dirty="0" smtClean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     =     </a:t>
              </a:r>
              <a:r>
                <a:rPr lang="en-US" altLang="zh-CN" sz="24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3</a:t>
              </a:r>
              <a:r>
                <a:rPr lang="en-US" altLang="zh-CN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V</a:t>
              </a:r>
              <a:r>
                <a:rPr lang="en-US" altLang="zh-CN" sz="24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   </a:t>
              </a:r>
              <a:endPara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455133" y="2101363"/>
              <a:ext cx="10398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zh-CN" altLang="en-US" sz="2400" b="1" baseline="-25000" dirty="0"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3916116" y="2089180"/>
              <a:ext cx="12557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zh-CN" altLang="en-US" sz="2400" b="1" baseline="-25000"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</a:p>
          </p:txBody>
        </p:sp>
      </p:grpSp>
      <p:grpSp>
        <p:nvGrpSpPr>
          <p:cNvPr id="31" name="Group 4"/>
          <p:cNvGrpSpPr/>
          <p:nvPr/>
        </p:nvGrpSpPr>
        <p:grpSpPr bwMode="auto">
          <a:xfrm>
            <a:off x="1043608" y="2576540"/>
            <a:ext cx="752248" cy="654702"/>
            <a:chOff x="528" y="1104"/>
            <a:chExt cx="1828" cy="2112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9"/>
          <p:cNvGrpSpPr/>
          <p:nvPr/>
        </p:nvGrpSpPr>
        <p:grpSpPr bwMode="auto">
          <a:xfrm>
            <a:off x="2363632" y="2575804"/>
            <a:ext cx="750601" cy="653138"/>
            <a:chOff x="6333" y="1102"/>
            <a:chExt cx="1827" cy="1776"/>
          </a:xfrm>
        </p:grpSpPr>
        <p:sp>
          <p:nvSpPr>
            <p:cNvPr id="37" name="Freeform 10"/>
            <p:cNvSpPr/>
            <p:nvPr/>
          </p:nvSpPr>
          <p:spPr bwMode="auto">
            <a:xfrm flipV="1">
              <a:off x="6333" y="1102"/>
              <a:ext cx="1827" cy="1776"/>
            </a:xfrm>
            <a:custGeom>
              <a:avLst/>
              <a:gdLst>
                <a:gd name="T0" fmla="*/ 1 w 1827"/>
                <a:gd name="T1" fmla="*/ 1442 h 1776"/>
                <a:gd name="T2" fmla="*/ 0 w 1827"/>
                <a:gd name="T3" fmla="*/ 1442 h 1776"/>
                <a:gd name="T4" fmla="*/ 11 w 1827"/>
                <a:gd name="T5" fmla="*/ 1382 h 1776"/>
                <a:gd name="T6" fmla="*/ 913 w 1827"/>
                <a:gd name="T7" fmla="*/ 0 h 1776"/>
                <a:gd name="T8" fmla="*/ 1799 w 1827"/>
                <a:gd name="T9" fmla="*/ 1366 h 1776"/>
                <a:gd name="T10" fmla="*/ 1827 w 1827"/>
                <a:gd name="T11" fmla="*/ 1438 h 1776"/>
                <a:gd name="T12" fmla="*/ 1817 w 1827"/>
                <a:gd name="T13" fmla="*/ 1493 h 1776"/>
                <a:gd name="T14" fmla="*/ 1789 w 1827"/>
                <a:gd name="T15" fmla="*/ 1535 h 1776"/>
                <a:gd name="T16" fmla="*/ 1766 w 1827"/>
                <a:gd name="T17" fmla="*/ 1561 h 1776"/>
                <a:gd name="T18" fmla="*/ 1731 w 1827"/>
                <a:gd name="T19" fmla="*/ 1592 h 1776"/>
                <a:gd name="T20" fmla="*/ 1655 w 1827"/>
                <a:gd name="T21" fmla="*/ 1637 h 1776"/>
                <a:gd name="T22" fmla="*/ 1574 w 1827"/>
                <a:gd name="T23" fmla="*/ 1673 h 1776"/>
                <a:gd name="T24" fmla="*/ 1497 w 1827"/>
                <a:gd name="T25" fmla="*/ 1700 h 1776"/>
                <a:gd name="T26" fmla="*/ 1427 w 1827"/>
                <a:gd name="T27" fmla="*/ 1718 h 1776"/>
                <a:gd name="T28" fmla="*/ 1344 w 1827"/>
                <a:gd name="T29" fmla="*/ 1738 h 1776"/>
                <a:gd name="T30" fmla="*/ 1255 w 1827"/>
                <a:gd name="T31" fmla="*/ 1753 h 1776"/>
                <a:gd name="T32" fmla="*/ 1159 w 1827"/>
                <a:gd name="T33" fmla="*/ 1763 h 1776"/>
                <a:gd name="T34" fmla="*/ 1063 w 1827"/>
                <a:gd name="T35" fmla="*/ 1774 h 1776"/>
                <a:gd name="T36" fmla="*/ 989 w 1827"/>
                <a:gd name="T37" fmla="*/ 1775 h 1776"/>
                <a:gd name="T38" fmla="*/ 913 w 1827"/>
                <a:gd name="T39" fmla="*/ 1776 h 1776"/>
                <a:gd name="T40" fmla="*/ 810 w 1827"/>
                <a:gd name="T41" fmla="*/ 1776 h 1776"/>
                <a:gd name="T42" fmla="*/ 725 w 1827"/>
                <a:gd name="T43" fmla="*/ 1769 h 1776"/>
                <a:gd name="T44" fmla="*/ 627 w 1827"/>
                <a:gd name="T45" fmla="*/ 1760 h 1776"/>
                <a:gd name="T46" fmla="*/ 547 w 1827"/>
                <a:gd name="T47" fmla="*/ 1747 h 1776"/>
                <a:gd name="T48" fmla="*/ 456 w 1827"/>
                <a:gd name="T49" fmla="*/ 1732 h 1776"/>
                <a:gd name="T50" fmla="*/ 385 w 1827"/>
                <a:gd name="T51" fmla="*/ 1715 h 1776"/>
                <a:gd name="T52" fmla="*/ 312 w 1827"/>
                <a:gd name="T53" fmla="*/ 1693 h 1776"/>
                <a:gd name="T54" fmla="*/ 239 w 1827"/>
                <a:gd name="T55" fmla="*/ 1669 h 1776"/>
                <a:gd name="T56" fmla="*/ 175 w 1827"/>
                <a:gd name="T57" fmla="*/ 1637 h 1776"/>
                <a:gd name="T58" fmla="*/ 107 w 1827"/>
                <a:gd name="T59" fmla="*/ 1600 h 1776"/>
                <a:gd name="T60" fmla="*/ 61 w 1827"/>
                <a:gd name="T61" fmla="*/ 1561 h 1776"/>
                <a:gd name="T62" fmla="*/ 26 w 1827"/>
                <a:gd name="T63" fmla="*/ 1520 h 1776"/>
                <a:gd name="T64" fmla="*/ 8 w 1827"/>
                <a:gd name="T65" fmla="*/ 1484 h 1776"/>
                <a:gd name="T66" fmla="*/ 1 w 1827"/>
                <a:gd name="T67" fmla="*/ 1443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7"/>
                <a:gd name="T103" fmla="*/ 0 h 1776"/>
                <a:gd name="T104" fmla="*/ 1827 w 1827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 flipV="1">
              <a:off x="6336" y="1102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047312" y="2574060"/>
            <a:ext cx="746898" cy="2107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1418293" y="2709378"/>
            <a:ext cx="0" cy="5203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 sz="1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AutoShape 54"/>
          <p:cNvSpPr>
            <a:spLocks noChangeArrowheads="1"/>
          </p:cNvSpPr>
          <p:nvPr/>
        </p:nvSpPr>
        <p:spPr bwMode="auto">
          <a:xfrm rot="5400000">
            <a:off x="6821922" y="3312786"/>
            <a:ext cx="495300" cy="307975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onstantia" panose="02030602050306030303" pitchFamily="18" charset="0"/>
            </a:endParaRPr>
          </a:p>
        </p:txBody>
      </p:sp>
      <p:sp>
        <p:nvSpPr>
          <p:cNvPr id="61" name="AutoShape 55"/>
          <p:cNvSpPr>
            <a:spLocks/>
          </p:cNvSpPr>
          <p:nvPr/>
        </p:nvSpPr>
        <p:spPr bwMode="auto">
          <a:xfrm rot="16200000">
            <a:off x="7028499" y="2745872"/>
            <a:ext cx="82149" cy="818684"/>
          </a:xfrm>
          <a:prstGeom prst="leftBracket">
            <a:avLst>
              <a:gd name="adj" fmla="val 62410"/>
            </a:avLst>
          </a:prstGeom>
          <a:noFill/>
          <a:ln w="190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onstantia" panose="020306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3"/>
              <p:cNvSpPr txBox="1">
                <a:spLocks noChangeArrowheads="1"/>
              </p:cNvSpPr>
              <p:nvPr/>
            </p:nvSpPr>
            <p:spPr bwMode="auto">
              <a:xfrm>
                <a:off x="3183140" y="2714031"/>
                <a:ext cx="5173234" cy="593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圆锥的体积等于与它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等底等高</a:t>
                </a:r>
                <a:r>
                  <a:rPr kumimoji="1"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kumimoji="1"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3140" y="2714031"/>
                <a:ext cx="5173234" cy="593624"/>
              </a:xfrm>
              <a:prstGeom prst="rect">
                <a:avLst/>
              </a:prstGeom>
              <a:blipFill rotWithShape="1">
                <a:blip r:embed="rId4"/>
                <a:stretch>
                  <a:fillRect l="-1178" b="-2041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utoShape 55"/>
          <p:cNvSpPr>
            <a:spLocks/>
          </p:cNvSpPr>
          <p:nvPr/>
        </p:nvSpPr>
        <p:spPr bwMode="auto">
          <a:xfrm rot="5400000">
            <a:off x="7011455" y="3291191"/>
            <a:ext cx="185667" cy="1032130"/>
          </a:xfrm>
          <a:prstGeom prst="leftBracket">
            <a:avLst>
              <a:gd name="adj" fmla="val 62410"/>
            </a:avLst>
          </a:prstGeom>
          <a:noFill/>
          <a:ln w="190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onstantia" panose="02030602050306030303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145270" y="3868537"/>
            <a:ext cx="39435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底面积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×高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-74890" y="3500012"/>
            <a:ext cx="4732478" cy="1214446"/>
            <a:chOff x="4121091" y="1388344"/>
            <a:chExt cx="4732478" cy="1214446"/>
          </a:xfrm>
        </p:grpSpPr>
        <p:pic>
          <p:nvPicPr>
            <p:cNvPr id="68" name="AutoShape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21091" y="1738666"/>
                  <a:ext cx="4214842" cy="593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000" b="1" i="1" dirty="0" smtClean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Ⅴ           </a:t>
                  </a:r>
                  <a:r>
                    <a:rPr lang="en-US" altLang="zh-CN" sz="2000" b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000" b="1" i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Ⅴ</a:t>
                  </a:r>
                  <a:r>
                    <a:rPr lang="en-US" altLang="zh-CN" sz="2000" b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    </a:t>
                  </a:r>
                  <a:r>
                    <a:rPr lang="en-US" altLang="zh-CN" sz="2000" b="1" dirty="0" smtClean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000" b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  </a:t>
                  </a:r>
                  <a:endParaRPr lang="en-US" altLang="zh-CN" sz="2000" b="1" i="1" dirty="0">
                    <a:solidFill>
                      <a:schemeClr val="tx2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9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21091" y="1738666"/>
                  <a:ext cx="4214842" cy="59362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155"/>
                  </a:stretch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5023565" y="1905215"/>
              <a:ext cx="78581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  <a:endPara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6325980" y="1905215"/>
              <a:ext cx="78581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  <a:endPara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Box 37"/>
            <p:cNvSpPr txBox="1"/>
            <p:nvPr/>
          </p:nvSpPr>
          <p:spPr>
            <a:xfrm>
              <a:off x="7420742" y="185146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Sh</a:t>
              </a:r>
              <a:endParaRPr lang="zh-CN" altLang="en-US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83140" y="277291"/>
            <a:ext cx="2824046" cy="1657171"/>
            <a:chOff x="3183140" y="277291"/>
            <a:chExt cx="2824046" cy="1657171"/>
          </a:xfrm>
        </p:grpSpPr>
        <p:grpSp>
          <p:nvGrpSpPr>
            <p:cNvPr id="88" name="Group 9"/>
            <p:cNvGrpSpPr/>
            <p:nvPr/>
          </p:nvGrpSpPr>
          <p:grpSpPr bwMode="auto">
            <a:xfrm>
              <a:off x="5256585" y="1281324"/>
              <a:ext cx="750601" cy="653138"/>
              <a:chOff x="6333" y="1102"/>
              <a:chExt cx="1827" cy="1776"/>
            </a:xfrm>
          </p:grpSpPr>
          <p:sp>
            <p:nvSpPr>
              <p:cNvPr id="89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6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5" name="Group 9"/>
            <p:cNvGrpSpPr/>
            <p:nvPr/>
          </p:nvGrpSpPr>
          <p:grpSpPr bwMode="auto">
            <a:xfrm>
              <a:off x="5236019" y="778829"/>
              <a:ext cx="750601" cy="653138"/>
              <a:chOff x="6333" y="1102"/>
              <a:chExt cx="1827" cy="1776"/>
            </a:xfrm>
          </p:grpSpPr>
          <p:sp>
            <p:nvSpPr>
              <p:cNvPr id="86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6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183140" y="713473"/>
              <a:ext cx="1715938" cy="612482"/>
              <a:chOff x="3183140" y="713473"/>
              <a:chExt cx="1715938" cy="612482"/>
            </a:xfrm>
          </p:grpSpPr>
          <p:grpSp>
            <p:nvGrpSpPr>
              <p:cNvPr id="10" name="Group 2"/>
              <p:cNvGrpSpPr>
                <a:grpSpLocks/>
              </p:cNvGrpSpPr>
              <p:nvPr/>
            </p:nvGrpSpPr>
            <p:grpSpPr bwMode="auto">
              <a:xfrm>
                <a:off x="3183140" y="713473"/>
                <a:ext cx="736987" cy="612482"/>
                <a:chOff x="528" y="1104"/>
                <a:chExt cx="1828" cy="2112"/>
              </a:xfrm>
            </p:grpSpPr>
            <p:sp>
              <p:nvSpPr>
                <p:cNvPr id="11" name="Oval 3"/>
                <p:cNvSpPr>
                  <a:spLocks noChangeArrowheads="1"/>
                </p:cNvSpPr>
                <p:nvPr/>
              </p:nvSpPr>
              <p:spPr bwMode="auto">
                <a:xfrm>
                  <a:off x="528" y="2544"/>
                  <a:ext cx="1824" cy="672"/>
                </a:xfrm>
                <a:prstGeom prst="ellipse">
                  <a:avLst/>
                </a:prstGeom>
                <a:solidFill>
                  <a:srgbClr val="DDDDDD">
                    <a:alpha val="50195"/>
                  </a:srgb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" name="Oval 4"/>
                <p:cNvSpPr>
                  <a:spLocks noChangeArrowheads="1"/>
                </p:cNvSpPr>
                <p:nvPr/>
              </p:nvSpPr>
              <p:spPr bwMode="auto">
                <a:xfrm>
                  <a:off x="528" y="1104"/>
                  <a:ext cx="1824" cy="672"/>
                </a:xfrm>
                <a:prstGeom prst="ellipse">
                  <a:avLst/>
                </a:prstGeom>
                <a:solidFill>
                  <a:srgbClr val="DDDDDD">
                    <a:alpha val="50195"/>
                  </a:srgb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flipV="1">
                  <a:off x="528" y="1104"/>
                  <a:ext cx="1828" cy="1776"/>
                </a:xfrm>
                <a:custGeom>
                  <a:avLst/>
                  <a:gdLst>
                    <a:gd name="T0" fmla="*/ 2 w 1828"/>
                    <a:gd name="T1" fmla="*/ 1440 h 1776"/>
                    <a:gd name="T2" fmla="*/ 27 w 1828"/>
                    <a:gd name="T3" fmla="*/ 1519 h 1776"/>
                    <a:gd name="T4" fmla="*/ 110 w 1828"/>
                    <a:gd name="T5" fmla="*/ 1600 h 1776"/>
                    <a:gd name="T6" fmla="*/ 223 w 1828"/>
                    <a:gd name="T7" fmla="*/ 1660 h 1776"/>
                    <a:gd name="T8" fmla="*/ 346 w 1828"/>
                    <a:gd name="T9" fmla="*/ 1705 h 1776"/>
                    <a:gd name="T10" fmla="*/ 489 w 1828"/>
                    <a:gd name="T11" fmla="*/ 1736 h 1776"/>
                    <a:gd name="T12" fmla="*/ 644 w 1828"/>
                    <a:gd name="T13" fmla="*/ 1760 h 1776"/>
                    <a:gd name="T14" fmla="*/ 805 w 1828"/>
                    <a:gd name="T15" fmla="*/ 1775 h 1776"/>
                    <a:gd name="T16" fmla="*/ 1053 w 1828"/>
                    <a:gd name="T17" fmla="*/ 1771 h 1776"/>
                    <a:gd name="T18" fmla="*/ 1207 w 1828"/>
                    <a:gd name="T19" fmla="*/ 1759 h 1776"/>
                    <a:gd name="T20" fmla="*/ 1351 w 1828"/>
                    <a:gd name="T21" fmla="*/ 1736 h 1776"/>
                    <a:gd name="T22" fmla="*/ 1489 w 1828"/>
                    <a:gd name="T23" fmla="*/ 1702 h 1776"/>
                    <a:gd name="T24" fmla="*/ 1621 w 1828"/>
                    <a:gd name="T25" fmla="*/ 1655 h 1776"/>
                    <a:gd name="T26" fmla="*/ 1726 w 1828"/>
                    <a:gd name="T27" fmla="*/ 1595 h 1776"/>
                    <a:gd name="T28" fmla="*/ 1810 w 1828"/>
                    <a:gd name="T29" fmla="*/ 1500 h 1776"/>
                    <a:gd name="T30" fmla="*/ 1828 w 1828"/>
                    <a:gd name="T31" fmla="*/ 1440 h 1776"/>
                    <a:gd name="T32" fmla="*/ 1821 w 1828"/>
                    <a:gd name="T33" fmla="*/ 30 h 1776"/>
                    <a:gd name="T34" fmla="*/ 1792 w 1828"/>
                    <a:gd name="T35" fmla="*/ 92 h 1776"/>
                    <a:gd name="T36" fmla="*/ 1724 w 1828"/>
                    <a:gd name="T37" fmla="*/ 157 h 1776"/>
                    <a:gd name="T38" fmla="*/ 1633 w 1828"/>
                    <a:gd name="T39" fmla="*/ 209 h 1776"/>
                    <a:gd name="T40" fmla="*/ 1519 w 1828"/>
                    <a:gd name="T41" fmla="*/ 253 h 1776"/>
                    <a:gd name="T42" fmla="*/ 1423 w 1828"/>
                    <a:gd name="T43" fmla="*/ 281 h 1776"/>
                    <a:gd name="T44" fmla="*/ 1305 w 1828"/>
                    <a:gd name="T45" fmla="*/ 305 h 1776"/>
                    <a:gd name="T46" fmla="*/ 1192 w 1828"/>
                    <a:gd name="T47" fmla="*/ 320 h 1776"/>
                    <a:gd name="T48" fmla="*/ 1068 w 1828"/>
                    <a:gd name="T49" fmla="*/ 331 h 1776"/>
                    <a:gd name="T50" fmla="*/ 914 w 1828"/>
                    <a:gd name="T51" fmla="*/ 336 h 1776"/>
                    <a:gd name="T52" fmla="*/ 724 w 1828"/>
                    <a:gd name="T53" fmla="*/ 329 h 1776"/>
                    <a:gd name="T54" fmla="*/ 538 w 1828"/>
                    <a:gd name="T55" fmla="*/ 306 h 1776"/>
                    <a:gd name="T56" fmla="*/ 415 w 1828"/>
                    <a:gd name="T57" fmla="*/ 281 h 1776"/>
                    <a:gd name="T58" fmla="*/ 291 w 1828"/>
                    <a:gd name="T59" fmla="*/ 246 h 1776"/>
                    <a:gd name="T60" fmla="*/ 177 w 1828"/>
                    <a:gd name="T61" fmla="*/ 199 h 1776"/>
                    <a:gd name="T62" fmla="*/ 79 w 1828"/>
                    <a:gd name="T63" fmla="*/ 137 h 1776"/>
                    <a:gd name="T64" fmla="*/ 14 w 1828"/>
                    <a:gd name="T65" fmla="*/ 58 h 1776"/>
                    <a:gd name="T66" fmla="*/ 2 w 1828"/>
                    <a:gd name="T67" fmla="*/ 0 h 17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8"/>
                    <a:gd name="T103" fmla="*/ 0 h 1776"/>
                    <a:gd name="T104" fmla="*/ 1828 w 1828"/>
                    <a:gd name="T105" fmla="*/ 1776 h 17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8" h="1776">
                      <a:moveTo>
                        <a:pt x="2" y="0"/>
                      </a:moveTo>
                      <a:lnTo>
                        <a:pt x="2" y="1440"/>
                      </a:lnTo>
                      <a:lnTo>
                        <a:pt x="9" y="1482"/>
                      </a:lnTo>
                      <a:lnTo>
                        <a:pt x="27" y="1519"/>
                      </a:lnTo>
                      <a:lnTo>
                        <a:pt x="61" y="1562"/>
                      </a:lnTo>
                      <a:lnTo>
                        <a:pt x="110" y="1600"/>
                      </a:lnTo>
                      <a:lnTo>
                        <a:pt x="166" y="1634"/>
                      </a:lnTo>
                      <a:lnTo>
                        <a:pt x="223" y="1660"/>
                      </a:lnTo>
                      <a:lnTo>
                        <a:pt x="285" y="1684"/>
                      </a:lnTo>
                      <a:lnTo>
                        <a:pt x="346" y="1705"/>
                      </a:lnTo>
                      <a:lnTo>
                        <a:pt x="420" y="1722"/>
                      </a:lnTo>
                      <a:lnTo>
                        <a:pt x="489" y="1736"/>
                      </a:lnTo>
                      <a:lnTo>
                        <a:pt x="567" y="1751"/>
                      </a:lnTo>
                      <a:lnTo>
                        <a:pt x="644" y="1760"/>
                      </a:lnTo>
                      <a:lnTo>
                        <a:pt x="717" y="1766"/>
                      </a:lnTo>
                      <a:lnTo>
                        <a:pt x="805" y="1775"/>
                      </a:lnTo>
                      <a:lnTo>
                        <a:pt x="962" y="1776"/>
                      </a:lnTo>
                      <a:lnTo>
                        <a:pt x="1053" y="1771"/>
                      </a:lnTo>
                      <a:lnTo>
                        <a:pt x="1134" y="1766"/>
                      </a:lnTo>
                      <a:lnTo>
                        <a:pt x="1207" y="1759"/>
                      </a:lnTo>
                      <a:lnTo>
                        <a:pt x="1274" y="1750"/>
                      </a:lnTo>
                      <a:lnTo>
                        <a:pt x="1351" y="1736"/>
                      </a:lnTo>
                      <a:lnTo>
                        <a:pt x="1414" y="1722"/>
                      </a:lnTo>
                      <a:lnTo>
                        <a:pt x="1489" y="1702"/>
                      </a:lnTo>
                      <a:lnTo>
                        <a:pt x="1550" y="1681"/>
                      </a:lnTo>
                      <a:lnTo>
                        <a:pt x="1621" y="1655"/>
                      </a:lnTo>
                      <a:lnTo>
                        <a:pt x="1672" y="1628"/>
                      </a:lnTo>
                      <a:lnTo>
                        <a:pt x="1726" y="1595"/>
                      </a:lnTo>
                      <a:lnTo>
                        <a:pt x="1773" y="1556"/>
                      </a:lnTo>
                      <a:lnTo>
                        <a:pt x="1810" y="1500"/>
                      </a:lnTo>
                      <a:lnTo>
                        <a:pt x="1827" y="1456"/>
                      </a:lnTo>
                      <a:lnTo>
                        <a:pt x="1828" y="1440"/>
                      </a:lnTo>
                      <a:lnTo>
                        <a:pt x="1826" y="0"/>
                      </a:lnTo>
                      <a:lnTo>
                        <a:pt x="1821" y="30"/>
                      </a:lnTo>
                      <a:lnTo>
                        <a:pt x="1812" y="61"/>
                      </a:lnTo>
                      <a:lnTo>
                        <a:pt x="1792" y="92"/>
                      </a:lnTo>
                      <a:cubicBezTo>
                        <a:pt x="1783" y="104"/>
                        <a:pt x="1767" y="123"/>
                        <a:pt x="1756" y="134"/>
                      </a:cubicBezTo>
                      <a:lnTo>
                        <a:pt x="1724" y="157"/>
                      </a:lnTo>
                      <a:lnTo>
                        <a:pt x="1683" y="182"/>
                      </a:lnTo>
                      <a:lnTo>
                        <a:pt x="1633" y="209"/>
                      </a:lnTo>
                      <a:lnTo>
                        <a:pt x="1573" y="233"/>
                      </a:lnTo>
                      <a:lnTo>
                        <a:pt x="1519" y="253"/>
                      </a:lnTo>
                      <a:lnTo>
                        <a:pt x="1468" y="269"/>
                      </a:lnTo>
                      <a:lnTo>
                        <a:pt x="1423" y="281"/>
                      </a:lnTo>
                      <a:lnTo>
                        <a:pt x="1365" y="294"/>
                      </a:lnTo>
                      <a:lnTo>
                        <a:pt x="1305" y="305"/>
                      </a:lnTo>
                      <a:lnTo>
                        <a:pt x="1246" y="313"/>
                      </a:lnTo>
                      <a:lnTo>
                        <a:pt x="1192" y="320"/>
                      </a:lnTo>
                      <a:lnTo>
                        <a:pt x="1130" y="326"/>
                      </a:lnTo>
                      <a:lnTo>
                        <a:pt x="1068" y="331"/>
                      </a:lnTo>
                      <a:lnTo>
                        <a:pt x="1002" y="334"/>
                      </a:lnTo>
                      <a:lnTo>
                        <a:pt x="914" y="336"/>
                      </a:lnTo>
                      <a:lnTo>
                        <a:pt x="805" y="334"/>
                      </a:lnTo>
                      <a:lnTo>
                        <a:pt x="724" y="329"/>
                      </a:lnTo>
                      <a:lnTo>
                        <a:pt x="628" y="319"/>
                      </a:lnTo>
                      <a:lnTo>
                        <a:pt x="538" y="306"/>
                      </a:lnTo>
                      <a:lnTo>
                        <a:pt x="480" y="295"/>
                      </a:lnTo>
                      <a:lnTo>
                        <a:pt x="415" y="281"/>
                      </a:lnTo>
                      <a:lnTo>
                        <a:pt x="354" y="266"/>
                      </a:lnTo>
                      <a:lnTo>
                        <a:pt x="291" y="246"/>
                      </a:lnTo>
                      <a:lnTo>
                        <a:pt x="234" y="224"/>
                      </a:lnTo>
                      <a:lnTo>
                        <a:pt x="177" y="199"/>
                      </a:lnTo>
                      <a:cubicBezTo>
                        <a:pt x="158" y="189"/>
                        <a:pt x="138" y="177"/>
                        <a:pt x="122" y="167"/>
                      </a:cubicBezTo>
                      <a:lnTo>
                        <a:pt x="79" y="137"/>
                      </a:lnTo>
                      <a:cubicBezTo>
                        <a:pt x="66" y="126"/>
                        <a:pt x="54" y="114"/>
                        <a:pt x="43" y="101"/>
                      </a:cubicBezTo>
                      <a:lnTo>
                        <a:pt x="14" y="5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>
                    <a:alpha val="50195"/>
                  </a:srgbClr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Freeform 6"/>
                <p:cNvSpPr>
                  <a:spLocks/>
                </p:cNvSpPr>
                <p:nvPr/>
              </p:nvSpPr>
              <p:spPr bwMode="auto">
                <a:xfrm>
                  <a:off x="528" y="1440"/>
                  <a:ext cx="1828" cy="1776"/>
                </a:xfrm>
                <a:custGeom>
                  <a:avLst/>
                  <a:gdLst>
                    <a:gd name="T0" fmla="*/ 2 w 1828"/>
                    <a:gd name="T1" fmla="*/ 1440 h 1776"/>
                    <a:gd name="T2" fmla="*/ 27 w 1828"/>
                    <a:gd name="T3" fmla="*/ 1519 h 1776"/>
                    <a:gd name="T4" fmla="*/ 110 w 1828"/>
                    <a:gd name="T5" fmla="*/ 1600 h 1776"/>
                    <a:gd name="T6" fmla="*/ 223 w 1828"/>
                    <a:gd name="T7" fmla="*/ 1660 h 1776"/>
                    <a:gd name="T8" fmla="*/ 346 w 1828"/>
                    <a:gd name="T9" fmla="*/ 1705 h 1776"/>
                    <a:gd name="T10" fmla="*/ 489 w 1828"/>
                    <a:gd name="T11" fmla="*/ 1736 h 1776"/>
                    <a:gd name="T12" fmla="*/ 644 w 1828"/>
                    <a:gd name="T13" fmla="*/ 1760 h 1776"/>
                    <a:gd name="T14" fmla="*/ 805 w 1828"/>
                    <a:gd name="T15" fmla="*/ 1775 h 1776"/>
                    <a:gd name="T16" fmla="*/ 1053 w 1828"/>
                    <a:gd name="T17" fmla="*/ 1771 h 1776"/>
                    <a:gd name="T18" fmla="*/ 1207 w 1828"/>
                    <a:gd name="T19" fmla="*/ 1759 h 1776"/>
                    <a:gd name="T20" fmla="*/ 1351 w 1828"/>
                    <a:gd name="T21" fmla="*/ 1736 h 1776"/>
                    <a:gd name="T22" fmla="*/ 1489 w 1828"/>
                    <a:gd name="T23" fmla="*/ 1702 h 1776"/>
                    <a:gd name="T24" fmla="*/ 1621 w 1828"/>
                    <a:gd name="T25" fmla="*/ 1655 h 1776"/>
                    <a:gd name="T26" fmla="*/ 1726 w 1828"/>
                    <a:gd name="T27" fmla="*/ 1595 h 1776"/>
                    <a:gd name="T28" fmla="*/ 1810 w 1828"/>
                    <a:gd name="T29" fmla="*/ 1500 h 1776"/>
                    <a:gd name="T30" fmla="*/ 1828 w 1828"/>
                    <a:gd name="T31" fmla="*/ 1440 h 1776"/>
                    <a:gd name="T32" fmla="*/ 1821 w 1828"/>
                    <a:gd name="T33" fmla="*/ 30 h 1776"/>
                    <a:gd name="T34" fmla="*/ 1792 w 1828"/>
                    <a:gd name="T35" fmla="*/ 92 h 1776"/>
                    <a:gd name="T36" fmla="*/ 1724 w 1828"/>
                    <a:gd name="T37" fmla="*/ 157 h 1776"/>
                    <a:gd name="T38" fmla="*/ 1633 w 1828"/>
                    <a:gd name="T39" fmla="*/ 209 h 1776"/>
                    <a:gd name="T40" fmla="*/ 1519 w 1828"/>
                    <a:gd name="T41" fmla="*/ 253 h 1776"/>
                    <a:gd name="T42" fmla="*/ 1423 w 1828"/>
                    <a:gd name="T43" fmla="*/ 281 h 1776"/>
                    <a:gd name="T44" fmla="*/ 1305 w 1828"/>
                    <a:gd name="T45" fmla="*/ 305 h 1776"/>
                    <a:gd name="T46" fmla="*/ 1192 w 1828"/>
                    <a:gd name="T47" fmla="*/ 320 h 1776"/>
                    <a:gd name="T48" fmla="*/ 1068 w 1828"/>
                    <a:gd name="T49" fmla="*/ 331 h 1776"/>
                    <a:gd name="T50" fmla="*/ 914 w 1828"/>
                    <a:gd name="T51" fmla="*/ 336 h 1776"/>
                    <a:gd name="T52" fmla="*/ 724 w 1828"/>
                    <a:gd name="T53" fmla="*/ 329 h 1776"/>
                    <a:gd name="T54" fmla="*/ 538 w 1828"/>
                    <a:gd name="T55" fmla="*/ 306 h 1776"/>
                    <a:gd name="T56" fmla="*/ 415 w 1828"/>
                    <a:gd name="T57" fmla="*/ 281 h 1776"/>
                    <a:gd name="T58" fmla="*/ 291 w 1828"/>
                    <a:gd name="T59" fmla="*/ 246 h 1776"/>
                    <a:gd name="T60" fmla="*/ 177 w 1828"/>
                    <a:gd name="T61" fmla="*/ 199 h 1776"/>
                    <a:gd name="T62" fmla="*/ 79 w 1828"/>
                    <a:gd name="T63" fmla="*/ 137 h 1776"/>
                    <a:gd name="T64" fmla="*/ 14 w 1828"/>
                    <a:gd name="T65" fmla="*/ 58 h 1776"/>
                    <a:gd name="T66" fmla="*/ 2 w 1828"/>
                    <a:gd name="T67" fmla="*/ 0 h 17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8"/>
                    <a:gd name="T103" fmla="*/ 0 h 1776"/>
                    <a:gd name="T104" fmla="*/ 1828 w 1828"/>
                    <a:gd name="T105" fmla="*/ 1776 h 17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8" h="1776">
                      <a:moveTo>
                        <a:pt x="2" y="0"/>
                      </a:moveTo>
                      <a:lnTo>
                        <a:pt x="2" y="1440"/>
                      </a:lnTo>
                      <a:lnTo>
                        <a:pt x="9" y="1482"/>
                      </a:lnTo>
                      <a:lnTo>
                        <a:pt x="27" y="1519"/>
                      </a:lnTo>
                      <a:lnTo>
                        <a:pt x="61" y="1562"/>
                      </a:lnTo>
                      <a:lnTo>
                        <a:pt x="110" y="1600"/>
                      </a:lnTo>
                      <a:lnTo>
                        <a:pt x="166" y="1634"/>
                      </a:lnTo>
                      <a:lnTo>
                        <a:pt x="223" y="1660"/>
                      </a:lnTo>
                      <a:lnTo>
                        <a:pt x="285" y="1684"/>
                      </a:lnTo>
                      <a:lnTo>
                        <a:pt x="346" y="1705"/>
                      </a:lnTo>
                      <a:lnTo>
                        <a:pt x="420" y="1722"/>
                      </a:lnTo>
                      <a:lnTo>
                        <a:pt x="489" y="1736"/>
                      </a:lnTo>
                      <a:lnTo>
                        <a:pt x="567" y="1751"/>
                      </a:lnTo>
                      <a:lnTo>
                        <a:pt x="644" y="1760"/>
                      </a:lnTo>
                      <a:lnTo>
                        <a:pt x="717" y="1766"/>
                      </a:lnTo>
                      <a:lnTo>
                        <a:pt x="805" y="1775"/>
                      </a:lnTo>
                      <a:lnTo>
                        <a:pt x="962" y="1776"/>
                      </a:lnTo>
                      <a:lnTo>
                        <a:pt x="1053" y="1771"/>
                      </a:lnTo>
                      <a:lnTo>
                        <a:pt x="1134" y="1766"/>
                      </a:lnTo>
                      <a:lnTo>
                        <a:pt x="1207" y="1759"/>
                      </a:lnTo>
                      <a:lnTo>
                        <a:pt x="1274" y="1750"/>
                      </a:lnTo>
                      <a:lnTo>
                        <a:pt x="1351" y="1736"/>
                      </a:lnTo>
                      <a:lnTo>
                        <a:pt x="1414" y="1722"/>
                      </a:lnTo>
                      <a:lnTo>
                        <a:pt x="1489" y="1702"/>
                      </a:lnTo>
                      <a:lnTo>
                        <a:pt x="1550" y="1681"/>
                      </a:lnTo>
                      <a:lnTo>
                        <a:pt x="1621" y="1655"/>
                      </a:lnTo>
                      <a:lnTo>
                        <a:pt x="1672" y="1628"/>
                      </a:lnTo>
                      <a:lnTo>
                        <a:pt x="1726" y="1595"/>
                      </a:lnTo>
                      <a:lnTo>
                        <a:pt x="1773" y="1556"/>
                      </a:lnTo>
                      <a:lnTo>
                        <a:pt x="1810" y="1500"/>
                      </a:lnTo>
                      <a:lnTo>
                        <a:pt x="1827" y="1456"/>
                      </a:lnTo>
                      <a:lnTo>
                        <a:pt x="1828" y="1440"/>
                      </a:lnTo>
                      <a:lnTo>
                        <a:pt x="1826" y="0"/>
                      </a:lnTo>
                      <a:lnTo>
                        <a:pt x="1821" y="30"/>
                      </a:lnTo>
                      <a:lnTo>
                        <a:pt x="1812" y="61"/>
                      </a:lnTo>
                      <a:lnTo>
                        <a:pt x="1792" y="92"/>
                      </a:lnTo>
                      <a:cubicBezTo>
                        <a:pt x="1783" y="104"/>
                        <a:pt x="1767" y="123"/>
                        <a:pt x="1756" y="134"/>
                      </a:cubicBezTo>
                      <a:lnTo>
                        <a:pt x="1724" y="157"/>
                      </a:lnTo>
                      <a:lnTo>
                        <a:pt x="1683" y="182"/>
                      </a:lnTo>
                      <a:lnTo>
                        <a:pt x="1633" y="209"/>
                      </a:lnTo>
                      <a:lnTo>
                        <a:pt x="1573" y="233"/>
                      </a:lnTo>
                      <a:lnTo>
                        <a:pt x="1519" y="253"/>
                      </a:lnTo>
                      <a:lnTo>
                        <a:pt x="1468" y="269"/>
                      </a:lnTo>
                      <a:lnTo>
                        <a:pt x="1423" y="281"/>
                      </a:lnTo>
                      <a:lnTo>
                        <a:pt x="1365" y="294"/>
                      </a:lnTo>
                      <a:lnTo>
                        <a:pt x="1305" y="305"/>
                      </a:lnTo>
                      <a:lnTo>
                        <a:pt x="1246" y="313"/>
                      </a:lnTo>
                      <a:lnTo>
                        <a:pt x="1192" y="320"/>
                      </a:lnTo>
                      <a:lnTo>
                        <a:pt x="1130" y="326"/>
                      </a:lnTo>
                      <a:lnTo>
                        <a:pt x="1068" y="331"/>
                      </a:lnTo>
                      <a:lnTo>
                        <a:pt x="1002" y="334"/>
                      </a:lnTo>
                      <a:lnTo>
                        <a:pt x="914" y="336"/>
                      </a:lnTo>
                      <a:lnTo>
                        <a:pt x="805" y="334"/>
                      </a:lnTo>
                      <a:lnTo>
                        <a:pt x="724" y="329"/>
                      </a:lnTo>
                      <a:lnTo>
                        <a:pt x="628" y="319"/>
                      </a:lnTo>
                      <a:lnTo>
                        <a:pt x="538" y="306"/>
                      </a:lnTo>
                      <a:lnTo>
                        <a:pt x="480" y="295"/>
                      </a:lnTo>
                      <a:lnTo>
                        <a:pt x="415" y="281"/>
                      </a:lnTo>
                      <a:lnTo>
                        <a:pt x="354" y="266"/>
                      </a:lnTo>
                      <a:lnTo>
                        <a:pt x="291" y="246"/>
                      </a:lnTo>
                      <a:lnTo>
                        <a:pt x="234" y="224"/>
                      </a:lnTo>
                      <a:lnTo>
                        <a:pt x="177" y="199"/>
                      </a:lnTo>
                      <a:cubicBezTo>
                        <a:pt x="158" y="189"/>
                        <a:pt x="138" y="177"/>
                        <a:pt x="122" y="167"/>
                      </a:cubicBezTo>
                      <a:lnTo>
                        <a:pt x="79" y="137"/>
                      </a:lnTo>
                      <a:cubicBezTo>
                        <a:pt x="66" y="126"/>
                        <a:pt x="54" y="114"/>
                        <a:pt x="43" y="101"/>
                      </a:cubicBezTo>
                      <a:lnTo>
                        <a:pt x="14" y="5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>
                    <a:alpha val="50195"/>
                  </a:srgbClr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TextBox 34"/>
              <p:cNvSpPr txBox="1">
                <a:spLocks noChangeArrowheads="1"/>
              </p:cNvSpPr>
              <p:nvPr/>
            </p:nvSpPr>
            <p:spPr bwMode="auto">
              <a:xfrm>
                <a:off x="4295038" y="758104"/>
                <a:ext cx="6040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2" name="Group 9"/>
            <p:cNvGrpSpPr/>
            <p:nvPr/>
          </p:nvGrpSpPr>
          <p:grpSpPr bwMode="auto">
            <a:xfrm>
              <a:off x="5236019" y="277291"/>
              <a:ext cx="750601" cy="653138"/>
              <a:chOff x="6333" y="1102"/>
              <a:chExt cx="1827" cy="1776"/>
            </a:xfrm>
          </p:grpSpPr>
          <p:sp>
            <p:nvSpPr>
              <p:cNvPr id="83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6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7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6914E-6 L -0.14427 -0.002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9" grpId="0" animBg="1"/>
      <p:bldP spid="41" grpId="0" animBg="1"/>
      <p:bldP spid="60" grpId="0" animBg="1"/>
      <p:bldP spid="61" grpId="0" animBg="1"/>
      <p:bldP spid="40" grpId="0"/>
      <p:bldP spid="66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SubTitle_1"/>
          <p:cNvSpPr/>
          <p:nvPr>
            <p:custDataLst>
              <p:tags r:id="rId1"/>
            </p:custDataLst>
          </p:nvPr>
        </p:nvSpPr>
        <p:spPr>
          <a:xfrm flipH="1">
            <a:off x="1671630" y="3207518"/>
            <a:ext cx="2676825" cy="1029566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  <a:gd name="connsiteX0" fmla="*/ 154784 w 1362076"/>
              <a:gd name="connsiteY0" fmla="*/ 0 h 939656"/>
              <a:gd name="connsiteX1" fmla="*/ 1207292 w 1362076"/>
              <a:gd name="connsiteY1" fmla="*/ 0 h 939656"/>
              <a:gd name="connsiteX2" fmla="*/ 1362076 w 1362076"/>
              <a:gd name="connsiteY2" fmla="*/ 154784 h 939656"/>
              <a:gd name="connsiteX3" fmla="*/ 1362076 w 1362076"/>
              <a:gd name="connsiteY3" fmla="*/ 773903 h 939656"/>
              <a:gd name="connsiteX4" fmla="*/ 1207292 w 1362076"/>
              <a:gd name="connsiteY4" fmla="*/ 928687 h 939656"/>
              <a:gd name="connsiteX5" fmla="*/ 571892 w 1362076"/>
              <a:gd name="connsiteY5" fmla="*/ 928687 h 939656"/>
              <a:gd name="connsiteX6" fmla="*/ 402431 w 1362076"/>
              <a:gd name="connsiteY6" fmla="*/ 939656 h 939656"/>
              <a:gd name="connsiteX7" fmla="*/ 232970 w 1362076"/>
              <a:gd name="connsiteY7" fmla="*/ 928687 h 939656"/>
              <a:gd name="connsiteX8" fmla="*/ 154784 w 1362076"/>
              <a:gd name="connsiteY8" fmla="*/ 928687 h 939656"/>
              <a:gd name="connsiteX9" fmla="*/ 0 w 1362076"/>
              <a:gd name="connsiteY9" fmla="*/ 773903 h 939656"/>
              <a:gd name="connsiteX10" fmla="*/ 0 w 1362076"/>
              <a:gd name="connsiteY10" fmla="*/ 154784 h 939656"/>
              <a:gd name="connsiteX11" fmla="*/ 154784 w 1362076"/>
              <a:gd name="connsiteY11" fmla="*/ 0 h 9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939656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939656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81000" anchor="ctr">
            <a:normAutofit/>
          </a:bodyPr>
          <a:lstStyle/>
          <a:p>
            <a:pPr>
              <a:defRPr/>
            </a:pPr>
            <a:r>
              <a:rPr lang="zh-CN" altLang="en-US" sz="20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想一想要求什么？先求什么？再求什么？</a:t>
            </a:r>
          </a:p>
        </p:txBody>
      </p:sp>
      <p:sp>
        <p:nvSpPr>
          <p:cNvPr id="28" name="椭圆 27"/>
          <p:cNvSpPr/>
          <p:nvPr/>
        </p:nvSpPr>
        <p:spPr>
          <a:xfrm>
            <a:off x="4788024" y="601737"/>
            <a:ext cx="692547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5655020" y="1880237"/>
            <a:ext cx="2676524" cy="1154113"/>
            <a:chOff x="4057" y="1479"/>
            <a:chExt cx="1686" cy="727"/>
          </a:xfrm>
        </p:grpSpPr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4057" y="1484"/>
              <a:ext cx="1489" cy="598"/>
              <a:chOff x="4105" y="1525"/>
              <a:chExt cx="1489" cy="648"/>
            </a:xfrm>
          </p:grpSpPr>
          <p:pic>
            <p:nvPicPr>
              <p:cNvPr id="11" name="Picture 60" descr="6B1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1525"/>
                <a:ext cx="1383" cy="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64"/>
              <p:cNvSpPr>
                <a:spLocks noChangeShapeType="1"/>
              </p:cNvSpPr>
              <p:nvPr/>
            </p:nvSpPr>
            <p:spPr bwMode="auto">
              <a:xfrm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Line 65"/>
              <p:cNvSpPr>
                <a:spLocks noChangeShapeType="1"/>
              </p:cNvSpPr>
              <p:nvPr/>
            </p:nvSpPr>
            <p:spPr bwMode="auto">
              <a:xfrm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Line 66"/>
              <p:cNvSpPr>
                <a:spLocks noChangeShapeType="1"/>
              </p:cNvSpPr>
              <p:nvPr/>
            </p:nvSpPr>
            <p:spPr bwMode="auto">
              <a:xfrm>
                <a:off x="4777" y="158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16" name="Group 76"/>
              <p:cNvGrpSpPr>
                <a:grpSpLocks/>
              </p:cNvGrpSpPr>
              <p:nvPr/>
            </p:nvGrpSpPr>
            <p:grpSpPr bwMode="auto">
              <a:xfrm>
                <a:off x="5449" y="1582"/>
                <a:ext cx="0" cy="358"/>
                <a:chOff x="5449" y="1582"/>
                <a:chExt cx="0" cy="358"/>
              </a:xfrm>
            </p:grpSpPr>
            <p:sp>
              <p:nvSpPr>
                <p:cNvPr id="19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344" y="1687"/>
                  <a:ext cx="2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 sz="22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1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 sz="22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7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9" name="Text Box 73"/>
            <p:cNvSpPr txBox="1">
              <a:spLocks noChangeArrowheads="1"/>
            </p:cNvSpPr>
            <p:nvPr/>
          </p:nvSpPr>
          <p:spPr bwMode="auto">
            <a:xfrm>
              <a:off x="4600" y="1915"/>
              <a:ext cx="4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</a:p>
          </p:txBody>
        </p:sp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 rot="16200000">
              <a:off x="5366" y="1604"/>
              <a:ext cx="5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1.5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</a:p>
          </p:txBody>
        </p:sp>
      </p:grpSp>
      <p:sp>
        <p:nvSpPr>
          <p:cNvPr id="22" name="TextBox 4"/>
          <p:cNvSpPr txBox="1"/>
          <p:nvPr/>
        </p:nvSpPr>
        <p:spPr>
          <a:xfrm>
            <a:off x="467543" y="562671"/>
            <a:ext cx="828091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工地上有一堆沙子，近似于一个圆锥（如下图）。这堆沙子的体积大约是多少？如果每立方米沙子重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t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，这堆沙子大约重多少吨？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77716" y="3204184"/>
            <a:ext cx="2138932" cy="1475454"/>
            <a:chOff x="5377716" y="3204184"/>
            <a:chExt cx="2138932" cy="1475454"/>
          </a:xfrm>
        </p:grpSpPr>
        <p:sp>
          <p:nvSpPr>
            <p:cNvPr id="3" name="爆炸形 2 2"/>
            <p:cNvSpPr/>
            <p:nvPr/>
          </p:nvSpPr>
          <p:spPr>
            <a:xfrm>
              <a:off x="5377716" y="3204184"/>
              <a:ext cx="2138932" cy="1475454"/>
            </a:xfrm>
            <a:prstGeom prst="irregularSeal2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27081" y="3507854"/>
              <a:ext cx="117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直径化成半径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11560" y="1925736"/>
            <a:ext cx="4688957" cy="1214446"/>
            <a:chOff x="4156183" y="1388344"/>
            <a:chExt cx="4688957" cy="1214446"/>
          </a:xfrm>
        </p:grpSpPr>
        <p:pic>
          <p:nvPicPr>
            <p:cNvPr id="48" name="AutoShape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7422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56183" y="1746326"/>
                  <a:ext cx="4214842" cy="593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000" b="1" i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Ⅴ  </a:t>
                  </a:r>
                  <a:r>
                    <a:rPr lang="en-US" altLang="zh-CN" sz="2000" b="1" i="1" dirty="0" smtClean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        </a:t>
                  </a:r>
                  <a:r>
                    <a:rPr lang="en-US" altLang="zh-CN" sz="2000" b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000" b="1" i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Ⅴ</a:t>
                  </a:r>
                  <a:r>
                    <a:rPr lang="en-US" altLang="zh-CN" sz="2000" b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  </a:t>
                  </a:r>
                  <a:r>
                    <a:rPr lang="en-US" altLang="zh-CN" sz="2000" b="1" dirty="0" smtClean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     </a:t>
                  </a:r>
                  <a:r>
                    <a:rPr lang="en-US" altLang="zh-CN" sz="2000" b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000" b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  </a:t>
                  </a:r>
                  <a:endParaRPr lang="en-US" altLang="zh-CN" sz="2000" b="1" i="1" dirty="0">
                    <a:solidFill>
                      <a:schemeClr val="tx2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9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56183" y="1746326"/>
                  <a:ext cx="4214842" cy="59362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155"/>
                  </a:stretch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5231137" y="1929137"/>
              <a:ext cx="78581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  <a:endPara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4415" y="1929137"/>
              <a:ext cx="78581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  <a:endPara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37"/>
            <p:cNvSpPr txBox="1"/>
            <p:nvPr/>
          </p:nvSpPr>
          <p:spPr>
            <a:xfrm>
              <a:off x="7350160" y="185027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Sh</a:t>
              </a:r>
              <a:endParaRPr lang="zh-CN" altLang="en-US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4959573" y="472373"/>
            <a:ext cx="692547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4"/>
          <p:cNvSpPr txBox="1"/>
          <p:nvPr/>
        </p:nvSpPr>
        <p:spPr>
          <a:xfrm>
            <a:off x="594507" y="458347"/>
            <a:ext cx="8192053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工地上有一堆沙子，近似于一个圆锥（如下图）。这堆沙子的体积大约是多少？如果每立方米沙子重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t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，这堆沙子大约重多少吨？</a:t>
            </a:r>
          </a:p>
        </p:txBody>
      </p:sp>
      <p:sp>
        <p:nvSpPr>
          <p:cNvPr id="12" name="椭圆 11"/>
          <p:cNvSpPr/>
          <p:nvPr/>
        </p:nvSpPr>
        <p:spPr>
          <a:xfrm>
            <a:off x="7129213" y="2475477"/>
            <a:ext cx="530226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6279901" y="1639872"/>
            <a:ext cx="2563811" cy="1222376"/>
            <a:chOff x="4057" y="1468"/>
            <a:chExt cx="1615" cy="770"/>
          </a:xfrm>
        </p:grpSpPr>
        <p:grpSp>
          <p:nvGrpSpPr>
            <p:cNvPr id="21" name="Group 77"/>
            <p:cNvGrpSpPr>
              <a:grpSpLocks/>
            </p:cNvGrpSpPr>
            <p:nvPr/>
          </p:nvGrpSpPr>
          <p:grpSpPr bwMode="auto">
            <a:xfrm>
              <a:off x="4057" y="1484"/>
              <a:ext cx="1489" cy="598"/>
              <a:chOff x="4105" y="1525"/>
              <a:chExt cx="1489" cy="648"/>
            </a:xfrm>
          </p:grpSpPr>
          <p:pic>
            <p:nvPicPr>
              <p:cNvPr id="27" name="Picture 60" descr="6B1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1525"/>
                <a:ext cx="1383" cy="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Line 64"/>
              <p:cNvSpPr>
                <a:spLocks noChangeShapeType="1"/>
              </p:cNvSpPr>
              <p:nvPr/>
            </p:nvSpPr>
            <p:spPr bwMode="auto">
              <a:xfrm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Line 65"/>
              <p:cNvSpPr>
                <a:spLocks noChangeShapeType="1"/>
              </p:cNvSpPr>
              <p:nvPr/>
            </p:nvSpPr>
            <p:spPr bwMode="auto">
              <a:xfrm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Line 66"/>
              <p:cNvSpPr>
                <a:spLocks noChangeShapeType="1"/>
              </p:cNvSpPr>
              <p:nvPr/>
            </p:nvSpPr>
            <p:spPr bwMode="auto">
              <a:xfrm>
                <a:off x="4777" y="158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1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449" y="1582"/>
                <a:ext cx="0" cy="358"/>
                <a:chOff x="5449" y="1582"/>
                <a:chExt cx="0" cy="358"/>
              </a:xfrm>
            </p:grpSpPr>
            <p:sp>
              <p:nvSpPr>
                <p:cNvPr id="35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344" y="1687"/>
                  <a:ext cx="2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 sz="22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6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 sz="22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3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2" name="Text Box 73"/>
            <p:cNvSpPr txBox="1">
              <a:spLocks noChangeArrowheads="1"/>
            </p:cNvSpPr>
            <p:nvPr/>
          </p:nvSpPr>
          <p:spPr bwMode="auto">
            <a:xfrm>
              <a:off x="4630" y="198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4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en-US" altLang="zh-CN" sz="20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25" name="Text Box 74"/>
            <p:cNvSpPr txBox="1">
              <a:spLocks noChangeArrowheads="1"/>
            </p:cNvSpPr>
            <p:nvPr/>
          </p:nvSpPr>
          <p:spPr bwMode="auto">
            <a:xfrm rot="16200000">
              <a:off x="5295" y="1593"/>
              <a:ext cx="5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1.5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687894" y="1863864"/>
                <a:ext cx="5592008" cy="10632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）沙堆的底面积：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3.14×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b="1" baseline="300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=3.14×4=12.56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m</a:t>
                </a:r>
                <a:r>
                  <a:rPr lang="en-US" altLang="zh-CN" sz="2400" b="1" baseline="40000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3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894" y="1863864"/>
                <a:ext cx="5592008" cy="1063240"/>
              </a:xfrm>
              <a:prstGeom prst="rect">
                <a:avLst/>
              </a:prstGeom>
              <a:blipFill rotWithShape="1">
                <a:blip r:embed="rId4"/>
                <a:stretch>
                  <a:fillRect l="-1745" t="-4598" b="-459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99793" y="3856118"/>
            <a:ext cx="742955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沙堆重：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6.28×1.5=9.42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44808" y="4225450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答：这堆沙子大约重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9.42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699792" y="2760210"/>
                <a:ext cx="4446903" cy="10959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）沙堆的体积：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12.56×1.5=6.28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m</a:t>
                </a:r>
                <a:r>
                  <a:rPr lang="en-US" altLang="zh-CN" sz="2400" b="1" baseline="40000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3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792" y="2760210"/>
                <a:ext cx="4446903" cy="1095908"/>
              </a:xfrm>
              <a:prstGeom prst="rect">
                <a:avLst/>
              </a:prstGeom>
              <a:blipFill rotWithShape="1">
                <a:blip r:embed="rId5"/>
                <a:stretch>
                  <a:fillRect l="-2195" t="-4444" b="-1111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21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929000" y="637009"/>
            <a:ext cx="2313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判断对错。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438390" y="1413255"/>
            <a:ext cx="816605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marL="457200" indent="-457200" algn="l" eaLnBrk="1" hangingPunct="1">
              <a:spcBef>
                <a:spcPct val="50000"/>
              </a:spcBef>
              <a:buAutoNum type="arabicPeriod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圆柱的体积等于与它等底等高的圆锥的体积。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</a:p>
          <a:p>
            <a:pPr algn="l" eaLnBrk="1" hangingPunct="1">
              <a:spcBef>
                <a:spcPct val="50000"/>
              </a:spcBef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445426" y="2533445"/>
            <a:ext cx="8303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圆柱的体积等于圆锥体积的三分之一。   （   ）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438390" y="3132453"/>
            <a:ext cx="8610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圆柱的侧面展开是长方形，圆锥的侧面展开也是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长方形。                               （   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884368" y="2029389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029389"/>
                <a:ext cx="50405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7884368" y="377878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778784"/>
                <a:ext cx="5040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7884368" y="253344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33445"/>
                <a:ext cx="5040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0" y="85421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3189726" y="624872"/>
            <a:ext cx="1598297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624872"/>
            <a:ext cx="7849621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一个用钢铸造成的圆锥形铅锤，底面直径是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。每立方厘米钢大约重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7.8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克。这个铅锤重多少克？（得数保留整数）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658" y="2032945"/>
            <a:ext cx="1365810" cy="17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339752" y="1734437"/>
                <a:ext cx="5000660" cy="29768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×3.14×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4÷2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b="1" baseline="30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×5×7.8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×3.14×4×5×7.8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=163.28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（克）</a:t>
                </a:r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163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克</a:t>
                </a:r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1734437"/>
                <a:ext cx="5000660" cy="2976841"/>
              </a:xfrm>
              <a:prstGeom prst="rect">
                <a:avLst/>
              </a:prstGeom>
              <a:blipFill rotWithShape="1">
                <a:blip r:embed="rId4"/>
                <a:stretch>
                  <a:fillRect l="-1951" b="-1844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6852290" y="1592877"/>
            <a:ext cx="1869630" cy="880135"/>
            <a:chOff x="6721922" y="3500290"/>
            <a:chExt cx="1819248" cy="68518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6721922" y="3500290"/>
              <a:ext cx="1819248" cy="685181"/>
            </a:xfrm>
            <a:prstGeom prst="cloudCallout">
              <a:avLst>
                <a:gd name="adj1" fmla="val -173366"/>
                <a:gd name="adj2" fmla="val -8116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21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002193" y="3556775"/>
              <a:ext cx="1347184" cy="5510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  <a:defRPr/>
              </a:pPr>
              <a:r>
                <a:rPr lang="zh-CN" altLang="en-US" sz="2000" b="1" dirty="0">
                  <a:latin typeface="楷体" pitchFamily="49" charset="-122"/>
                  <a:ea typeface="楷体" pitchFamily="49" charset="-122"/>
                </a:rPr>
                <a:t>先求圆锥的体积。</a:t>
              </a: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988874" y="4073603"/>
            <a:ext cx="4111518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答：这个铅锤重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克。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" y="75266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 build="p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667234" y="595720"/>
            <a:ext cx="800922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一个圆柱与一个圆锥的底面积和体积分别相等。已知圆柱的高是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，圆锥的高是多少？</a:t>
            </a:r>
          </a:p>
        </p:txBody>
      </p:sp>
      <p:sp>
        <p:nvSpPr>
          <p:cNvPr id="10" name="矩形 9"/>
          <p:cNvSpPr/>
          <p:nvPr/>
        </p:nvSpPr>
        <p:spPr>
          <a:xfrm>
            <a:off x="5436096" y="2653482"/>
            <a:ext cx="3008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4×3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4933131" y="3517875"/>
            <a:ext cx="3743325" cy="52322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答：圆锥的高是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-146898" y="1828621"/>
            <a:ext cx="4214842" cy="715968"/>
            <a:chOff x="212921" y="1850497"/>
            <a:chExt cx="4214842" cy="715968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12921" y="2065042"/>
              <a:ext cx="421484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   Ⅴ </a:t>
              </a:r>
              <a:r>
                <a:rPr lang="en-US" altLang="zh-CN" sz="2000" b="1" i="1" dirty="0" smtClean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    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=        </a:t>
              </a:r>
              <a:r>
                <a:rPr lang="en-US" altLang="zh-CN" sz="2000" b="1" i="1" dirty="0" smtClean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      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h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80911" y="1850497"/>
              <a:ext cx="2536630" cy="715968"/>
              <a:chOff x="1415792" y="1868294"/>
              <a:chExt cx="2536630" cy="715968"/>
            </a:xfrm>
          </p:grpSpPr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415792" y="2148997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锥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2201609" y="1868294"/>
                    <a:ext cx="489058" cy="6739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楷体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000" b="1" dirty="0">
                                  <a:solidFill>
                                    <a:srgbClr val="FF0000"/>
                                  </a:solidFill>
                                  <a:latin typeface="楷体" panose="02010609060101010101" pitchFamily="49" charset="-122"/>
                                  <a:ea typeface="楷体" panose="02010609060101010101" pitchFamily="49" charset="-122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000" b="1" dirty="0">
                                  <a:solidFill>
                                    <a:srgbClr val="FF0000"/>
                                  </a:solidFill>
                                  <a:latin typeface="楷体" panose="02010609060101010101" pitchFamily="49" charset="-122"/>
                                  <a:ea typeface="楷体" panose="02010609060101010101" pitchFamily="49" charset="-122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20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mc:Choice>
            <mc:Fallback xmlns="">
              <p:sp>
                <p:nvSpPr>
                  <p:cNvPr id="19" name="文本框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1609" y="1868294"/>
                    <a:ext cx="489058" cy="67390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3166605" y="2142086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锥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2575699" y="2184152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锥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-167532" y="2632685"/>
            <a:ext cx="3238280" cy="507601"/>
            <a:chOff x="-1086284" y="2050517"/>
            <a:chExt cx="3238280" cy="507601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-1086284" y="2050517"/>
              <a:ext cx="323828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000" b="1" i="1" dirty="0" smtClean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Ⅴ </a:t>
              </a:r>
              <a:r>
                <a:rPr lang="en-US" altLang="zh-CN" sz="2000" b="1" i="1" dirty="0" smtClean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h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3778" y="2120309"/>
              <a:ext cx="1858245" cy="437809"/>
              <a:chOff x="98659" y="2138106"/>
              <a:chExt cx="1858245" cy="437809"/>
            </a:xfrm>
          </p:grpSpPr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98659" y="2175805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柱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1171087" y="2140031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柱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765604" y="2138106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柱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-11871" y="3791374"/>
            <a:ext cx="3220548" cy="509632"/>
            <a:chOff x="1101108" y="3024077"/>
            <a:chExt cx="3220548" cy="509632"/>
          </a:xfrm>
        </p:grpSpPr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1101108" y="3024077"/>
              <a:ext cx="322054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 smtClean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  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</a:t>
              </a:r>
              <a:endParaRPr lang="en-US" altLang="zh-CN" sz="2000" b="1" i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171678" y="3122274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柱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2948675" y="3133599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锥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-74812" y="3221073"/>
            <a:ext cx="3346430" cy="504615"/>
            <a:chOff x="1056301" y="3041556"/>
            <a:chExt cx="3346430" cy="504615"/>
          </a:xfrm>
        </p:grpSpPr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1056301" y="3041556"/>
              <a:ext cx="334643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Ⅴ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Ⅴ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</a:t>
              </a:r>
              <a:endParaRPr lang="en-US" altLang="zh-CN" sz="2000" b="1" i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149066" y="314606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柱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2992870" y="314606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锥</a:t>
              </a:r>
            </a:p>
          </p:txBody>
        </p:sp>
      </p:grpSp>
      <p:sp>
        <p:nvSpPr>
          <p:cNvPr id="74" name="右大括号 73"/>
          <p:cNvSpPr/>
          <p:nvPr/>
        </p:nvSpPr>
        <p:spPr>
          <a:xfrm>
            <a:off x="3061823" y="1959630"/>
            <a:ext cx="397133" cy="2184859"/>
          </a:xfrm>
          <a:prstGeom prst="rightBrace">
            <a:avLst>
              <a:gd name="adj1" fmla="val 52052"/>
              <a:gd name="adj2" fmla="val 50000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2113056" y="2517355"/>
            <a:ext cx="4214842" cy="703720"/>
            <a:chOff x="2113056" y="2517355"/>
            <a:chExt cx="4214842" cy="703720"/>
          </a:xfrm>
        </p:grpSpPr>
        <p:grpSp>
          <p:nvGrpSpPr>
            <p:cNvPr id="55" name="组合 54"/>
            <p:cNvGrpSpPr/>
            <p:nvPr/>
          </p:nvGrpSpPr>
          <p:grpSpPr>
            <a:xfrm>
              <a:off x="2113056" y="2625493"/>
              <a:ext cx="4214842" cy="536606"/>
              <a:chOff x="1036251" y="1484250"/>
              <a:chExt cx="4214842" cy="536606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1036251" y="1484250"/>
                <a:ext cx="421484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 i="1" dirty="0">
                    <a:solidFill>
                      <a:schemeClr val="tx2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h</a:t>
                </a:r>
                <a:r>
                  <a:rPr lang="en-US" altLang="zh-CN" sz="2000" b="1" i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en-US" altLang="zh-CN" sz="2000" b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en-US" altLang="zh-CN" sz="2000" b="1" i="1" dirty="0">
                    <a:solidFill>
                      <a:schemeClr val="tx2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h</a:t>
                </a:r>
                <a:r>
                  <a:rPr lang="en-US" altLang="zh-CN" sz="2000" b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</a:t>
                </a:r>
                <a:endPara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3295376" y="1606084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柱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2610294" y="1620746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rPr>
                  <a:t>锥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横卷形 74"/>
            <p:cNvSpPr/>
            <p:nvPr/>
          </p:nvSpPr>
          <p:spPr>
            <a:xfrm rot="16200000">
              <a:off x="3979771" y="2042846"/>
              <a:ext cx="703720" cy="1652737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6" name="Picture 5">
            <a:extLst>
              <a:ext uri="{FF2B5EF4-FFF2-40B4-BE49-F238E27FC236}">
                <a16:creationId xmlns="" xmlns:a16="http://schemas.microsoft.com/office/drawing/2014/main" id="{E32C1379-E771-4FB3-BFE1-1B2E287E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" y="75266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38840" y="3371154"/>
            <a:ext cx="1074953" cy="13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/>
          <p:cNvSpPr txBox="1"/>
          <p:nvPr/>
        </p:nvSpPr>
        <p:spPr>
          <a:xfrm>
            <a:off x="599618" y="571763"/>
            <a:ext cx="811197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一个圆锥形沙堆，底面积是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28.26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，高是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。用这堆沙在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宽的公路上铺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厚的路面，能铺多少米？</a:t>
            </a:r>
          </a:p>
        </p:txBody>
      </p:sp>
      <p:grpSp>
        <p:nvGrpSpPr>
          <p:cNvPr id="23" name="组合 22"/>
          <p:cNvGrpSpPr/>
          <p:nvPr/>
        </p:nvGrpSpPr>
        <p:grpSpPr>
          <a:xfrm rot="21306907">
            <a:off x="6014177" y="1543222"/>
            <a:ext cx="2783383" cy="2016224"/>
            <a:chOff x="5364088" y="1512356"/>
            <a:chExt cx="2783383" cy="2016224"/>
          </a:xfrm>
        </p:grpSpPr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5364088" y="1512356"/>
              <a:ext cx="2783383" cy="2016224"/>
            </a:xfrm>
            <a:custGeom>
              <a:avLst/>
              <a:gdLst>
                <a:gd name="T0" fmla="*/ 756 w 5137150"/>
                <a:gd name="T1" fmla="*/ 0 h 6858001"/>
                <a:gd name="T2" fmla="*/ 1930 w 5137150"/>
                <a:gd name="T3" fmla="*/ 196 h 6858001"/>
                <a:gd name="T4" fmla="*/ 2348 w 5137150"/>
                <a:gd name="T5" fmla="*/ 1316 h 6858001"/>
                <a:gd name="T6" fmla="*/ 2018 w 5137150"/>
                <a:gd name="T7" fmla="*/ 1720 h 6858001"/>
                <a:gd name="T8" fmla="*/ 2020 w 5137150"/>
                <a:gd name="T9" fmla="*/ 1719 h 6858001"/>
                <a:gd name="T10" fmla="*/ 1846 w 5137150"/>
                <a:gd name="T11" fmla="*/ 1930 h 6858001"/>
                <a:gd name="T12" fmla="*/ 1592 w 5137150"/>
                <a:gd name="T13" fmla="*/ 2240 h 6858001"/>
                <a:gd name="T14" fmla="*/ 1590 w 5137150"/>
                <a:gd name="T15" fmla="*/ 2239 h 6858001"/>
                <a:gd name="T16" fmla="*/ 835 w 5137150"/>
                <a:gd name="T17" fmla="*/ 3151 h 6858001"/>
                <a:gd name="T18" fmla="*/ 922 w 5137150"/>
                <a:gd name="T19" fmla="*/ 2127 h 6858001"/>
                <a:gd name="T20" fmla="*/ 418 w 5137150"/>
                <a:gd name="T21" fmla="*/ 2043 h 6858001"/>
                <a:gd name="T22" fmla="*/ 0 w 5137150"/>
                <a:gd name="T23" fmla="*/ 924 h 68580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37150" h="6858001">
                  <a:moveTo>
                    <a:pt x="1654810" y="0"/>
                  </a:moveTo>
                  <a:lnTo>
                    <a:pt x="4222750" y="427645"/>
                  </a:lnTo>
                  <a:lnTo>
                    <a:pt x="5137150" y="2864934"/>
                  </a:lnTo>
                  <a:lnTo>
                    <a:pt x="4413969" y="3743630"/>
                  </a:lnTo>
                  <a:lnTo>
                    <a:pt x="4419601" y="3741738"/>
                  </a:lnTo>
                  <a:lnTo>
                    <a:pt x="4037563" y="4200979"/>
                  </a:lnTo>
                  <a:lnTo>
                    <a:pt x="3482658" y="4875213"/>
                  </a:lnTo>
                  <a:lnTo>
                    <a:pt x="3477403" y="4874338"/>
                  </a:lnTo>
                  <a:lnTo>
                    <a:pt x="1827213" y="6858001"/>
                  </a:lnTo>
                  <a:lnTo>
                    <a:pt x="2016034" y="4631064"/>
                  </a:lnTo>
                  <a:lnTo>
                    <a:pt x="913765" y="4447569"/>
                  </a:lnTo>
                  <a:lnTo>
                    <a:pt x="0" y="2010279"/>
                  </a:lnTo>
                  <a:lnTo>
                    <a:pt x="165481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bIns="648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52120" y="1729231"/>
              <a:ext cx="2396654" cy="1151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想一想，转换前后沙子的体积是否发生变化？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88800" y="1704857"/>
            <a:ext cx="2521795" cy="1546462"/>
            <a:chOff x="2586829" y="1875752"/>
            <a:chExt cx="2413569" cy="1412875"/>
          </a:xfrm>
        </p:grpSpPr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2586829" y="1875752"/>
              <a:ext cx="2201003" cy="1412875"/>
            </a:xfrm>
            <a:custGeom>
              <a:avLst/>
              <a:gdLst>
                <a:gd name="connsiteX0" fmla="*/ 1787696 w 1905000"/>
                <a:gd name="connsiteY0" fmla="*/ 0 h 1412875"/>
                <a:gd name="connsiteX1" fmla="*/ 1792359 w 1905000"/>
                <a:gd name="connsiteY1" fmla="*/ 0 h 1412875"/>
                <a:gd name="connsiteX2" fmla="*/ 1796940 w 1905000"/>
                <a:gd name="connsiteY2" fmla="*/ 82 h 1412875"/>
                <a:gd name="connsiteX3" fmla="*/ 1801276 w 1905000"/>
                <a:gd name="connsiteY3" fmla="*/ 245 h 1412875"/>
                <a:gd name="connsiteX4" fmla="*/ 1805611 w 1905000"/>
                <a:gd name="connsiteY4" fmla="*/ 572 h 1412875"/>
                <a:gd name="connsiteX5" fmla="*/ 1809783 w 1905000"/>
                <a:gd name="connsiteY5" fmla="*/ 900 h 1412875"/>
                <a:gd name="connsiteX6" fmla="*/ 1813955 w 1905000"/>
                <a:gd name="connsiteY6" fmla="*/ 1472 h 1412875"/>
                <a:gd name="connsiteX7" fmla="*/ 1818045 w 1905000"/>
                <a:gd name="connsiteY7" fmla="*/ 1962 h 1412875"/>
                <a:gd name="connsiteX8" fmla="*/ 1821890 w 1905000"/>
                <a:gd name="connsiteY8" fmla="*/ 2617 h 1412875"/>
                <a:gd name="connsiteX9" fmla="*/ 1825734 w 1905000"/>
                <a:gd name="connsiteY9" fmla="*/ 3271 h 1412875"/>
                <a:gd name="connsiteX10" fmla="*/ 1829497 w 1905000"/>
                <a:gd name="connsiteY10" fmla="*/ 4170 h 1412875"/>
                <a:gd name="connsiteX11" fmla="*/ 1833096 w 1905000"/>
                <a:gd name="connsiteY11" fmla="*/ 5069 h 1412875"/>
                <a:gd name="connsiteX12" fmla="*/ 1836614 w 1905000"/>
                <a:gd name="connsiteY12" fmla="*/ 6051 h 1412875"/>
                <a:gd name="connsiteX13" fmla="*/ 1840131 w 1905000"/>
                <a:gd name="connsiteY13" fmla="*/ 7195 h 1412875"/>
                <a:gd name="connsiteX14" fmla="*/ 1843485 w 1905000"/>
                <a:gd name="connsiteY14" fmla="*/ 8340 h 1412875"/>
                <a:gd name="connsiteX15" fmla="*/ 1846757 w 1905000"/>
                <a:gd name="connsiteY15" fmla="*/ 9648 h 1412875"/>
                <a:gd name="connsiteX16" fmla="*/ 1849866 w 1905000"/>
                <a:gd name="connsiteY16" fmla="*/ 10956 h 1412875"/>
                <a:gd name="connsiteX17" fmla="*/ 1853056 w 1905000"/>
                <a:gd name="connsiteY17" fmla="*/ 12428 h 1412875"/>
                <a:gd name="connsiteX18" fmla="*/ 1856001 w 1905000"/>
                <a:gd name="connsiteY18" fmla="*/ 13982 h 1412875"/>
                <a:gd name="connsiteX19" fmla="*/ 1858864 w 1905000"/>
                <a:gd name="connsiteY19" fmla="*/ 15617 h 1412875"/>
                <a:gd name="connsiteX20" fmla="*/ 1861727 w 1905000"/>
                <a:gd name="connsiteY20" fmla="*/ 17334 h 1412875"/>
                <a:gd name="connsiteX21" fmla="*/ 1864427 w 1905000"/>
                <a:gd name="connsiteY21" fmla="*/ 19133 h 1412875"/>
                <a:gd name="connsiteX22" fmla="*/ 1867044 w 1905000"/>
                <a:gd name="connsiteY22" fmla="*/ 21095 h 1412875"/>
                <a:gd name="connsiteX23" fmla="*/ 1869580 w 1905000"/>
                <a:gd name="connsiteY23" fmla="*/ 23057 h 1412875"/>
                <a:gd name="connsiteX24" fmla="*/ 1872034 w 1905000"/>
                <a:gd name="connsiteY24" fmla="*/ 25102 h 1412875"/>
                <a:gd name="connsiteX25" fmla="*/ 1874325 w 1905000"/>
                <a:gd name="connsiteY25" fmla="*/ 27227 h 1412875"/>
                <a:gd name="connsiteX26" fmla="*/ 1876533 w 1905000"/>
                <a:gd name="connsiteY26" fmla="*/ 29517 h 1412875"/>
                <a:gd name="connsiteX27" fmla="*/ 1878742 w 1905000"/>
                <a:gd name="connsiteY27" fmla="*/ 31888 h 1412875"/>
                <a:gd name="connsiteX28" fmla="*/ 1880787 w 1905000"/>
                <a:gd name="connsiteY28" fmla="*/ 34341 h 1412875"/>
                <a:gd name="connsiteX29" fmla="*/ 1882832 w 1905000"/>
                <a:gd name="connsiteY29" fmla="*/ 36876 h 1412875"/>
                <a:gd name="connsiteX30" fmla="*/ 1884632 w 1905000"/>
                <a:gd name="connsiteY30" fmla="*/ 39492 h 1412875"/>
                <a:gd name="connsiteX31" fmla="*/ 1886513 w 1905000"/>
                <a:gd name="connsiteY31" fmla="*/ 42108 h 1412875"/>
                <a:gd name="connsiteX32" fmla="*/ 1888231 w 1905000"/>
                <a:gd name="connsiteY32" fmla="*/ 44888 h 1412875"/>
                <a:gd name="connsiteX33" fmla="*/ 1889867 w 1905000"/>
                <a:gd name="connsiteY33" fmla="*/ 47750 h 1412875"/>
                <a:gd name="connsiteX34" fmla="*/ 1891421 w 1905000"/>
                <a:gd name="connsiteY34" fmla="*/ 50694 h 1412875"/>
                <a:gd name="connsiteX35" fmla="*/ 1892812 w 1905000"/>
                <a:gd name="connsiteY35" fmla="*/ 53801 h 1412875"/>
                <a:gd name="connsiteX36" fmla="*/ 1894284 w 1905000"/>
                <a:gd name="connsiteY36" fmla="*/ 56908 h 1412875"/>
                <a:gd name="connsiteX37" fmla="*/ 1895511 w 1905000"/>
                <a:gd name="connsiteY37" fmla="*/ 60096 h 1412875"/>
                <a:gd name="connsiteX38" fmla="*/ 1896738 w 1905000"/>
                <a:gd name="connsiteY38" fmla="*/ 63449 h 1412875"/>
                <a:gd name="connsiteX39" fmla="*/ 1897883 w 1905000"/>
                <a:gd name="connsiteY39" fmla="*/ 66801 h 1412875"/>
                <a:gd name="connsiteX40" fmla="*/ 1898947 w 1905000"/>
                <a:gd name="connsiteY40" fmla="*/ 70235 h 1412875"/>
                <a:gd name="connsiteX41" fmla="*/ 1899847 w 1905000"/>
                <a:gd name="connsiteY41" fmla="*/ 73914 h 1412875"/>
                <a:gd name="connsiteX42" fmla="*/ 1900746 w 1905000"/>
                <a:gd name="connsiteY42" fmla="*/ 77512 h 1412875"/>
                <a:gd name="connsiteX43" fmla="*/ 1901565 w 1905000"/>
                <a:gd name="connsiteY43" fmla="*/ 81191 h 1412875"/>
                <a:gd name="connsiteX44" fmla="*/ 1902301 w 1905000"/>
                <a:gd name="connsiteY44" fmla="*/ 85034 h 1412875"/>
                <a:gd name="connsiteX45" fmla="*/ 1902873 w 1905000"/>
                <a:gd name="connsiteY45" fmla="*/ 88959 h 1412875"/>
                <a:gd name="connsiteX46" fmla="*/ 1903364 w 1905000"/>
                <a:gd name="connsiteY46" fmla="*/ 92965 h 1412875"/>
                <a:gd name="connsiteX47" fmla="*/ 1903937 w 1905000"/>
                <a:gd name="connsiteY47" fmla="*/ 96972 h 1412875"/>
                <a:gd name="connsiteX48" fmla="*/ 1904264 w 1905000"/>
                <a:gd name="connsiteY48" fmla="*/ 101223 h 1412875"/>
                <a:gd name="connsiteX49" fmla="*/ 1904591 w 1905000"/>
                <a:gd name="connsiteY49" fmla="*/ 105393 h 1412875"/>
                <a:gd name="connsiteX50" fmla="*/ 1904755 w 1905000"/>
                <a:gd name="connsiteY50" fmla="*/ 109727 h 1412875"/>
                <a:gd name="connsiteX51" fmla="*/ 1904918 w 1905000"/>
                <a:gd name="connsiteY51" fmla="*/ 114224 h 1412875"/>
                <a:gd name="connsiteX52" fmla="*/ 1905000 w 1905000"/>
                <a:gd name="connsiteY52" fmla="*/ 118639 h 1412875"/>
                <a:gd name="connsiteX53" fmla="*/ 1905000 w 1905000"/>
                <a:gd name="connsiteY53" fmla="*/ 123218 h 1412875"/>
                <a:gd name="connsiteX54" fmla="*/ 1904837 w 1905000"/>
                <a:gd name="connsiteY54" fmla="*/ 127960 h 1412875"/>
                <a:gd name="connsiteX55" fmla="*/ 1904673 w 1905000"/>
                <a:gd name="connsiteY55" fmla="*/ 132621 h 1412875"/>
                <a:gd name="connsiteX56" fmla="*/ 1904428 w 1905000"/>
                <a:gd name="connsiteY56" fmla="*/ 137445 h 1412875"/>
                <a:gd name="connsiteX57" fmla="*/ 1904182 w 1905000"/>
                <a:gd name="connsiteY57" fmla="*/ 142351 h 1412875"/>
                <a:gd name="connsiteX58" fmla="*/ 1903773 w 1905000"/>
                <a:gd name="connsiteY58" fmla="*/ 147420 h 1412875"/>
                <a:gd name="connsiteX59" fmla="*/ 1903201 w 1905000"/>
                <a:gd name="connsiteY59" fmla="*/ 152489 h 1412875"/>
                <a:gd name="connsiteX60" fmla="*/ 1902628 w 1905000"/>
                <a:gd name="connsiteY60" fmla="*/ 157640 h 1412875"/>
                <a:gd name="connsiteX61" fmla="*/ 1848312 w 1905000"/>
                <a:gd name="connsiteY61" fmla="*/ 952791 h 1412875"/>
                <a:gd name="connsiteX62" fmla="*/ 1846839 w 1905000"/>
                <a:gd name="connsiteY62" fmla="*/ 969553 h 1412875"/>
                <a:gd name="connsiteX63" fmla="*/ 1845612 w 1905000"/>
                <a:gd name="connsiteY63" fmla="*/ 985660 h 1412875"/>
                <a:gd name="connsiteX64" fmla="*/ 1843322 w 1905000"/>
                <a:gd name="connsiteY64" fmla="*/ 1015504 h 1412875"/>
                <a:gd name="connsiteX65" fmla="*/ 1842258 w 1905000"/>
                <a:gd name="connsiteY65" fmla="*/ 1029404 h 1412875"/>
                <a:gd name="connsiteX66" fmla="*/ 1841113 w 1905000"/>
                <a:gd name="connsiteY66" fmla="*/ 1042568 h 1412875"/>
                <a:gd name="connsiteX67" fmla="*/ 1839968 w 1905000"/>
                <a:gd name="connsiteY67" fmla="*/ 1055078 h 1412875"/>
                <a:gd name="connsiteX68" fmla="*/ 1838659 w 1905000"/>
                <a:gd name="connsiteY68" fmla="*/ 1066852 h 1412875"/>
                <a:gd name="connsiteX69" fmla="*/ 1838005 w 1905000"/>
                <a:gd name="connsiteY69" fmla="*/ 1072493 h 1412875"/>
                <a:gd name="connsiteX70" fmla="*/ 1837268 w 1905000"/>
                <a:gd name="connsiteY70" fmla="*/ 1077971 h 1412875"/>
                <a:gd name="connsiteX71" fmla="*/ 1836450 w 1905000"/>
                <a:gd name="connsiteY71" fmla="*/ 1083286 h 1412875"/>
                <a:gd name="connsiteX72" fmla="*/ 1835632 w 1905000"/>
                <a:gd name="connsiteY72" fmla="*/ 1088437 h 1412875"/>
                <a:gd name="connsiteX73" fmla="*/ 1834814 w 1905000"/>
                <a:gd name="connsiteY73" fmla="*/ 1093507 h 1412875"/>
                <a:gd name="connsiteX74" fmla="*/ 1833833 w 1905000"/>
                <a:gd name="connsiteY74" fmla="*/ 1098331 h 1412875"/>
                <a:gd name="connsiteX75" fmla="*/ 1832851 w 1905000"/>
                <a:gd name="connsiteY75" fmla="*/ 1102991 h 1412875"/>
                <a:gd name="connsiteX76" fmla="*/ 1831788 w 1905000"/>
                <a:gd name="connsiteY76" fmla="*/ 1107488 h 1412875"/>
                <a:gd name="connsiteX77" fmla="*/ 1830642 w 1905000"/>
                <a:gd name="connsiteY77" fmla="*/ 1111903 h 1412875"/>
                <a:gd name="connsiteX78" fmla="*/ 1829415 w 1905000"/>
                <a:gd name="connsiteY78" fmla="*/ 1116155 h 1412875"/>
                <a:gd name="connsiteX79" fmla="*/ 1828107 w 1905000"/>
                <a:gd name="connsiteY79" fmla="*/ 1120162 h 1412875"/>
                <a:gd name="connsiteX80" fmla="*/ 1826716 w 1905000"/>
                <a:gd name="connsiteY80" fmla="*/ 1124168 h 1412875"/>
                <a:gd name="connsiteX81" fmla="*/ 1825243 w 1905000"/>
                <a:gd name="connsiteY81" fmla="*/ 1127847 h 1412875"/>
                <a:gd name="connsiteX82" fmla="*/ 1823689 w 1905000"/>
                <a:gd name="connsiteY82" fmla="*/ 1131445 h 1412875"/>
                <a:gd name="connsiteX83" fmla="*/ 1821971 w 1905000"/>
                <a:gd name="connsiteY83" fmla="*/ 1134961 h 1412875"/>
                <a:gd name="connsiteX84" fmla="*/ 1820172 w 1905000"/>
                <a:gd name="connsiteY84" fmla="*/ 1138313 h 1412875"/>
                <a:gd name="connsiteX85" fmla="*/ 1818290 w 1905000"/>
                <a:gd name="connsiteY85" fmla="*/ 1141420 h 1412875"/>
                <a:gd name="connsiteX86" fmla="*/ 1816245 w 1905000"/>
                <a:gd name="connsiteY86" fmla="*/ 1144445 h 1412875"/>
                <a:gd name="connsiteX87" fmla="*/ 1814118 w 1905000"/>
                <a:gd name="connsiteY87" fmla="*/ 1147389 h 1412875"/>
                <a:gd name="connsiteX88" fmla="*/ 1811828 w 1905000"/>
                <a:gd name="connsiteY88" fmla="*/ 1150087 h 1412875"/>
                <a:gd name="connsiteX89" fmla="*/ 1809374 w 1905000"/>
                <a:gd name="connsiteY89" fmla="*/ 1152785 h 1412875"/>
                <a:gd name="connsiteX90" fmla="*/ 1806838 w 1905000"/>
                <a:gd name="connsiteY90" fmla="*/ 1155238 h 1412875"/>
                <a:gd name="connsiteX91" fmla="*/ 1804139 w 1905000"/>
                <a:gd name="connsiteY91" fmla="*/ 1157609 h 1412875"/>
                <a:gd name="connsiteX92" fmla="*/ 1801276 w 1905000"/>
                <a:gd name="connsiteY92" fmla="*/ 1159817 h 1412875"/>
                <a:gd name="connsiteX93" fmla="*/ 1798331 w 1905000"/>
                <a:gd name="connsiteY93" fmla="*/ 1161943 h 1412875"/>
                <a:gd name="connsiteX94" fmla="*/ 1795222 w 1905000"/>
                <a:gd name="connsiteY94" fmla="*/ 1163823 h 1412875"/>
                <a:gd name="connsiteX95" fmla="*/ 1791868 w 1905000"/>
                <a:gd name="connsiteY95" fmla="*/ 1165704 h 1412875"/>
                <a:gd name="connsiteX96" fmla="*/ 1788351 w 1905000"/>
                <a:gd name="connsiteY96" fmla="*/ 1167421 h 1412875"/>
                <a:gd name="connsiteX97" fmla="*/ 1784752 w 1905000"/>
                <a:gd name="connsiteY97" fmla="*/ 1168974 h 1412875"/>
                <a:gd name="connsiteX98" fmla="*/ 1780907 w 1905000"/>
                <a:gd name="connsiteY98" fmla="*/ 1170446 h 1412875"/>
                <a:gd name="connsiteX99" fmla="*/ 1776899 w 1905000"/>
                <a:gd name="connsiteY99" fmla="*/ 1171754 h 1412875"/>
                <a:gd name="connsiteX100" fmla="*/ 1772727 w 1905000"/>
                <a:gd name="connsiteY100" fmla="*/ 1172981 h 1412875"/>
                <a:gd name="connsiteX101" fmla="*/ 1768309 w 1905000"/>
                <a:gd name="connsiteY101" fmla="*/ 1174044 h 1412875"/>
                <a:gd name="connsiteX102" fmla="*/ 1763729 w 1905000"/>
                <a:gd name="connsiteY102" fmla="*/ 1175025 h 1412875"/>
                <a:gd name="connsiteX103" fmla="*/ 1758902 w 1905000"/>
                <a:gd name="connsiteY103" fmla="*/ 1175924 h 1412875"/>
                <a:gd name="connsiteX104" fmla="*/ 1753994 w 1905000"/>
                <a:gd name="connsiteY104" fmla="*/ 1176660 h 1412875"/>
                <a:gd name="connsiteX105" fmla="*/ 1748759 w 1905000"/>
                <a:gd name="connsiteY105" fmla="*/ 1177232 h 1412875"/>
                <a:gd name="connsiteX106" fmla="*/ 1743360 w 1905000"/>
                <a:gd name="connsiteY106" fmla="*/ 1177723 h 1412875"/>
                <a:gd name="connsiteX107" fmla="*/ 1737716 w 1905000"/>
                <a:gd name="connsiteY107" fmla="*/ 1178214 h 1412875"/>
                <a:gd name="connsiteX108" fmla="*/ 1731744 w 1905000"/>
                <a:gd name="connsiteY108" fmla="*/ 1178459 h 1412875"/>
                <a:gd name="connsiteX109" fmla="*/ 1725691 w 1905000"/>
                <a:gd name="connsiteY109" fmla="*/ 1178704 h 1412875"/>
                <a:gd name="connsiteX110" fmla="*/ 1719392 w 1905000"/>
                <a:gd name="connsiteY110" fmla="*/ 1178704 h 1412875"/>
                <a:gd name="connsiteX111" fmla="*/ 1712766 w 1905000"/>
                <a:gd name="connsiteY111" fmla="*/ 1178704 h 1412875"/>
                <a:gd name="connsiteX112" fmla="*/ 1705976 w 1905000"/>
                <a:gd name="connsiteY112" fmla="*/ 1178622 h 1412875"/>
                <a:gd name="connsiteX113" fmla="*/ 1698860 w 1905000"/>
                <a:gd name="connsiteY113" fmla="*/ 1178377 h 1412875"/>
                <a:gd name="connsiteX114" fmla="*/ 1691498 w 1905000"/>
                <a:gd name="connsiteY114" fmla="*/ 1178050 h 1412875"/>
                <a:gd name="connsiteX115" fmla="*/ 1683890 w 1905000"/>
                <a:gd name="connsiteY115" fmla="*/ 1177560 h 1412875"/>
                <a:gd name="connsiteX116" fmla="*/ 1676119 w 1905000"/>
                <a:gd name="connsiteY116" fmla="*/ 1176987 h 1412875"/>
                <a:gd name="connsiteX117" fmla="*/ 552326 w 1905000"/>
                <a:gd name="connsiteY117" fmla="*/ 1152949 h 1412875"/>
                <a:gd name="connsiteX118" fmla="*/ 550690 w 1905000"/>
                <a:gd name="connsiteY118" fmla="*/ 1155320 h 1412875"/>
                <a:gd name="connsiteX119" fmla="*/ 548236 w 1905000"/>
                <a:gd name="connsiteY119" fmla="*/ 1158345 h 1412875"/>
                <a:gd name="connsiteX120" fmla="*/ 545045 w 1905000"/>
                <a:gd name="connsiteY120" fmla="*/ 1162188 h 1412875"/>
                <a:gd name="connsiteX121" fmla="*/ 541037 w 1905000"/>
                <a:gd name="connsiteY121" fmla="*/ 1166767 h 1412875"/>
                <a:gd name="connsiteX122" fmla="*/ 536047 w 1905000"/>
                <a:gd name="connsiteY122" fmla="*/ 1172163 h 1412875"/>
                <a:gd name="connsiteX123" fmla="*/ 530158 w 1905000"/>
                <a:gd name="connsiteY123" fmla="*/ 1178459 h 1412875"/>
                <a:gd name="connsiteX124" fmla="*/ 526804 w 1905000"/>
                <a:gd name="connsiteY124" fmla="*/ 1181811 h 1412875"/>
                <a:gd name="connsiteX125" fmla="*/ 523123 w 1905000"/>
                <a:gd name="connsiteY125" fmla="*/ 1185409 h 1412875"/>
                <a:gd name="connsiteX126" fmla="*/ 519278 w 1905000"/>
                <a:gd name="connsiteY126" fmla="*/ 1189252 h 1412875"/>
                <a:gd name="connsiteX127" fmla="*/ 515024 w 1905000"/>
                <a:gd name="connsiteY127" fmla="*/ 1193258 h 1412875"/>
                <a:gd name="connsiteX128" fmla="*/ 510525 w 1905000"/>
                <a:gd name="connsiteY128" fmla="*/ 1197510 h 1412875"/>
                <a:gd name="connsiteX129" fmla="*/ 505699 w 1905000"/>
                <a:gd name="connsiteY129" fmla="*/ 1201925 h 1412875"/>
                <a:gd name="connsiteX130" fmla="*/ 500545 w 1905000"/>
                <a:gd name="connsiteY130" fmla="*/ 1206586 h 1412875"/>
                <a:gd name="connsiteX131" fmla="*/ 495146 w 1905000"/>
                <a:gd name="connsiteY131" fmla="*/ 1211410 h 1412875"/>
                <a:gd name="connsiteX132" fmla="*/ 489338 w 1905000"/>
                <a:gd name="connsiteY132" fmla="*/ 1216479 h 1412875"/>
                <a:gd name="connsiteX133" fmla="*/ 483121 w 1905000"/>
                <a:gd name="connsiteY133" fmla="*/ 1221712 h 1412875"/>
                <a:gd name="connsiteX134" fmla="*/ 476659 w 1905000"/>
                <a:gd name="connsiteY134" fmla="*/ 1227190 h 1412875"/>
                <a:gd name="connsiteX135" fmla="*/ 469706 w 1905000"/>
                <a:gd name="connsiteY135" fmla="*/ 1232914 h 1412875"/>
                <a:gd name="connsiteX136" fmla="*/ 462589 w 1905000"/>
                <a:gd name="connsiteY136" fmla="*/ 1238800 h 1412875"/>
                <a:gd name="connsiteX137" fmla="*/ 454900 w 1905000"/>
                <a:gd name="connsiteY137" fmla="*/ 1244851 h 1412875"/>
                <a:gd name="connsiteX138" fmla="*/ 446883 w 1905000"/>
                <a:gd name="connsiteY138" fmla="*/ 1251229 h 1412875"/>
                <a:gd name="connsiteX139" fmla="*/ 438540 w 1905000"/>
                <a:gd name="connsiteY139" fmla="*/ 1257770 h 1412875"/>
                <a:gd name="connsiteX140" fmla="*/ 429623 w 1905000"/>
                <a:gd name="connsiteY140" fmla="*/ 1264556 h 1412875"/>
                <a:gd name="connsiteX141" fmla="*/ 420461 w 1905000"/>
                <a:gd name="connsiteY141" fmla="*/ 1271506 h 1412875"/>
                <a:gd name="connsiteX142" fmla="*/ 410727 w 1905000"/>
                <a:gd name="connsiteY142" fmla="*/ 1278701 h 1412875"/>
                <a:gd name="connsiteX143" fmla="*/ 400665 w 1905000"/>
                <a:gd name="connsiteY143" fmla="*/ 1286142 h 1412875"/>
                <a:gd name="connsiteX144" fmla="*/ 395675 w 1905000"/>
                <a:gd name="connsiteY144" fmla="*/ 1289657 h 1412875"/>
                <a:gd name="connsiteX145" fmla="*/ 390522 w 1905000"/>
                <a:gd name="connsiteY145" fmla="*/ 1293173 h 1412875"/>
                <a:gd name="connsiteX146" fmla="*/ 385123 w 1905000"/>
                <a:gd name="connsiteY146" fmla="*/ 1296689 h 1412875"/>
                <a:gd name="connsiteX147" fmla="*/ 379560 w 1905000"/>
                <a:gd name="connsiteY147" fmla="*/ 1300123 h 1412875"/>
                <a:gd name="connsiteX148" fmla="*/ 373834 w 1905000"/>
                <a:gd name="connsiteY148" fmla="*/ 1303557 h 1412875"/>
                <a:gd name="connsiteX149" fmla="*/ 367863 w 1905000"/>
                <a:gd name="connsiteY149" fmla="*/ 1306910 h 1412875"/>
                <a:gd name="connsiteX150" fmla="*/ 361809 w 1905000"/>
                <a:gd name="connsiteY150" fmla="*/ 1310262 h 1412875"/>
                <a:gd name="connsiteX151" fmla="*/ 355674 w 1905000"/>
                <a:gd name="connsiteY151" fmla="*/ 1313532 h 1412875"/>
                <a:gd name="connsiteX152" fmla="*/ 349294 w 1905000"/>
                <a:gd name="connsiteY152" fmla="*/ 1316721 h 1412875"/>
                <a:gd name="connsiteX153" fmla="*/ 342831 w 1905000"/>
                <a:gd name="connsiteY153" fmla="*/ 1319910 h 1412875"/>
                <a:gd name="connsiteX154" fmla="*/ 336369 w 1905000"/>
                <a:gd name="connsiteY154" fmla="*/ 1323099 h 1412875"/>
                <a:gd name="connsiteX155" fmla="*/ 329580 w 1905000"/>
                <a:gd name="connsiteY155" fmla="*/ 1326206 h 1412875"/>
                <a:gd name="connsiteX156" fmla="*/ 322790 w 1905000"/>
                <a:gd name="connsiteY156" fmla="*/ 1329231 h 1412875"/>
                <a:gd name="connsiteX157" fmla="*/ 316000 w 1905000"/>
                <a:gd name="connsiteY157" fmla="*/ 1332256 h 1412875"/>
                <a:gd name="connsiteX158" fmla="*/ 308965 w 1905000"/>
                <a:gd name="connsiteY158" fmla="*/ 1335200 h 1412875"/>
                <a:gd name="connsiteX159" fmla="*/ 302012 w 1905000"/>
                <a:gd name="connsiteY159" fmla="*/ 1338143 h 1412875"/>
                <a:gd name="connsiteX160" fmla="*/ 294896 w 1905000"/>
                <a:gd name="connsiteY160" fmla="*/ 1341005 h 1412875"/>
                <a:gd name="connsiteX161" fmla="*/ 287697 w 1905000"/>
                <a:gd name="connsiteY161" fmla="*/ 1343785 h 1412875"/>
                <a:gd name="connsiteX162" fmla="*/ 280580 w 1905000"/>
                <a:gd name="connsiteY162" fmla="*/ 1346565 h 1412875"/>
                <a:gd name="connsiteX163" fmla="*/ 273382 w 1905000"/>
                <a:gd name="connsiteY163" fmla="*/ 1349345 h 1412875"/>
                <a:gd name="connsiteX164" fmla="*/ 266020 w 1905000"/>
                <a:gd name="connsiteY164" fmla="*/ 1351961 h 1412875"/>
                <a:gd name="connsiteX165" fmla="*/ 258821 w 1905000"/>
                <a:gd name="connsiteY165" fmla="*/ 1354660 h 1412875"/>
                <a:gd name="connsiteX166" fmla="*/ 244178 w 1905000"/>
                <a:gd name="connsiteY166" fmla="*/ 1359729 h 1412875"/>
                <a:gd name="connsiteX167" fmla="*/ 229700 w 1905000"/>
                <a:gd name="connsiteY167" fmla="*/ 1364635 h 1412875"/>
                <a:gd name="connsiteX168" fmla="*/ 215139 w 1905000"/>
                <a:gd name="connsiteY168" fmla="*/ 1369377 h 1412875"/>
                <a:gd name="connsiteX169" fmla="*/ 200905 w 1905000"/>
                <a:gd name="connsiteY169" fmla="*/ 1373792 h 1412875"/>
                <a:gd name="connsiteX170" fmla="*/ 186835 w 1905000"/>
                <a:gd name="connsiteY170" fmla="*/ 1378126 h 1412875"/>
                <a:gd name="connsiteX171" fmla="*/ 173093 w 1905000"/>
                <a:gd name="connsiteY171" fmla="*/ 1382214 h 1412875"/>
                <a:gd name="connsiteX172" fmla="*/ 159759 w 1905000"/>
                <a:gd name="connsiteY172" fmla="*/ 1385975 h 1412875"/>
                <a:gd name="connsiteX173" fmla="*/ 146834 w 1905000"/>
                <a:gd name="connsiteY173" fmla="*/ 1389573 h 1412875"/>
                <a:gd name="connsiteX174" fmla="*/ 134319 w 1905000"/>
                <a:gd name="connsiteY174" fmla="*/ 1392925 h 1412875"/>
                <a:gd name="connsiteX175" fmla="*/ 122539 w 1905000"/>
                <a:gd name="connsiteY175" fmla="*/ 1396032 h 1412875"/>
                <a:gd name="connsiteX176" fmla="*/ 111414 w 1905000"/>
                <a:gd name="connsiteY176" fmla="*/ 1398894 h 1412875"/>
                <a:gd name="connsiteX177" fmla="*/ 100944 w 1905000"/>
                <a:gd name="connsiteY177" fmla="*/ 1401510 h 1412875"/>
                <a:gd name="connsiteX178" fmla="*/ 91291 w 1905000"/>
                <a:gd name="connsiteY178" fmla="*/ 1403881 h 1412875"/>
                <a:gd name="connsiteX179" fmla="*/ 74685 w 1905000"/>
                <a:gd name="connsiteY179" fmla="*/ 1407724 h 1412875"/>
                <a:gd name="connsiteX180" fmla="*/ 62169 w 1905000"/>
                <a:gd name="connsiteY180" fmla="*/ 1410586 h 1412875"/>
                <a:gd name="connsiteX181" fmla="*/ 54153 w 1905000"/>
                <a:gd name="connsiteY181" fmla="*/ 1412303 h 1412875"/>
                <a:gd name="connsiteX182" fmla="*/ 51453 w 1905000"/>
                <a:gd name="connsiteY182" fmla="*/ 1412875 h 1412875"/>
                <a:gd name="connsiteX183" fmla="*/ 60206 w 1905000"/>
                <a:gd name="connsiteY183" fmla="*/ 1408133 h 1412875"/>
                <a:gd name="connsiteX184" fmla="*/ 68795 w 1905000"/>
                <a:gd name="connsiteY184" fmla="*/ 1403391 h 1412875"/>
                <a:gd name="connsiteX185" fmla="*/ 77139 w 1905000"/>
                <a:gd name="connsiteY185" fmla="*/ 1398812 h 1412875"/>
                <a:gd name="connsiteX186" fmla="*/ 85319 w 1905000"/>
                <a:gd name="connsiteY186" fmla="*/ 1394233 h 1412875"/>
                <a:gd name="connsiteX187" fmla="*/ 93254 w 1905000"/>
                <a:gd name="connsiteY187" fmla="*/ 1389654 h 1412875"/>
                <a:gd name="connsiteX188" fmla="*/ 101025 w 1905000"/>
                <a:gd name="connsiteY188" fmla="*/ 1385239 h 1412875"/>
                <a:gd name="connsiteX189" fmla="*/ 108633 w 1905000"/>
                <a:gd name="connsiteY189" fmla="*/ 1380742 h 1412875"/>
                <a:gd name="connsiteX190" fmla="*/ 115913 w 1905000"/>
                <a:gd name="connsiteY190" fmla="*/ 1376327 h 1412875"/>
                <a:gd name="connsiteX191" fmla="*/ 123194 w 1905000"/>
                <a:gd name="connsiteY191" fmla="*/ 1371993 h 1412875"/>
                <a:gd name="connsiteX192" fmla="*/ 130229 w 1905000"/>
                <a:gd name="connsiteY192" fmla="*/ 1367660 h 1412875"/>
                <a:gd name="connsiteX193" fmla="*/ 136936 w 1905000"/>
                <a:gd name="connsiteY193" fmla="*/ 1363490 h 1412875"/>
                <a:gd name="connsiteX194" fmla="*/ 143644 w 1905000"/>
                <a:gd name="connsiteY194" fmla="*/ 1359238 h 1412875"/>
                <a:gd name="connsiteX195" fmla="*/ 150025 w 1905000"/>
                <a:gd name="connsiteY195" fmla="*/ 1355068 h 1412875"/>
                <a:gd name="connsiteX196" fmla="*/ 156242 w 1905000"/>
                <a:gd name="connsiteY196" fmla="*/ 1351062 h 1412875"/>
                <a:gd name="connsiteX197" fmla="*/ 162377 w 1905000"/>
                <a:gd name="connsiteY197" fmla="*/ 1346974 h 1412875"/>
                <a:gd name="connsiteX198" fmla="*/ 168266 w 1905000"/>
                <a:gd name="connsiteY198" fmla="*/ 1342967 h 1412875"/>
                <a:gd name="connsiteX199" fmla="*/ 173993 w 1905000"/>
                <a:gd name="connsiteY199" fmla="*/ 1338961 h 1412875"/>
                <a:gd name="connsiteX200" fmla="*/ 179555 w 1905000"/>
                <a:gd name="connsiteY200" fmla="*/ 1335118 h 1412875"/>
                <a:gd name="connsiteX201" fmla="*/ 184954 w 1905000"/>
                <a:gd name="connsiteY201" fmla="*/ 1331275 h 1412875"/>
                <a:gd name="connsiteX202" fmla="*/ 190189 w 1905000"/>
                <a:gd name="connsiteY202" fmla="*/ 1327432 h 1412875"/>
                <a:gd name="connsiteX203" fmla="*/ 195261 w 1905000"/>
                <a:gd name="connsiteY203" fmla="*/ 1323753 h 1412875"/>
                <a:gd name="connsiteX204" fmla="*/ 200169 w 1905000"/>
                <a:gd name="connsiteY204" fmla="*/ 1319910 h 1412875"/>
                <a:gd name="connsiteX205" fmla="*/ 204914 w 1905000"/>
                <a:gd name="connsiteY205" fmla="*/ 1316312 h 1412875"/>
                <a:gd name="connsiteX206" fmla="*/ 209495 w 1905000"/>
                <a:gd name="connsiteY206" fmla="*/ 1312715 h 1412875"/>
                <a:gd name="connsiteX207" fmla="*/ 213912 w 1905000"/>
                <a:gd name="connsiteY207" fmla="*/ 1309117 h 1412875"/>
                <a:gd name="connsiteX208" fmla="*/ 218165 w 1905000"/>
                <a:gd name="connsiteY208" fmla="*/ 1305601 h 1412875"/>
                <a:gd name="connsiteX209" fmla="*/ 222337 w 1905000"/>
                <a:gd name="connsiteY209" fmla="*/ 1302086 h 1412875"/>
                <a:gd name="connsiteX210" fmla="*/ 226264 w 1905000"/>
                <a:gd name="connsiteY210" fmla="*/ 1298651 h 1412875"/>
                <a:gd name="connsiteX211" fmla="*/ 230109 w 1905000"/>
                <a:gd name="connsiteY211" fmla="*/ 1295217 h 1412875"/>
                <a:gd name="connsiteX212" fmla="*/ 233790 w 1905000"/>
                <a:gd name="connsiteY212" fmla="*/ 1291947 h 1412875"/>
                <a:gd name="connsiteX213" fmla="*/ 237307 w 1905000"/>
                <a:gd name="connsiteY213" fmla="*/ 1288595 h 1412875"/>
                <a:gd name="connsiteX214" fmla="*/ 240743 w 1905000"/>
                <a:gd name="connsiteY214" fmla="*/ 1285406 h 1412875"/>
                <a:gd name="connsiteX215" fmla="*/ 243933 w 1905000"/>
                <a:gd name="connsiteY215" fmla="*/ 1282135 h 1412875"/>
                <a:gd name="connsiteX216" fmla="*/ 247042 w 1905000"/>
                <a:gd name="connsiteY216" fmla="*/ 1278946 h 1412875"/>
                <a:gd name="connsiteX217" fmla="*/ 249986 w 1905000"/>
                <a:gd name="connsiteY217" fmla="*/ 1275839 h 1412875"/>
                <a:gd name="connsiteX218" fmla="*/ 252849 w 1905000"/>
                <a:gd name="connsiteY218" fmla="*/ 1272732 h 1412875"/>
                <a:gd name="connsiteX219" fmla="*/ 255549 w 1905000"/>
                <a:gd name="connsiteY219" fmla="*/ 1269707 h 1412875"/>
                <a:gd name="connsiteX220" fmla="*/ 258167 w 1905000"/>
                <a:gd name="connsiteY220" fmla="*/ 1266764 h 1412875"/>
                <a:gd name="connsiteX221" fmla="*/ 260621 w 1905000"/>
                <a:gd name="connsiteY221" fmla="*/ 1263738 h 1412875"/>
                <a:gd name="connsiteX222" fmla="*/ 262993 w 1905000"/>
                <a:gd name="connsiteY222" fmla="*/ 1260795 h 1412875"/>
                <a:gd name="connsiteX223" fmla="*/ 265202 w 1905000"/>
                <a:gd name="connsiteY223" fmla="*/ 1257933 h 1412875"/>
                <a:gd name="connsiteX224" fmla="*/ 267328 w 1905000"/>
                <a:gd name="connsiteY224" fmla="*/ 1255153 h 1412875"/>
                <a:gd name="connsiteX225" fmla="*/ 269373 w 1905000"/>
                <a:gd name="connsiteY225" fmla="*/ 1252373 h 1412875"/>
                <a:gd name="connsiteX226" fmla="*/ 271173 w 1905000"/>
                <a:gd name="connsiteY226" fmla="*/ 1249593 h 1412875"/>
                <a:gd name="connsiteX227" fmla="*/ 272973 w 1905000"/>
                <a:gd name="connsiteY227" fmla="*/ 1246895 h 1412875"/>
                <a:gd name="connsiteX228" fmla="*/ 274527 w 1905000"/>
                <a:gd name="connsiteY228" fmla="*/ 1244279 h 1412875"/>
                <a:gd name="connsiteX229" fmla="*/ 276081 w 1905000"/>
                <a:gd name="connsiteY229" fmla="*/ 1241662 h 1412875"/>
                <a:gd name="connsiteX230" fmla="*/ 277554 w 1905000"/>
                <a:gd name="connsiteY230" fmla="*/ 1239046 h 1412875"/>
                <a:gd name="connsiteX231" fmla="*/ 278862 w 1905000"/>
                <a:gd name="connsiteY231" fmla="*/ 1236511 h 1412875"/>
                <a:gd name="connsiteX232" fmla="*/ 280089 w 1905000"/>
                <a:gd name="connsiteY232" fmla="*/ 1234058 h 1412875"/>
                <a:gd name="connsiteX233" fmla="*/ 281235 w 1905000"/>
                <a:gd name="connsiteY233" fmla="*/ 1231687 h 1412875"/>
                <a:gd name="connsiteX234" fmla="*/ 282216 w 1905000"/>
                <a:gd name="connsiteY234" fmla="*/ 1229234 h 1412875"/>
                <a:gd name="connsiteX235" fmla="*/ 283198 w 1905000"/>
                <a:gd name="connsiteY235" fmla="*/ 1226863 h 1412875"/>
                <a:gd name="connsiteX236" fmla="*/ 284016 w 1905000"/>
                <a:gd name="connsiteY236" fmla="*/ 1224492 h 1412875"/>
                <a:gd name="connsiteX237" fmla="*/ 284752 w 1905000"/>
                <a:gd name="connsiteY237" fmla="*/ 1222202 h 1412875"/>
                <a:gd name="connsiteX238" fmla="*/ 285407 w 1905000"/>
                <a:gd name="connsiteY238" fmla="*/ 1219913 h 1412875"/>
                <a:gd name="connsiteX239" fmla="*/ 285979 w 1905000"/>
                <a:gd name="connsiteY239" fmla="*/ 1217705 h 1412875"/>
                <a:gd name="connsiteX240" fmla="*/ 286470 w 1905000"/>
                <a:gd name="connsiteY240" fmla="*/ 1215580 h 1412875"/>
                <a:gd name="connsiteX241" fmla="*/ 286879 w 1905000"/>
                <a:gd name="connsiteY241" fmla="*/ 1213454 h 1412875"/>
                <a:gd name="connsiteX242" fmla="*/ 287206 w 1905000"/>
                <a:gd name="connsiteY242" fmla="*/ 1211328 h 1412875"/>
                <a:gd name="connsiteX243" fmla="*/ 287370 w 1905000"/>
                <a:gd name="connsiteY243" fmla="*/ 1209202 h 1412875"/>
                <a:gd name="connsiteX244" fmla="*/ 287533 w 1905000"/>
                <a:gd name="connsiteY244" fmla="*/ 1207158 h 1412875"/>
                <a:gd name="connsiteX245" fmla="*/ 287697 w 1905000"/>
                <a:gd name="connsiteY245" fmla="*/ 1205277 h 1412875"/>
                <a:gd name="connsiteX246" fmla="*/ 287697 w 1905000"/>
                <a:gd name="connsiteY246" fmla="*/ 1203315 h 1412875"/>
                <a:gd name="connsiteX247" fmla="*/ 287615 w 1905000"/>
                <a:gd name="connsiteY247" fmla="*/ 1201353 h 1412875"/>
                <a:gd name="connsiteX248" fmla="*/ 287533 w 1905000"/>
                <a:gd name="connsiteY248" fmla="*/ 1199554 h 1412875"/>
                <a:gd name="connsiteX249" fmla="*/ 287370 w 1905000"/>
                <a:gd name="connsiteY249" fmla="*/ 1197673 h 1412875"/>
                <a:gd name="connsiteX250" fmla="*/ 287124 w 1905000"/>
                <a:gd name="connsiteY250" fmla="*/ 1195875 h 1412875"/>
                <a:gd name="connsiteX251" fmla="*/ 286797 w 1905000"/>
                <a:gd name="connsiteY251" fmla="*/ 1194158 h 1412875"/>
                <a:gd name="connsiteX252" fmla="*/ 286470 w 1905000"/>
                <a:gd name="connsiteY252" fmla="*/ 1192359 h 1412875"/>
                <a:gd name="connsiteX253" fmla="*/ 286061 w 1905000"/>
                <a:gd name="connsiteY253" fmla="*/ 1190642 h 1412875"/>
                <a:gd name="connsiteX254" fmla="*/ 285652 w 1905000"/>
                <a:gd name="connsiteY254" fmla="*/ 1189006 h 1412875"/>
                <a:gd name="connsiteX255" fmla="*/ 284998 w 1905000"/>
                <a:gd name="connsiteY255" fmla="*/ 1187371 h 1412875"/>
                <a:gd name="connsiteX256" fmla="*/ 284507 w 1905000"/>
                <a:gd name="connsiteY256" fmla="*/ 1185736 h 1412875"/>
                <a:gd name="connsiteX257" fmla="*/ 283852 w 1905000"/>
                <a:gd name="connsiteY257" fmla="*/ 1184264 h 1412875"/>
                <a:gd name="connsiteX258" fmla="*/ 283198 w 1905000"/>
                <a:gd name="connsiteY258" fmla="*/ 1182711 h 1412875"/>
                <a:gd name="connsiteX259" fmla="*/ 282462 w 1905000"/>
                <a:gd name="connsiteY259" fmla="*/ 1181239 h 1412875"/>
                <a:gd name="connsiteX260" fmla="*/ 281725 w 1905000"/>
                <a:gd name="connsiteY260" fmla="*/ 1179767 h 1412875"/>
                <a:gd name="connsiteX261" fmla="*/ 280171 w 1905000"/>
                <a:gd name="connsiteY261" fmla="*/ 1176987 h 1412875"/>
                <a:gd name="connsiteX262" fmla="*/ 278372 w 1905000"/>
                <a:gd name="connsiteY262" fmla="*/ 1174371 h 1412875"/>
                <a:gd name="connsiteX263" fmla="*/ 276490 w 1905000"/>
                <a:gd name="connsiteY263" fmla="*/ 1171836 h 1412875"/>
                <a:gd name="connsiteX264" fmla="*/ 274445 w 1905000"/>
                <a:gd name="connsiteY264" fmla="*/ 1169383 h 1412875"/>
                <a:gd name="connsiteX265" fmla="*/ 272482 w 1905000"/>
                <a:gd name="connsiteY265" fmla="*/ 1167176 h 1412875"/>
                <a:gd name="connsiteX266" fmla="*/ 270355 w 1905000"/>
                <a:gd name="connsiteY266" fmla="*/ 1165050 h 1412875"/>
                <a:gd name="connsiteX267" fmla="*/ 268146 w 1905000"/>
                <a:gd name="connsiteY267" fmla="*/ 1163006 h 1412875"/>
                <a:gd name="connsiteX268" fmla="*/ 265856 w 1905000"/>
                <a:gd name="connsiteY268" fmla="*/ 1161125 h 1412875"/>
                <a:gd name="connsiteX269" fmla="*/ 263647 w 1905000"/>
                <a:gd name="connsiteY269" fmla="*/ 1159408 h 1412875"/>
                <a:gd name="connsiteX270" fmla="*/ 261439 w 1905000"/>
                <a:gd name="connsiteY270" fmla="*/ 1157691 h 1412875"/>
                <a:gd name="connsiteX271" fmla="*/ 259230 w 1905000"/>
                <a:gd name="connsiteY271" fmla="*/ 1156137 h 1412875"/>
                <a:gd name="connsiteX272" fmla="*/ 257021 w 1905000"/>
                <a:gd name="connsiteY272" fmla="*/ 1154829 h 1412875"/>
                <a:gd name="connsiteX273" fmla="*/ 254894 w 1905000"/>
                <a:gd name="connsiteY273" fmla="*/ 1153439 h 1412875"/>
                <a:gd name="connsiteX274" fmla="*/ 252768 w 1905000"/>
                <a:gd name="connsiteY274" fmla="*/ 1152295 h 1412875"/>
                <a:gd name="connsiteX275" fmla="*/ 250886 w 1905000"/>
                <a:gd name="connsiteY275" fmla="*/ 1151313 h 1412875"/>
                <a:gd name="connsiteX276" fmla="*/ 247205 w 1905000"/>
                <a:gd name="connsiteY276" fmla="*/ 1149433 h 1412875"/>
                <a:gd name="connsiteX277" fmla="*/ 244097 w 1905000"/>
                <a:gd name="connsiteY277" fmla="*/ 1148043 h 1412875"/>
                <a:gd name="connsiteX278" fmla="*/ 241724 w 1905000"/>
                <a:gd name="connsiteY278" fmla="*/ 1147062 h 1412875"/>
                <a:gd name="connsiteX279" fmla="*/ 239679 w 1905000"/>
                <a:gd name="connsiteY279" fmla="*/ 1146326 h 1412875"/>
                <a:gd name="connsiteX280" fmla="*/ 202950 w 1905000"/>
                <a:gd name="connsiteY280" fmla="*/ 1145508 h 1412875"/>
                <a:gd name="connsiteX281" fmla="*/ 195016 w 1905000"/>
                <a:gd name="connsiteY281" fmla="*/ 1145426 h 1412875"/>
                <a:gd name="connsiteX282" fmla="*/ 187163 w 1905000"/>
                <a:gd name="connsiteY282" fmla="*/ 1145263 h 1412875"/>
                <a:gd name="connsiteX283" fmla="*/ 179555 w 1905000"/>
                <a:gd name="connsiteY283" fmla="*/ 1145018 h 1412875"/>
                <a:gd name="connsiteX284" fmla="*/ 172029 w 1905000"/>
                <a:gd name="connsiteY284" fmla="*/ 1144527 h 1412875"/>
                <a:gd name="connsiteX285" fmla="*/ 164667 w 1905000"/>
                <a:gd name="connsiteY285" fmla="*/ 1143955 h 1412875"/>
                <a:gd name="connsiteX286" fmla="*/ 157632 w 1905000"/>
                <a:gd name="connsiteY286" fmla="*/ 1143219 h 1412875"/>
                <a:gd name="connsiteX287" fmla="*/ 154115 w 1905000"/>
                <a:gd name="connsiteY287" fmla="*/ 1142646 h 1412875"/>
                <a:gd name="connsiteX288" fmla="*/ 150597 w 1905000"/>
                <a:gd name="connsiteY288" fmla="*/ 1142238 h 1412875"/>
                <a:gd name="connsiteX289" fmla="*/ 147162 w 1905000"/>
                <a:gd name="connsiteY289" fmla="*/ 1141665 h 1412875"/>
                <a:gd name="connsiteX290" fmla="*/ 143808 w 1905000"/>
                <a:gd name="connsiteY290" fmla="*/ 1141093 h 1412875"/>
                <a:gd name="connsiteX291" fmla="*/ 140454 w 1905000"/>
                <a:gd name="connsiteY291" fmla="*/ 1140439 h 1412875"/>
                <a:gd name="connsiteX292" fmla="*/ 137182 w 1905000"/>
                <a:gd name="connsiteY292" fmla="*/ 1139703 h 1412875"/>
                <a:gd name="connsiteX293" fmla="*/ 133910 w 1905000"/>
                <a:gd name="connsiteY293" fmla="*/ 1138967 h 1412875"/>
                <a:gd name="connsiteX294" fmla="*/ 130719 w 1905000"/>
                <a:gd name="connsiteY294" fmla="*/ 1138149 h 1412875"/>
                <a:gd name="connsiteX295" fmla="*/ 127611 w 1905000"/>
                <a:gd name="connsiteY295" fmla="*/ 1137250 h 1412875"/>
                <a:gd name="connsiteX296" fmla="*/ 124421 w 1905000"/>
                <a:gd name="connsiteY296" fmla="*/ 1136269 h 1412875"/>
                <a:gd name="connsiteX297" fmla="*/ 121394 w 1905000"/>
                <a:gd name="connsiteY297" fmla="*/ 1135370 h 1412875"/>
                <a:gd name="connsiteX298" fmla="*/ 118367 w 1905000"/>
                <a:gd name="connsiteY298" fmla="*/ 1134225 h 1412875"/>
                <a:gd name="connsiteX299" fmla="*/ 115422 w 1905000"/>
                <a:gd name="connsiteY299" fmla="*/ 1133162 h 1412875"/>
                <a:gd name="connsiteX300" fmla="*/ 112559 w 1905000"/>
                <a:gd name="connsiteY300" fmla="*/ 1131854 h 1412875"/>
                <a:gd name="connsiteX301" fmla="*/ 109696 w 1905000"/>
                <a:gd name="connsiteY301" fmla="*/ 1130627 h 1412875"/>
                <a:gd name="connsiteX302" fmla="*/ 106833 w 1905000"/>
                <a:gd name="connsiteY302" fmla="*/ 1129319 h 1412875"/>
                <a:gd name="connsiteX303" fmla="*/ 104134 w 1905000"/>
                <a:gd name="connsiteY303" fmla="*/ 1127929 h 1412875"/>
                <a:gd name="connsiteX304" fmla="*/ 101434 w 1905000"/>
                <a:gd name="connsiteY304" fmla="*/ 1126376 h 1412875"/>
                <a:gd name="connsiteX305" fmla="*/ 98735 w 1905000"/>
                <a:gd name="connsiteY305" fmla="*/ 1124904 h 1412875"/>
                <a:gd name="connsiteX306" fmla="*/ 96117 w 1905000"/>
                <a:gd name="connsiteY306" fmla="*/ 1123269 h 1412875"/>
                <a:gd name="connsiteX307" fmla="*/ 93418 w 1905000"/>
                <a:gd name="connsiteY307" fmla="*/ 1121388 h 1412875"/>
                <a:gd name="connsiteX308" fmla="*/ 90800 w 1905000"/>
                <a:gd name="connsiteY308" fmla="*/ 1119589 h 1412875"/>
                <a:gd name="connsiteX309" fmla="*/ 88182 w 1905000"/>
                <a:gd name="connsiteY309" fmla="*/ 1117545 h 1412875"/>
                <a:gd name="connsiteX310" fmla="*/ 85565 w 1905000"/>
                <a:gd name="connsiteY310" fmla="*/ 1115337 h 1412875"/>
                <a:gd name="connsiteX311" fmla="*/ 82947 w 1905000"/>
                <a:gd name="connsiteY311" fmla="*/ 1113048 h 1412875"/>
                <a:gd name="connsiteX312" fmla="*/ 80493 w 1905000"/>
                <a:gd name="connsiteY312" fmla="*/ 1110759 h 1412875"/>
                <a:gd name="connsiteX313" fmla="*/ 78039 w 1905000"/>
                <a:gd name="connsiteY313" fmla="*/ 1108306 h 1412875"/>
                <a:gd name="connsiteX314" fmla="*/ 75667 w 1905000"/>
                <a:gd name="connsiteY314" fmla="*/ 1105689 h 1412875"/>
                <a:gd name="connsiteX315" fmla="*/ 73376 w 1905000"/>
                <a:gd name="connsiteY315" fmla="*/ 1103073 h 1412875"/>
                <a:gd name="connsiteX316" fmla="*/ 71249 w 1905000"/>
                <a:gd name="connsiteY316" fmla="*/ 1100211 h 1412875"/>
                <a:gd name="connsiteX317" fmla="*/ 69041 w 1905000"/>
                <a:gd name="connsiteY317" fmla="*/ 1097349 h 1412875"/>
                <a:gd name="connsiteX318" fmla="*/ 66914 w 1905000"/>
                <a:gd name="connsiteY318" fmla="*/ 1094242 h 1412875"/>
                <a:gd name="connsiteX319" fmla="*/ 64951 w 1905000"/>
                <a:gd name="connsiteY319" fmla="*/ 1091054 h 1412875"/>
                <a:gd name="connsiteX320" fmla="*/ 62906 w 1905000"/>
                <a:gd name="connsiteY320" fmla="*/ 1087783 h 1412875"/>
                <a:gd name="connsiteX321" fmla="*/ 61106 w 1905000"/>
                <a:gd name="connsiteY321" fmla="*/ 1084431 h 1412875"/>
                <a:gd name="connsiteX322" fmla="*/ 59306 w 1905000"/>
                <a:gd name="connsiteY322" fmla="*/ 1080833 h 1412875"/>
                <a:gd name="connsiteX323" fmla="*/ 57507 w 1905000"/>
                <a:gd name="connsiteY323" fmla="*/ 1077236 h 1412875"/>
                <a:gd name="connsiteX324" fmla="*/ 55871 w 1905000"/>
                <a:gd name="connsiteY324" fmla="*/ 1073474 h 1412875"/>
                <a:gd name="connsiteX325" fmla="*/ 54317 w 1905000"/>
                <a:gd name="connsiteY325" fmla="*/ 1069550 h 1412875"/>
                <a:gd name="connsiteX326" fmla="*/ 52844 w 1905000"/>
                <a:gd name="connsiteY326" fmla="*/ 1065543 h 1412875"/>
                <a:gd name="connsiteX327" fmla="*/ 51372 w 1905000"/>
                <a:gd name="connsiteY327" fmla="*/ 1061292 h 1412875"/>
                <a:gd name="connsiteX328" fmla="*/ 49981 w 1905000"/>
                <a:gd name="connsiteY328" fmla="*/ 1057040 h 1412875"/>
                <a:gd name="connsiteX329" fmla="*/ 48672 w 1905000"/>
                <a:gd name="connsiteY329" fmla="*/ 1052543 h 1412875"/>
                <a:gd name="connsiteX330" fmla="*/ 47445 w 1905000"/>
                <a:gd name="connsiteY330" fmla="*/ 1047882 h 1412875"/>
                <a:gd name="connsiteX331" fmla="*/ 46300 w 1905000"/>
                <a:gd name="connsiteY331" fmla="*/ 1043140 h 1412875"/>
                <a:gd name="connsiteX332" fmla="*/ 45237 w 1905000"/>
                <a:gd name="connsiteY332" fmla="*/ 1038316 h 1412875"/>
                <a:gd name="connsiteX333" fmla="*/ 44255 w 1905000"/>
                <a:gd name="connsiteY333" fmla="*/ 1033247 h 1412875"/>
                <a:gd name="connsiteX334" fmla="*/ 43355 w 1905000"/>
                <a:gd name="connsiteY334" fmla="*/ 1028096 h 1412875"/>
                <a:gd name="connsiteX335" fmla="*/ 42537 w 1905000"/>
                <a:gd name="connsiteY335" fmla="*/ 1022699 h 1412875"/>
                <a:gd name="connsiteX336" fmla="*/ 41801 w 1905000"/>
                <a:gd name="connsiteY336" fmla="*/ 1017221 h 1412875"/>
                <a:gd name="connsiteX337" fmla="*/ 41065 w 1905000"/>
                <a:gd name="connsiteY337" fmla="*/ 1011579 h 1412875"/>
                <a:gd name="connsiteX338" fmla="*/ 40492 w 1905000"/>
                <a:gd name="connsiteY338" fmla="*/ 1005692 h 1412875"/>
                <a:gd name="connsiteX339" fmla="*/ 40001 w 1905000"/>
                <a:gd name="connsiteY339" fmla="*/ 999724 h 1412875"/>
                <a:gd name="connsiteX340" fmla="*/ 39510 w 1905000"/>
                <a:gd name="connsiteY340" fmla="*/ 993591 h 1412875"/>
                <a:gd name="connsiteX341" fmla="*/ 573 w 1905000"/>
                <a:gd name="connsiteY341" fmla="*/ 313155 h 1412875"/>
                <a:gd name="connsiteX342" fmla="*/ 409 w 1905000"/>
                <a:gd name="connsiteY342" fmla="*/ 309721 h 1412875"/>
                <a:gd name="connsiteX343" fmla="*/ 246 w 1905000"/>
                <a:gd name="connsiteY343" fmla="*/ 306450 h 1412875"/>
                <a:gd name="connsiteX344" fmla="*/ 82 w 1905000"/>
                <a:gd name="connsiteY344" fmla="*/ 303180 h 1412875"/>
                <a:gd name="connsiteX345" fmla="*/ 0 w 1905000"/>
                <a:gd name="connsiteY345" fmla="*/ 299991 h 1412875"/>
                <a:gd name="connsiteX346" fmla="*/ 0 w 1905000"/>
                <a:gd name="connsiteY346" fmla="*/ 296884 h 1412875"/>
                <a:gd name="connsiteX347" fmla="*/ 82 w 1905000"/>
                <a:gd name="connsiteY347" fmla="*/ 293695 h 1412875"/>
                <a:gd name="connsiteX348" fmla="*/ 164 w 1905000"/>
                <a:gd name="connsiteY348" fmla="*/ 290670 h 1412875"/>
                <a:gd name="connsiteX349" fmla="*/ 327 w 1905000"/>
                <a:gd name="connsiteY349" fmla="*/ 287644 h 1412875"/>
                <a:gd name="connsiteX350" fmla="*/ 491 w 1905000"/>
                <a:gd name="connsiteY350" fmla="*/ 284701 h 1412875"/>
                <a:gd name="connsiteX351" fmla="*/ 736 w 1905000"/>
                <a:gd name="connsiteY351" fmla="*/ 281839 h 1412875"/>
                <a:gd name="connsiteX352" fmla="*/ 1064 w 1905000"/>
                <a:gd name="connsiteY352" fmla="*/ 279059 h 1412875"/>
                <a:gd name="connsiteX353" fmla="*/ 1473 w 1905000"/>
                <a:gd name="connsiteY353" fmla="*/ 276279 h 1412875"/>
                <a:gd name="connsiteX354" fmla="*/ 1882 w 1905000"/>
                <a:gd name="connsiteY354" fmla="*/ 273499 h 1412875"/>
                <a:gd name="connsiteX355" fmla="*/ 2291 w 1905000"/>
                <a:gd name="connsiteY355" fmla="*/ 270801 h 1412875"/>
                <a:gd name="connsiteX356" fmla="*/ 2781 w 1905000"/>
                <a:gd name="connsiteY356" fmla="*/ 268185 h 1412875"/>
                <a:gd name="connsiteX357" fmla="*/ 3354 w 1905000"/>
                <a:gd name="connsiteY357" fmla="*/ 265650 h 1412875"/>
                <a:gd name="connsiteX358" fmla="*/ 3927 w 1905000"/>
                <a:gd name="connsiteY358" fmla="*/ 263115 h 1412875"/>
                <a:gd name="connsiteX359" fmla="*/ 4663 w 1905000"/>
                <a:gd name="connsiteY359" fmla="*/ 260581 h 1412875"/>
                <a:gd name="connsiteX360" fmla="*/ 5317 w 1905000"/>
                <a:gd name="connsiteY360" fmla="*/ 258128 h 1412875"/>
                <a:gd name="connsiteX361" fmla="*/ 6053 w 1905000"/>
                <a:gd name="connsiteY361" fmla="*/ 255757 h 1412875"/>
                <a:gd name="connsiteX362" fmla="*/ 6953 w 1905000"/>
                <a:gd name="connsiteY362" fmla="*/ 253467 h 1412875"/>
                <a:gd name="connsiteX363" fmla="*/ 7771 w 1905000"/>
                <a:gd name="connsiteY363" fmla="*/ 251260 h 1412875"/>
                <a:gd name="connsiteX364" fmla="*/ 8589 w 1905000"/>
                <a:gd name="connsiteY364" fmla="*/ 248970 h 1412875"/>
                <a:gd name="connsiteX365" fmla="*/ 9653 w 1905000"/>
                <a:gd name="connsiteY365" fmla="*/ 246763 h 1412875"/>
                <a:gd name="connsiteX366" fmla="*/ 10553 w 1905000"/>
                <a:gd name="connsiteY366" fmla="*/ 244637 h 1412875"/>
                <a:gd name="connsiteX367" fmla="*/ 11616 w 1905000"/>
                <a:gd name="connsiteY367" fmla="*/ 242511 h 1412875"/>
                <a:gd name="connsiteX368" fmla="*/ 12679 w 1905000"/>
                <a:gd name="connsiteY368" fmla="*/ 240549 h 1412875"/>
                <a:gd name="connsiteX369" fmla="*/ 13825 w 1905000"/>
                <a:gd name="connsiteY369" fmla="*/ 238586 h 1412875"/>
                <a:gd name="connsiteX370" fmla="*/ 14970 w 1905000"/>
                <a:gd name="connsiteY370" fmla="*/ 236624 h 1412875"/>
                <a:gd name="connsiteX371" fmla="*/ 16197 w 1905000"/>
                <a:gd name="connsiteY371" fmla="*/ 234743 h 1412875"/>
                <a:gd name="connsiteX372" fmla="*/ 17506 w 1905000"/>
                <a:gd name="connsiteY372" fmla="*/ 232945 h 1412875"/>
                <a:gd name="connsiteX373" fmla="*/ 18733 w 1905000"/>
                <a:gd name="connsiteY373" fmla="*/ 231146 h 1412875"/>
                <a:gd name="connsiteX374" fmla="*/ 20042 w 1905000"/>
                <a:gd name="connsiteY374" fmla="*/ 229347 h 1412875"/>
                <a:gd name="connsiteX375" fmla="*/ 21432 w 1905000"/>
                <a:gd name="connsiteY375" fmla="*/ 227712 h 1412875"/>
                <a:gd name="connsiteX376" fmla="*/ 22905 w 1905000"/>
                <a:gd name="connsiteY376" fmla="*/ 226076 h 1412875"/>
                <a:gd name="connsiteX377" fmla="*/ 24295 w 1905000"/>
                <a:gd name="connsiteY377" fmla="*/ 224523 h 1412875"/>
                <a:gd name="connsiteX378" fmla="*/ 25849 w 1905000"/>
                <a:gd name="connsiteY378" fmla="*/ 222888 h 1412875"/>
                <a:gd name="connsiteX379" fmla="*/ 27404 w 1905000"/>
                <a:gd name="connsiteY379" fmla="*/ 221334 h 1412875"/>
                <a:gd name="connsiteX380" fmla="*/ 28958 w 1905000"/>
                <a:gd name="connsiteY380" fmla="*/ 219944 h 1412875"/>
                <a:gd name="connsiteX381" fmla="*/ 30594 w 1905000"/>
                <a:gd name="connsiteY381" fmla="*/ 218554 h 1412875"/>
                <a:gd name="connsiteX382" fmla="*/ 32230 w 1905000"/>
                <a:gd name="connsiteY382" fmla="*/ 217164 h 1412875"/>
                <a:gd name="connsiteX383" fmla="*/ 34030 w 1905000"/>
                <a:gd name="connsiteY383" fmla="*/ 215856 h 1412875"/>
                <a:gd name="connsiteX384" fmla="*/ 35666 w 1905000"/>
                <a:gd name="connsiteY384" fmla="*/ 214630 h 1412875"/>
                <a:gd name="connsiteX385" fmla="*/ 37465 w 1905000"/>
                <a:gd name="connsiteY385" fmla="*/ 213321 h 1412875"/>
                <a:gd name="connsiteX386" fmla="*/ 39347 w 1905000"/>
                <a:gd name="connsiteY386" fmla="*/ 212177 h 1412875"/>
                <a:gd name="connsiteX387" fmla="*/ 41146 w 1905000"/>
                <a:gd name="connsiteY387" fmla="*/ 211114 h 1412875"/>
                <a:gd name="connsiteX388" fmla="*/ 43028 w 1905000"/>
                <a:gd name="connsiteY388" fmla="*/ 209969 h 1412875"/>
                <a:gd name="connsiteX389" fmla="*/ 44991 w 1905000"/>
                <a:gd name="connsiteY389" fmla="*/ 208988 h 1412875"/>
                <a:gd name="connsiteX390" fmla="*/ 46954 w 1905000"/>
                <a:gd name="connsiteY390" fmla="*/ 207925 h 1412875"/>
                <a:gd name="connsiteX391" fmla="*/ 48918 w 1905000"/>
                <a:gd name="connsiteY391" fmla="*/ 207026 h 1412875"/>
                <a:gd name="connsiteX392" fmla="*/ 50963 w 1905000"/>
                <a:gd name="connsiteY392" fmla="*/ 206126 h 1412875"/>
                <a:gd name="connsiteX393" fmla="*/ 53008 w 1905000"/>
                <a:gd name="connsiteY393" fmla="*/ 205227 h 1412875"/>
                <a:gd name="connsiteX394" fmla="*/ 55135 w 1905000"/>
                <a:gd name="connsiteY394" fmla="*/ 204409 h 1412875"/>
                <a:gd name="connsiteX395" fmla="*/ 57180 w 1905000"/>
                <a:gd name="connsiteY395" fmla="*/ 203673 h 1412875"/>
                <a:gd name="connsiteX396" fmla="*/ 59388 w 1905000"/>
                <a:gd name="connsiteY396" fmla="*/ 203019 h 1412875"/>
                <a:gd name="connsiteX397" fmla="*/ 61597 w 1905000"/>
                <a:gd name="connsiteY397" fmla="*/ 202283 h 1412875"/>
                <a:gd name="connsiteX398" fmla="*/ 63887 w 1905000"/>
                <a:gd name="connsiteY398" fmla="*/ 201629 h 1412875"/>
                <a:gd name="connsiteX399" fmla="*/ 66096 w 1905000"/>
                <a:gd name="connsiteY399" fmla="*/ 201057 h 1412875"/>
                <a:gd name="connsiteX400" fmla="*/ 70677 w 1905000"/>
                <a:gd name="connsiteY400" fmla="*/ 199994 h 1412875"/>
                <a:gd name="connsiteX401" fmla="*/ 75421 w 1905000"/>
                <a:gd name="connsiteY401" fmla="*/ 199094 h 1412875"/>
                <a:gd name="connsiteX402" fmla="*/ 80329 w 1905000"/>
                <a:gd name="connsiteY402" fmla="*/ 198440 h 1412875"/>
                <a:gd name="connsiteX403" fmla="*/ 1583110 w 1905000"/>
                <a:gd name="connsiteY403" fmla="*/ 21586 h 1412875"/>
                <a:gd name="connsiteX404" fmla="*/ 1609287 w 1905000"/>
                <a:gd name="connsiteY404" fmla="*/ 18397 h 1412875"/>
                <a:gd name="connsiteX405" fmla="*/ 1632764 w 1905000"/>
                <a:gd name="connsiteY405" fmla="*/ 15535 h 1412875"/>
                <a:gd name="connsiteX406" fmla="*/ 1654687 w 1905000"/>
                <a:gd name="connsiteY406" fmla="*/ 12755 h 1412875"/>
                <a:gd name="connsiteX407" fmla="*/ 1675628 w 1905000"/>
                <a:gd name="connsiteY407" fmla="*/ 10221 h 1412875"/>
                <a:gd name="connsiteX408" fmla="*/ 1696569 w 1905000"/>
                <a:gd name="connsiteY408" fmla="*/ 7768 h 1412875"/>
                <a:gd name="connsiteX409" fmla="*/ 1707367 w 1905000"/>
                <a:gd name="connsiteY409" fmla="*/ 6541 h 1412875"/>
                <a:gd name="connsiteX410" fmla="*/ 1718410 w 1905000"/>
                <a:gd name="connsiteY410" fmla="*/ 5397 h 1412875"/>
                <a:gd name="connsiteX411" fmla="*/ 1730026 w 1905000"/>
                <a:gd name="connsiteY411" fmla="*/ 4252 h 1412875"/>
                <a:gd name="connsiteX412" fmla="*/ 1742051 w 1905000"/>
                <a:gd name="connsiteY412" fmla="*/ 3107 h 1412875"/>
                <a:gd name="connsiteX413" fmla="*/ 1754812 w 1905000"/>
                <a:gd name="connsiteY413" fmla="*/ 2044 h 1412875"/>
                <a:gd name="connsiteX414" fmla="*/ 1768228 w 1905000"/>
                <a:gd name="connsiteY414" fmla="*/ 900 h 1412875"/>
                <a:gd name="connsiteX415" fmla="*/ 1773299 w 1905000"/>
                <a:gd name="connsiteY415" fmla="*/ 572 h 1412875"/>
                <a:gd name="connsiteX416" fmla="*/ 1778207 w 1905000"/>
                <a:gd name="connsiteY416" fmla="*/ 245 h 1412875"/>
                <a:gd name="connsiteX417" fmla="*/ 1782952 w 1905000"/>
                <a:gd name="connsiteY417" fmla="*/ 82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1905000" h="1412875">
                  <a:moveTo>
                    <a:pt x="1787696" y="0"/>
                  </a:moveTo>
                  <a:lnTo>
                    <a:pt x="1792359" y="0"/>
                  </a:lnTo>
                  <a:lnTo>
                    <a:pt x="1796940" y="82"/>
                  </a:lnTo>
                  <a:lnTo>
                    <a:pt x="1801276" y="245"/>
                  </a:lnTo>
                  <a:lnTo>
                    <a:pt x="1805611" y="572"/>
                  </a:lnTo>
                  <a:lnTo>
                    <a:pt x="1809783" y="900"/>
                  </a:lnTo>
                  <a:lnTo>
                    <a:pt x="1813955" y="1472"/>
                  </a:lnTo>
                  <a:lnTo>
                    <a:pt x="1818045" y="1962"/>
                  </a:lnTo>
                  <a:lnTo>
                    <a:pt x="1821890" y="2617"/>
                  </a:lnTo>
                  <a:lnTo>
                    <a:pt x="1825734" y="3271"/>
                  </a:lnTo>
                  <a:lnTo>
                    <a:pt x="1829497" y="4170"/>
                  </a:lnTo>
                  <a:lnTo>
                    <a:pt x="1833096" y="5069"/>
                  </a:lnTo>
                  <a:lnTo>
                    <a:pt x="1836614" y="6051"/>
                  </a:lnTo>
                  <a:lnTo>
                    <a:pt x="1840131" y="7195"/>
                  </a:lnTo>
                  <a:lnTo>
                    <a:pt x="1843485" y="8340"/>
                  </a:lnTo>
                  <a:lnTo>
                    <a:pt x="1846757" y="9648"/>
                  </a:lnTo>
                  <a:lnTo>
                    <a:pt x="1849866" y="10956"/>
                  </a:lnTo>
                  <a:lnTo>
                    <a:pt x="1853056" y="12428"/>
                  </a:lnTo>
                  <a:lnTo>
                    <a:pt x="1856001" y="13982"/>
                  </a:lnTo>
                  <a:lnTo>
                    <a:pt x="1858864" y="15617"/>
                  </a:lnTo>
                  <a:lnTo>
                    <a:pt x="1861727" y="17334"/>
                  </a:lnTo>
                  <a:lnTo>
                    <a:pt x="1864427" y="19133"/>
                  </a:lnTo>
                  <a:lnTo>
                    <a:pt x="1867044" y="21095"/>
                  </a:lnTo>
                  <a:lnTo>
                    <a:pt x="1869580" y="23057"/>
                  </a:lnTo>
                  <a:lnTo>
                    <a:pt x="1872034" y="25102"/>
                  </a:lnTo>
                  <a:lnTo>
                    <a:pt x="1874325" y="27227"/>
                  </a:lnTo>
                  <a:lnTo>
                    <a:pt x="1876533" y="29517"/>
                  </a:lnTo>
                  <a:lnTo>
                    <a:pt x="1878742" y="31888"/>
                  </a:lnTo>
                  <a:lnTo>
                    <a:pt x="1880787" y="34341"/>
                  </a:lnTo>
                  <a:lnTo>
                    <a:pt x="1882832" y="36876"/>
                  </a:lnTo>
                  <a:lnTo>
                    <a:pt x="1884632" y="39492"/>
                  </a:lnTo>
                  <a:lnTo>
                    <a:pt x="1886513" y="42108"/>
                  </a:lnTo>
                  <a:lnTo>
                    <a:pt x="1888231" y="44888"/>
                  </a:lnTo>
                  <a:lnTo>
                    <a:pt x="1889867" y="47750"/>
                  </a:lnTo>
                  <a:lnTo>
                    <a:pt x="1891421" y="50694"/>
                  </a:lnTo>
                  <a:lnTo>
                    <a:pt x="1892812" y="53801"/>
                  </a:lnTo>
                  <a:lnTo>
                    <a:pt x="1894284" y="56908"/>
                  </a:lnTo>
                  <a:lnTo>
                    <a:pt x="1895511" y="60096"/>
                  </a:lnTo>
                  <a:lnTo>
                    <a:pt x="1896738" y="63449"/>
                  </a:lnTo>
                  <a:lnTo>
                    <a:pt x="1897883" y="66801"/>
                  </a:lnTo>
                  <a:lnTo>
                    <a:pt x="1898947" y="70235"/>
                  </a:lnTo>
                  <a:lnTo>
                    <a:pt x="1899847" y="73914"/>
                  </a:lnTo>
                  <a:lnTo>
                    <a:pt x="1900746" y="77512"/>
                  </a:lnTo>
                  <a:lnTo>
                    <a:pt x="1901565" y="81191"/>
                  </a:lnTo>
                  <a:lnTo>
                    <a:pt x="1902301" y="85034"/>
                  </a:lnTo>
                  <a:lnTo>
                    <a:pt x="1902873" y="88959"/>
                  </a:lnTo>
                  <a:lnTo>
                    <a:pt x="1903364" y="92965"/>
                  </a:lnTo>
                  <a:lnTo>
                    <a:pt x="1903937" y="96972"/>
                  </a:lnTo>
                  <a:lnTo>
                    <a:pt x="1904264" y="101223"/>
                  </a:lnTo>
                  <a:lnTo>
                    <a:pt x="1904591" y="105393"/>
                  </a:lnTo>
                  <a:lnTo>
                    <a:pt x="1904755" y="109727"/>
                  </a:lnTo>
                  <a:lnTo>
                    <a:pt x="1904918" y="114224"/>
                  </a:lnTo>
                  <a:lnTo>
                    <a:pt x="1905000" y="118639"/>
                  </a:lnTo>
                  <a:lnTo>
                    <a:pt x="1905000" y="123218"/>
                  </a:lnTo>
                  <a:lnTo>
                    <a:pt x="1904837" y="127960"/>
                  </a:lnTo>
                  <a:lnTo>
                    <a:pt x="1904673" y="132621"/>
                  </a:lnTo>
                  <a:lnTo>
                    <a:pt x="1904428" y="137445"/>
                  </a:lnTo>
                  <a:lnTo>
                    <a:pt x="1904182" y="142351"/>
                  </a:lnTo>
                  <a:lnTo>
                    <a:pt x="1903773" y="147420"/>
                  </a:lnTo>
                  <a:lnTo>
                    <a:pt x="1903201" y="152489"/>
                  </a:lnTo>
                  <a:lnTo>
                    <a:pt x="1902628" y="157640"/>
                  </a:lnTo>
                  <a:lnTo>
                    <a:pt x="1848312" y="952791"/>
                  </a:lnTo>
                  <a:lnTo>
                    <a:pt x="1846839" y="969553"/>
                  </a:lnTo>
                  <a:lnTo>
                    <a:pt x="1845612" y="985660"/>
                  </a:lnTo>
                  <a:lnTo>
                    <a:pt x="1843322" y="1015504"/>
                  </a:lnTo>
                  <a:lnTo>
                    <a:pt x="1842258" y="1029404"/>
                  </a:lnTo>
                  <a:lnTo>
                    <a:pt x="1841113" y="1042568"/>
                  </a:lnTo>
                  <a:lnTo>
                    <a:pt x="1839968" y="1055078"/>
                  </a:lnTo>
                  <a:lnTo>
                    <a:pt x="1838659" y="1066852"/>
                  </a:lnTo>
                  <a:lnTo>
                    <a:pt x="1838005" y="1072493"/>
                  </a:lnTo>
                  <a:lnTo>
                    <a:pt x="1837268" y="1077971"/>
                  </a:lnTo>
                  <a:lnTo>
                    <a:pt x="1836450" y="1083286"/>
                  </a:lnTo>
                  <a:lnTo>
                    <a:pt x="1835632" y="1088437"/>
                  </a:lnTo>
                  <a:lnTo>
                    <a:pt x="1834814" y="1093507"/>
                  </a:lnTo>
                  <a:lnTo>
                    <a:pt x="1833833" y="1098331"/>
                  </a:lnTo>
                  <a:lnTo>
                    <a:pt x="1832851" y="1102991"/>
                  </a:lnTo>
                  <a:lnTo>
                    <a:pt x="1831788" y="1107488"/>
                  </a:lnTo>
                  <a:lnTo>
                    <a:pt x="1830642" y="1111903"/>
                  </a:lnTo>
                  <a:lnTo>
                    <a:pt x="1829415" y="1116155"/>
                  </a:lnTo>
                  <a:lnTo>
                    <a:pt x="1828107" y="1120162"/>
                  </a:lnTo>
                  <a:lnTo>
                    <a:pt x="1826716" y="1124168"/>
                  </a:lnTo>
                  <a:lnTo>
                    <a:pt x="1825243" y="1127847"/>
                  </a:lnTo>
                  <a:lnTo>
                    <a:pt x="1823689" y="1131445"/>
                  </a:lnTo>
                  <a:lnTo>
                    <a:pt x="1821971" y="1134961"/>
                  </a:lnTo>
                  <a:lnTo>
                    <a:pt x="1820172" y="1138313"/>
                  </a:lnTo>
                  <a:lnTo>
                    <a:pt x="1818290" y="1141420"/>
                  </a:lnTo>
                  <a:lnTo>
                    <a:pt x="1816245" y="1144445"/>
                  </a:lnTo>
                  <a:lnTo>
                    <a:pt x="1814118" y="1147389"/>
                  </a:lnTo>
                  <a:lnTo>
                    <a:pt x="1811828" y="1150087"/>
                  </a:lnTo>
                  <a:lnTo>
                    <a:pt x="1809374" y="1152785"/>
                  </a:lnTo>
                  <a:lnTo>
                    <a:pt x="1806838" y="1155238"/>
                  </a:lnTo>
                  <a:lnTo>
                    <a:pt x="1804139" y="1157609"/>
                  </a:lnTo>
                  <a:lnTo>
                    <a:pt x="1801276" y="1159817"/>
                  </a:lnTo>
                  <a:lnTo>
                    <a:pt x="1798331" y="1161943"/>
                  </a:lnTo>
                  <a:lnTo>
                    <a:pt x="1795222" y="1163823"/>
                  </a:lnTo>
                  <a:lnTo>
                    <a:pt x="1791868" y="1165704"/>
                  </a:lnTo>
                  <a:lnTo>
                    <a:pt x="1788351" y="1167421"/>
                  </a:lnTo>
                  <a:lnTo>
                    <a:pt x="1784752" y="1168974"/>
                  </a:lnTo>
                  <a:lnTo>
                    <a:pt x="1780907" y="1170446"/>
                  </a:lnTo>
                  <a:lnTo>
                    <a:pt x="1776899" y="1171754"/>
                  </a:lnTo>
                  <a:lnTo>
                    <a:pt x="1772727" y="1172981"/>
                  </a:lnTo>
                  <a:lnTo>
                    <a:pt x="1768309" y="1174044"/>
                  </a:lnTo>
                  <a:lnTo>
                    <a:pt x="1763729" y="1175025"/>
                  </a:lnTo>
                  <a:lnTo>
                    <a:pt x="1758902" y="1175924"/>
                  </a:lnTo>
                  <a:lnTo>
                    <a:pt x="1753994" y="1176660"/>
                  </a:lnTo>
                  <a:lnTo>
                    <a:pt x="1748759" y="1177232"/>
                  </a:lnTo>
                  <a:lnTo>
                    <a:pt x="1743360" y="1177723"/>
                  </a:lnTo>
                  <a:lnTo>
                    <a:pt x="1737716" y="1178214"/>
                  </a:lnTo>
                  <a:lnTo>
                    <a:pt x="1731744" y="1178459"/>
                  </a:lnTo>
                  <a:lnTo>
                    <a:pt x="1725691" y="1178704"/>
                  </a:lnTo>
                  <a:lnTo>
                    <a:pt x="1719392" y="1178704"/>
                  </a:lnTo>
                  <a:lnTo>
                    <a:pt x="1712766" y="1178704"/>
                  </a:lnTo>
                  <a:lnTo>
                    <a:pt x="1705976" y="1178622"/>
                  </a:lnTo>
                  <a:lnTo>
                    <a:pt x="1698860" y="1178377"/>
                  </a:lnTo>
                  <a:lnTo>
                    <a:pt x="1691498" y="1178050"/>
                  </a:lnTo>
                  <a:lnTo>
                    <a:pt x="1683890" y="1177560"/>
                  </a:lnTo>
                  <a:lnTo>
                    <a:pt x="1676119" y="1176987"/>
                  </a:lnTo>
                  <a:lnTo>
                    <a:pt x="552326" y="1152949"/>
                  </a:lnTo>
                  <a:lnTo>
                    <a:pt x="550690" y="1155320"/>
                  </a:lnTo>
                  <a:lnTo>
                    <a:pt x="548236" y="1158345"/>
                  </a:lnTo>
                  <a:lnTo>
                    <a:pt x="545045" y="1162188"/>
                  </a:lnTo>
                  <a:lnTo>
                    <a:pt x="541037" y="1166767"/>
                  </a:lnTo>
                  <a:lnTo>
                    <a:pt x="536047" y="1172163"/>
                  </a:lnTo>
                  <a:lnTo>
                    <a:pt x="530158" y="1178459"/>
                  </a:lnTo>
                  <a:lnTo>
                    <a:pt x="526804" y="1181811"/>
                  </a:lnTo>
                  <a:lnTo>
                    <a:pt x="523123" y="1185409"/>
                  </a:lnTo>
                  <a:lnTo>
                    <a:pt x="519278" y="1189252"/>
                  </a:lnTo>
                  <a:lnTo>
                    <a:pt x="515024" y="1193258"/>
                  </a:lnTo>
                  <a:lnTo>
                    <a:pt x="510525" y="1197510"/>
                  </a:lnTo>
                  <a:lnTo>
                    <a:pt x="505699" y="1201925"/>
                  </a:lnTo>
                  <a:lnTo>
                    <a:pt x="500545" y="1206586"/>
                  </a:lnTo>
                  <a:lnTo>
                    <a:pt x="495146" y="1211410"/>
                  </a:lnTo>
                  <a:lnTo>
                    <a:pt x="489338" y="1216479"/>
                  </a:lnTo>
                  <a:lnTo>
                    <a:pt x="483121" y="1221712"/>
                  </a:lnTo>
                  <a:lnTo>
                    <a:pt x="476659" y="1227190"/>
                  </a:lnTo>
                  <a:lnTo>
                    <a:pt x="469706" y="1232914"/>
                  </a:lnTo>
                  <a:lnTo>
                    <a:pt x="462589" y="1238800"/>
                  </a:lnTo>
                  <a:lnTo>
                    <a:pt x="454900" y="1244851"/>
                  </a:lnTo>
                  <a:lnTo>
                    <a:pt x="446883" y="1251229"/>
                  </a:lnTo>
                  <a:lnTo>
                    <a:pt x="438540" y="1257770"/>
                  </a:lnTo>
                  <a:lnTo>
                    <a:pt x="429623" y="1264556"/>
                  </a:lnTo>
                  <a:lnTo>
                    <a:pt x="420461" y="1271506"/>
                  </a:lnTo>
                  <a:lnTo>
                    <a:pt x="410727" y="1278701"/>
                  </a:lnTo>
                  <a:lnTo>
                    <a:pt x="400665" y="1286142"/>
                  </a:lnTo>
                  <a:lnTo>
                    <a:pt x="395675" y="1289657"/>
                  </a:lnTo>
                  <a:lnTo>
                    <a:pt x="390522" y="1293173"/>
                  </a:lnTo>
                  <a:lnTo>
                    <a:pt x="385123" y="1296689"/>
                  </a:lnTo>
                  <a:lnTo>
                    <a:pt x="379560" y="1300123"/>
                  </a:lnTo>
                  <a:lnTo>
                    <a:pt x="373834" y="1303557"/>
                  </a:lnTo>
                  <a:lnTo>
                    <a:pt x="367863" y="1306910"/>
                  </a:lnTo>
                  <a:lnTo>
                    <a:pt x="361809" y="1310262"/>
                  </a:lnTo>
                  <a:lnTo>
                    <a:pt x="355674" y="1313532"/>
                  </a:lnTo>
                  <a:lnTo>
                    <a:pt x="349294" y="1316721"/>
                  </a:lnTo>
                  <a:lnTo>
                    <a:pt x="342831" y="1319910"/>
                  </a:lnTo>
                  <a:lnTo>
                    <a:pt x="336369" y="1323099"/>
                  </a:lnTo>
                  <a:lnTo>
                    <a:pt x="329580" y="1326206"/>
                  </a:lnTo>
                  <a:lnTo>
                    <a:pt x="322790" y="1329231"/>
                  </a:lnTo>
                  <a:lnTo>
                    <a:pt x="316000" y="1332256"/>
                  </a:lnTo>
                  <a:lnTo>
                    <a:pt x="308965" y="1335200"/>
                  </a:lnTo>
                  <a:lnTo>
                    <a:pt x="302012" y="1338143"/>
                  </a:lnTo>
                  <a:lnTo>
                    <a:pt x="294896" y="1341005"/>
                  </a:lnTo>
                  <a:lnTo>
                    <a:pt x="287697" y="1343785"/>
                  </a:lnTo>
                  <a:lnTo>
                    <a:pt x="280580" y="1346565"/>
                  </a:lnTo>
                  <a:lnTo>
                    <a:pt x="273382" y="1349345"/>
                  </a:lnTo>
                  <a:lnTo>
                    <a:pt x="266020" y="1351961"/>
                  </a:lnTo>
                  <a:lnTo>
                    <a:pt x="258821" y="1354660"/>
                  </a:lnTo>
                  <a:lnTo>
                    <a:pt x="244178" y="1359729"/>
                  </a:lnTo>
                  <a:lnTo>
                    <a:pt x="229700" y="1364635"/>
                  </a:lnTo>
                  <a:lnTo>
                    <a:pt x="215139" y="1369377"/>
                  </a:lnTo>
                  <a:lnTo>
                    <a:pt x="200905" y="1373792"/>
                  </a:lnTo>
                  <a:lnTo>
                    <a:pt x="186835" y="1378126"/>
                  </a:lnTo>
                  <a:lnTo>
                    <a:pt x="173093" y="1382214"/>
                  </a:lnTo>
                  <a:lnTo>
                    <a:pt x="159759" y="1385975"/>
                  </a:lnTo>
                  <a:lnTo>
                    <a:pt x="146834" y="1389573"/>
                  </a:lnTo>
                  <a:lnTo>
                    <a:pt x="134319" y="1392925"/>
                  </a:lnTo>
                  <a:lnTo>
                    <a:pt x="122539" y="1396032"/>
                  </a:lnTo>
                  <a:lnTo>
                    <a:pt x="111414" y="1398894"/>
                  </a:lnTo>
                  <a:lnTo>
                    <a:pt x="100944" y="1401510"/>
                  </a:lnTo>
                  <a:lnTo>
                    <a:pt x="91291" y="1403881"/>
                  </a:lnTo>
                  <a:lnTo>
                    <a:pt x="74685" y="1407724"/>
                  </a:lnTo>
                  <a:lnTo>
                    <a:pt x="62169" y="1410586"/>
                  </a:lnTo>
                  <a:lnTo>
                    <a:pt x="54153" y="1412303"/>
                  </a:lnTo>
                  <a:lnTo>
                    <a:pt x="51453" y="1412875"/>
                  </a:lnTo>
                  <a:lnTo>
                    <a:pt x="60206" y="1408133"/>
                  </a:lnTo>
                  <a:lnTo>
                    <a:pt x="68795" y="1403391"/>
                  </a:lnTo>
                  <a:lnTo>
                    <a:pt x="77139" y="1398812"/>
                  </a:lnTo>
                  <a:lnTo>
                    <a:pt x="85319" y="1394233"/>
                  </a:lnTo>
                  <a:lnTo>
                    <a:pt x="93254" y="1389654"/>
                  </a:lnTo>
                  <a:lnTo>
                    <a:pt x="101025" y="1385239"/>
                  </a:lnTo>
                  <a:lnTo>
                    <a:pt x="108633" y="1380742"/>
                  </a:lnTo>
                  <a:lnTo>
                    <a:pt x="115913" y="1376327"/>
                  </a:lnTo>
                  <a:lnTo>
                    <a:pt x="123194" y="1371993"/>
                  </a:lnTo>
                  <a:lnTo>
                    <a:pt x="130229" y="1367660"/>
                  </a:lnTo>
                  <a:lnTo>
                    <a:pt x="136936" y="1363490"/>
                  </a:lnTo>
                  <a:lnTo>
                    <a:pt x="143644" y="1359238"/>
                  </a:lnTo>
                  <a:lnTo>
                    <a:pt x="150025" y="1355068"/>
                  </a:lnTo>
                  <a:lnTo>
                    <a:pt x="156242" y="1351062"/>
                  </a:lnTo>
                  <a:lnTo>
                    <a:pt x="162377" y="1346974"/>
                  </a:lnTo>
                  <a:lnTo>
                    <a:pt x="168266" y="1342967"/>
                  </a:lnTo>
                  <a:lnTo>
                    <a:pt x="173993" y="1338961"/>
                  </a:lnTo>
                  <a:lnTo>
                    <a:pt x="179555" y="1335118"/>
                  </a:lnTo>
                  <a:lnTo>
                    <a:pt x="184954" y="1331275"/>
                  </a:lnTo>
                  <a:lnTo>
                    <a:pt x="190189" y="1327432"/>
                  </a:lnTo>
                  <a:lnTo>
                    <a:pt x="195261" y="1323753"/>
                  </a:lnTo>
                  <a:lnTo>
                    <a:pt x="200169" y="1319910"/>
                  </a:lnTo>
                  <a:lnTo>
                    <a:pt x="204914" y="1316312"/>
                  </a:lnTo>
                  <a:lnTo>
                    <a:pt x="209495" y="1312715"/>
                  </a:lnTo>
                  <a:lnTo>
                    <a:pt x="213912" y="1309117"/>
                  </a:lnTo>
                  <a:lnTo>
                    <a:pt x="218165" y="1305601"/>
                  </a:lnTo>
                  <a:lnTo>
                    <a:pt x="222337" y="1302086"/>
                  </a:lnTo>
                  <a:lnTo>
                    <a:pt x="226264" y="1298651"/>
                  </a:lnTo>
                  <a:lnTo>
                    <a:pt x="230109" y="1295217"/>
                  </a:lnTo>
                  <a:lnTo>
                    <a:pt x="233790" y="1291947"/>
                  </a:lnTo>
                  <a:lnTo>
                    <a:pt x="237307" y="1288595"/>
                  </a:lnTo>
                  <a:lnTo>
                    <a:pt x="240743" y="1285406"/>
                  </a:lnTo>
                  <a:lnTo>
                    <a:pt x="243933" y="1282135"/>
                  </a:lnTo>
                  <a:lnTo>
                    <a:pt x="247042" y="1278946"/>
                  </a:lnTo>
                  <a:lnTo>
                    <a:pt x="249986" y="1275839"/>
                  </a:lnTo>
                  <a:lnTo>
                    <a:pt x="252849" y="1272732"/>
                  </a:lnTo>
                  <a:lnTo>
                    <a:pt x="255549" y="1269707"/>
                  </a:lnTo>
                  <a:lnTo>
                    <a:pt x="258167" y="1266764"/>
                  </a:lnTo>
                  <a:lnTo>
                    <a:pt x="260621" y="1263738"/>
                  </a:lnTo>
                  <a:lnTo>
                    <a:pt x="262993" y="1260795"/>
                  </a:lnTo>
                  <a:lnTo>
                    <a:pt x="265202" y="1257933"/>
                  </a:lnTo>
                  <a:lnTo>
                    <a:pt x="267328" y="1255153"/>
                  </a:lnTo>
                  <a:lnTo>
                    <a:pt x="269373" y="1252373"/>
                  </a:lnTo>
                  <a:lnTo>
                    <a:pt x="271173" y="1249593"/>
                  </a:lnTo>
                  <a:lnTo>
                    <a:pt x="272973" y="1246895"/>
                  </a:lnTo>
                  <a:lnTo>
                    <a:pt x="274527" y="1244279"/>
                  </a:lnTo>
                  <a:lnTo>
                    <a:pt x="276081" y="1241662"/>
                  </a:lnTo>
                  <a:lnTo>
                    <a:pt x="277554" y="1239046"/>
                  </a:lnTo>
                  <a:lnTo>
                    <a:pt x="278862" y="1236511"/>
                  </a:lnTo>
                  <a:lnTo>
                    <a:pt x="280089" y="1234058"/>
                  </a:lnTo>
                  <a:lnTo>
                    <a:pt x="281235" y="1231687"/>
                  </a:lnTo>
                  <a:lnTo>
                    <a:pt x="282216" y="1229234"/>
                  </a:lnTo>
                  <a:lnTo>
                    <a:pt x="283198" y="1226863"/>
                  </a:lnTo>
                  <a:lnTo>
                    <a:pt x="284016" y="1224492"/>
                  </a:lnTo>
                  <a:lnTo>
                    <a:pt x="284752" y="1222202"/>
                  </a:lnTo>
                  <a:lnTo>
                    <a:pt x="285407" y="1219913"/>
                  </a:lnTo>
                  <a:lnTo>
                    <a:pt x="285979" y="1217705"/>
                  </a:lnTo>
                  <a:lnTo>
                    <a:pt x="286470" y="1215580"/>
                  </a:lnTo>
                  <a:lnTo>
                    <a:pt x="286879" y="1213454"/>
                  </a:lnTo>
                  <a:lnTo>
                    <a:pt x="287206" y="1211328"/>
                  </a:lnTo>
                  <a:lnTo>
                    <a:pt x="287370" y="1209202"/>
                  </a:lnTo>
                  <a:lnTo>
                    <a:pt x="287533" y="1207158"/>
                  </a:lnTo>
                  <a:lnTo>
                    <a:pt x="287697" y="1205277"/>
                  </a:lnTo>
                  <a:lnTo>
                    <a:pt x="287697" y="1203315"/>
                  </a:lnTo>
                  <a:lnTo>
                    <a:pt x="287615" y="1201353"/>
                  </a:lnTo>
                  <a:lnTo>
                    <a:pt x="287533" y="1199554"/>
                  </a:lnTo>
                  <a:lnTo>
                    <a:pt x="287370" y="1197673"/>
                  </a:lnTo>
                  <a:lnTo>
                    <a:pt x="287124" y="1195875"/>
                  </a:lnTo>
                  <a:lnTo>
                    <a:pt x="286797" y="1194158"/>
                  </a:lnTo>
                  <a:lnTo>
                    <a:pt x="286470" y="1192359"/>
                  </a:lnTo>
                  <a:lnTo>
                    <a:pt x="286061" y="1190642"/>
                  </a:lnTo>
                  <a:lnTo>
                    <a:pt x="285652" y="1189006"/>
                  </a:lnTo>
                  <a:lnTo>
                    <a:pt x="284998" y="1187371"/>
                  </a:lnTo>
                  <a:lnTo>
                    <a:pt x="284507" y="1185736"/>
                  </a:lnTo>
                  <a:lnTo>
                    <a:pt x="283852" y="1184264"/>
                  </a:lnTo>
                  <a:lnTo>
                    <a:pt x="283198" y="1182711"/>
                  </a:lnTo>
                  <a:lnTo>
                    <a:pt x="282462" y="1181239"/>
                  </a:lnTo>
                  <a:lnTo>
                    <a:pt x="281725" y="1179767"/>
                  </a:lnTo>
                  <a:lnTo>
                    <a:pt x="280171" y="1176987"/>
                  </a:lnTo>
                  <a:lnTo>
                    <a:pt x="278372" y="1174371"/>
                  </a:lnTo>
                  <a:lnTo>
                    <a:pt x="276490" y="1171836"/>
                  </a:lnTo>
                  <a:lnTo>
                    <a:pt x="274445" y="1169383"/>
                  </a:lnTo>
                  <a:lnTo>
                    <a:pt x="272482" y="1167176"/>
                  </a:lnTo>
                  <a:lnTo>
                    <a:pt x="270355" y="1165050"/>
                  </a:lnTo>
                  <a:lnTo>
                    <a:pt x="268146" y="1163006"/>
                  </a:lnTo>
                  <a:lnTo>
                    <a:pt x="265856" y="1161125"/>
                  </a:lnTo>
                  <a:lnTo>
                    <a:pt x="263647" y="1159408"/>
                  </a:lnTo>
                  <a:lnTo>
                    <a:pt x="261439" y="1157691"/>
                  </a:lnTo>
                  <a:lnTo>
                    <a:pt x="259230" y="1156137"/>
                  </a:lnTo>
                  <a:lnTo>
                    <a:pt x="257021" y="1154829"/>
                  </a:lnTo>
                  <a:lnTo>
                    <a:pt x="254894" y="1153439"/>
                  </a:lnTo>
                  <a:lnTo>
                    <a:pt x="252768" y="1152295"/>
                  </a:lnTo>
                  <a:lnTo>
                    <a:pt x="250886" y="1151313"/>
                  </a:lnTo>
                  <a:lnTo>
                    <a:pt x="247205" y="1149433"/>
                  </a:lnTo>
                  <a:lnTo>
                    <a:pt x="244097" y="1148043"/>
                  </a:lnTo>
                  <a:lnTo>
                    <a:pt x="241724" y="1147062"/>
                  </a:lnTo>
                  <a:lnTo>
                    <a:pt x="239679" y="1146326"/>
                  </a:lnTo>
                  <a:lnTo>
                    <a:pt x="202950" y="1145508"/>
                  </a:lnTo>
                  <a:lnTo>
                    <a:pt x="195016" y="1145426"/>
                  </a:lnTo>
                  <a:lnTo>
                    <a:pt x="187163" y="1145263"/>
                  </a:lnTo>
                  <a:lnTo>
                    <a:pt x="179555" y="1145018"/>
                  </a:lnTo>
                  <a:lnTo>
                    <a:pt x="172029" y="1144527"/>
                  </a:lnTo>
                  <a:lnTo>
                    <a:pt x="164667" y="1143955"/>
                  </a:lnTo>
                  <a:lnTo>
                    <a:pt x="157632" y="1143219"/>
                  </a:lnTo>
                  <a:lnTo>
                    <a:pt x="154115" y="1142646"/>
                  </a:lnTo>
                  <a:lnTo>
                    <a:pt x="150597" y="1142238"/>
                  </a:lnTo>
                  <a:lnTo>
                    <a:pt x="147162" y="1141665"/>
                  </a:lnTo>
                  <a:lnTo>
                    <a:pt x="143808" y="1141093"/>
                  </a:lnTo>
                  <a:lnTo>
                    <a:pt x="140454" y="1140439"/>
                  </a:lnTo>
                  <a:lnTo>
                    <a:pt x="137182" y="1139703"/>
                  </a:lnTo>
                  <a:lnTo>
                    <a:pt x="133910" y="1138967"/>
                  </a:lnTo>
                  <a:lnTo>
                    <a:pt x="130719" y="1138149"/>
                  </a:lnTo>
                  <a:lnTo>
                    <a:pt x="127611" y="1137250"/>
                  </a:lnTo>
                  <a:lnTo>
                    <a:pt x="124421" y="1136269"/>
                  </a:lnTo>
                  <a:lnTo>
                    <a:pt x="121394" y="1135370"/>
                  </a:lnTo>
                  <a:lnTo>
                    <a:pt x="118367" y="1134225"/>
                  </a:lnTo>
                  <a:lnTo>
                    <a:pt x="115422" y="1133162"/>
                  </a:lnTo>
                  <a:lnTo>
                    <a:pt x="112559" y="1131854"/>
                  </a:lnTo>
                  <a:lnTo>
                    <a:pt x="109696" y="1130627"/>
                  </a:lnTo>
                  <a:lnTo>
                    <a:pt x="106833" y="1129319"/>
                  </a:lnTo>
                  <a:lnTo>
                    <a:pt x="104134" y="1127929"/>
                  </a:lnTo>
                  <a:lnTo>
                    <a:pt x="101434" y="1126376"/>
                  </a:lnTo>
                  <a:lnTo>
                    <a:pt x="98735" y="1124904"/>
                  </a:lnTo>
                  <a:lnTo>
                    <a:pt x="96117" y="1123269"/>
                  </a:lnTo>
                  <a:lnTo>
                    <a:pt x="93418" y="1121388"/>
                  </a:lnTo>
                  <a:lnTo>
                    <a:pt x="90800" y="1119589"/>
                  </a:lnTo>
                  <a:lnTo>
                    <a:pt x="88182" y="1117545"/>
                  </a:lnTo>
                  <a:lnTo>
                    <a:pt x="85565" y="1115337"/>
                  </a:lnTo>
                  <a:lnTo>
                    <a:pt x="82947" y="1113048"/>
                  </a:lnTo>
                  <a:lnTo>
                    <a:pt x="80493" y="1110759"/>
                  </a:lnTo>
                  <a:lnTo>
                    <a:pt x="78039" y="1108306"/>
                  </a:lnTo>
                  <a:lnTo>
                    <a:pt x="75667" y="1105689"/>
                  </a:lnTo>
                  <a:lnTo>
                    <a:pt x="73376" y="1103073"/>
                  </a:lnTo>
                  <a:lnTo>
                    <a:pt x="71249" y="1100211"/>
                  </a:lnTo>
                  <a:lnTo>
                    <a:pt x="69041" y="1097349"/>
                  </a:lnTo>
                  <a:lnTo>
                    <a:pt x="66914" y="1094242"/>
                  </a:lnTo>
                  <a:lnTo>
                    <a:pt x="64951" y="1091054"/>
                  </a:lnTo>
                  <a:lnTo>
                    <a:pt x="62906" y="1087783"/>
                  </a:lnTo>
                  <a:lnTo>
                    <a:pt x="61106" y="1084431"/>
                  </a:lnTo>
                  <a:lnTo>
                    <a:pt x="59306" y="1080833"/>
                  </a:lnTo>
                  <a:lnTo>
                    <a:pt x="57507" y="1077236"/>
                  </a:lnTo>
                  <a:lnTo>
                    <a:pt x="55871" y="1073474"/>
                  </a:lnTo>
                  <a:lnTo>
                    <a:pt x="54317" y="1069550"/>
                  </a:lnTo>
                  <a:lnTo>
                    <a:pt x="52844" y="1065543"/>
                  </a:lnTo>
                  <a:lnTo>
                    <a:pt x="51372" y="1061292"/>
                  </a:lnTo>
                  <a:lnTo>
                    <a:pt x="49981" y="1057040"/>
                  </a:lnTo>
                  <a:lnTo>
                    <a:pt x="48672" y="1052543"/>
                  </a:lnTo>
                  <a:lnTo>
                    <a:pt x="47445" y="1047882"/>
                  </a:lnTo>
                  <a:lnTo>
                    <a:pt x="46300" y="1043140"/>
                  </a:lnTo>
                  <a:lnTo>
                    <a:pt x="45237" y="1038316"/>
                  </a:lnTo>
                  <a:lnTo>
                    <a:pt x="44255" y="1033247"/>
                  </a:lnTo>
                  <a:lnTo>
                    <a:pt x="43355" y="1028096"/>
                  </a:lnTo>
                  <a:lnTo>
                    <a:pt x="42537" y="1022699"/>
                  </a:lnTo>
                  <a:lnTo>
                    <a:pt x="41801" y="1017221"/>
                  </a:lnTo>
                  <a:lnTo>
                    <a:pt x="41065" y="1011579"/>
                  </a:lnTo>
                  <a:lnTo>
                    <a:pt x="40492" y="1005692"/>
                  </a:lnTo>
                  <a:lnTo>
                    <a:pt x="40001" y="999724"/>
                  </a:lnTo>
                  <a:lnTo>
                    <a:pt x="39510" y="993591"/>
                  </a:lnTo>
                  <a:lnTo>
                    <a:pt x="573" y="313155"/>
                  </a:lnTo>
                  <a:lnTo>
                    <a:pt x="409" y="309721"/>
                  </a:lnTo>
                  <a:lnTo>
                    <a:pt x="246" y="306450"/>
                  </a:lnTo>
                  <a:lnTo>
                    <a:pt x="82" y="303180"/>
                  </a:lnTo>
                  <a:lnTo>
                    <a:pt x="0" y="299991"/>
                  </a:lnTo>
                  <a:lnTo>
                    <a:pt x="0" y="296884"/>
                  </a:lnTo>
                  <a:lnTo>
                    <a:pt x="82" y="293695"/>
                  </a:lnTo>
                  <a:lnTo>
                    <a:pt x="164" y="290670"/>
                  </a:lnTo>
                  <a:lnTo>
                    <a:pt x="327" y="287644"/>
                  </a:lnTo>
                  <a:lnTo>
                    <a:pt x="491" y="284701"/>
                  </a:lnTo>
                  <a:lnTo>
                    <a:pt x="736" y="281839"/>
                  </a:lnTo>
                  <a:lnTo>
                    <a:pt x="1064" y="279059"/>
                  </a:lnTo>
                  <a:lnTo>
                    <a:pt x="1473" y="276279"/>
                  </a:lnTo>
                  <a:lnTo>
                    <a:pt x="1882" y="273499"/>
                  </a:lnTo>
                  <a:lnTo>
                    <a:pt x="2291" y="270801"/>
                  </a:lnTo>
                  <a:lnTo>
                    <a:pt x="2781" y="268185"/>
                  </a:lnTo>
                  <a:lnTo>
                    <a:pt x="3354" y="265650"/>
                  </a:lnTo>
                  <a:lnTo>
                    <a:pt x="3927" y="263115"/>
                  </a:lnTo>
                  <a:lnTo>
                    <a:pt x="4663" y="260581"/>
                  </a:lnTo>
                  <a:lnTo>
                    <a:pt x="5317" y="258128"/>
                  </a:lnTo>
                  <a:lnTo>
                    <a:pt x="6053" y="255757"/>
                  </a:lnTo>
                  <a:lnTo>
                    <a:pt x="6953" y="253467"/>
                  </a:lnTo>
                  <a:lnTo>
                    <a:pt x="7771" y="251260"/>
                  </a:lnTo>
                  <a:lnTo>
                    <a:pt x="8589" y="248970"/>
                  </a:lnTo>
                  <a:lnTo>
                    <a:pt x="9653" y="246763"/>
                  </a:lnTo>
                  <a:lnTo>
                    <a:pt x="10553" y="244637"/>
                  </a:lnTo>
                  <a:lnTo>
                    <a:pt x="11616" y="242511"/>
                  </a:lnTo>
                  <a:lnTo>
                    <a:pt x="12679" y="240549"/>
                  </a:lnTo>
                  <a:lnTo>
                    <a:pt x="13825" y="238586"/>
                  </a:lnTo>
                  <a:lnTo>
                    <a:pt x="14970" y="236624"/>
                  </a:lnTo>
                  <a:lnTo>
                    <a:pt x="16197" y="234743"/>
                  </a:lnTo>
                  <a:lnTo>
                    <a:pt x="17506" y="232945"/>
                  </a:lnTo>
                  <a:lnTo>
                    <a:pt x="18733" y="231146"/>
                  </a:lnTo>
                  <a:lnTo>
                    <a:pt x="20042" y="229347"/>
                  </a:lnTo>
                  <a:lnTo>
                    <a:pt x="21432" y="227712"/>
                  </a:lnTo>
                  <a:lnTo>
                    <a:pt x="22905" y="226076"/>
                  </a:lnTo>
                  <a:lnTo>
                    <a:pt x="24295" y="224523"/>
                  </a:lnTo>
                  <a:lnTo>
                    <a:pt x="25849" y="222888"/>
                  </a:lnTo>
                  <a:lnTo>
                    <a:pt x="27404" y="221334"/>
                  </a:lnTo>
                  <a:lnTo>
                    <a:pt x="28958" y="219944"/>
                  </a:lnTo>
                  <a:lnTo>
                    <a:pt x="30594" y="218554"/>
                  </a:lnTo>
                  <a:lnTo>
                    <a:pt x="32230" y="217164"/>
                  </a:lnTo>
                  <a:lnTo>
                    <a:pt x="34030" y="215856"/>
                  </a:lnTo>
                  <a:lnTo>
                    <a:pt x="35666" y="214630"/>
                  </a:lnTo>
                  <a:lnTo>
                    <a:pt x="37465" y="213321"/>
                  </a:lnTo>
                  <a:lnTo>
                    <a:pt x="39347" y="212177"/>
                  </a:lnTo>
                  <a:lnTo>
                    <a:pt x="41146" y="211114"/>
                  </a:lnTo>
                  <a:lnTo>
                    <a:pt x="43028" y="209969"/>
                  </a:lnTo>
                  <a:lnTo>
                    <a:pt x="44991" y="208988"/>
                  </a:lnTo>
                  <a:lnTo>
                    <a:pt x="46954" y="207925"/>
                  </a:lnTo>
                  <a:lnTo>
                    <a:pt x="48918" y="207026"/>
                  </a:lnTo>
                  <a:lnTo>
                    <a:pt x="50963" y="206126"/>
                  </a:lnTo>
                  <a:lnTo>
                    <a:pt x="53008" y="205227"/>
                  </a:lnTo>
                  <a:lnTo>
                    <a:pt x="55135" y="204409"/>
                  </a:lnTo>
                  <a:lnTo>
                    <a:pt x="57180" y="203673"/>
                  </a:lnTo>
                  <a:lnTo>
                    <a:pt x="59388" y="203019"/>
                  </a:lnTo>
                  <a:lnTo>
                    <a:pt x="61597" y="202283"/>
                  </a:lnTo>
                  <a:lnTo>
                    <a:pt x="63887" y="201629"/>
                  </a:lnTo>
                  <a:lnTo>
                    <a:pt x="66096" y="201057"/>
                  </a:lnTo>
                  <a:lnTo>
                    <a:pt x="70677" y="199994"/>
                  </a:lnTo>
                  <a:lnTo>
                    <a:pt x="75421" y="199094"/>
                  </a:lnTo>
                  <a:lnTo>
                    <a:pt x="80329" y="198440"/>
                  </a:lnTo>
                  <a:lnTo>
                    <a:pt x="1583110" y="21586"/>
                  </a:lnTo>
                  <a:lnTo>
                    <a:pt x="1609287" y="18397"/>
                  </a:lnTo>
                  <a:lnTo>
                    <a:pt x="1632764" y="15535"/>
                  </a:lnTo>
                  <a:lnTo>
                    <a:pt x="1654687" y="12755"/>
                  </a:lnTo>
                  <a:lnTo>
                    <a:pt x="1675628" y="10221"/>
                  </a:lnTo>
                  <a:lnTo>
                    <a:pt x="1696569" y="7768"/>
                  </a:lnTo>
                  <a:lnTo>
                    <a:pt x="1707367" y="6541"/>
                  </a:lnTo>
                  <a:lnTo>
                    <a:pt x="1718410" y="5397"/>
                  </a:lnTo>
                  <a:lnTo>
                    <a:pt x="1730026" y="4252"/>
                  </a:lnTo>
                  <a:lnTo>
                    <a:pt x="1742051" y="3107"/>
                  </a:lnTo>
                  <a:lnTo>
                    <a:pt x="1754812" y="2044"/>
                  </a:lnTo>
                  <a:lnTo>
                    <a:pt x="1768228" y="900"/>
                  </a:lnTo>
                  <a:lnTo>
                    <a:pt x="1773299" y="572"/>
                  </a:lnTo>
                  <a:lnTo>
                    <a:pt x="1778207" y="245"/>
                  </a:lnTo>
                  <a:lnTo>
                    <a:pt x="1782952" y="8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rgbClr val="0070C0"/>
              </a:solidFill>
            </a:ln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03744" y="1982024"/>
              <a:ext cx="2396654" cy="1096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圆锥体变成长方体，形状变了，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前后体</a:t>
              </a:r>
              <a:endPara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积没变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2953052" y="3251319"/>
            <a:ext cx="3285788" cy="9787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铺成的公路路面的体积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圆锥形沙堆的体积。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54211" y="3218683"/>
            <a:ext cx="1531429" cy="143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" y="74399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5" descr="6B102副本">
            <a:extLst>
              <a:ext uri="{FF2B5EF4-FFF2-40B4-BE49-F238E27FC236}">
                <a16:creationId xmlns="" xmlns:a16="http://schemas.microsoft.com/office/drawing/2014/main" id="{8F01DA8C-F031-48B2-B313-ED4D2188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36" y="2253899"/>
            <a:ext cx="131762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2ED894BB-7436-4B94-BE42-A9BB19E30E40}"/>
              </a:ext>
            </a:extLst>
          </p:cNvPr>
          <p:cNvSpPr/>
          <p:nvPr/>
        </p:nvSpPr>
        <p:spPr>
          <a:xfrm>
            <a:off x="839171" y="771550"/>
            <a:ext cx="7416824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看一看：学过的立体图形中，哪个图形与圆锥有相似的地方？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立方体 49">
            <a:extLst>
              <a:ext uri="{FF2B5EF4-FFF2-40B4-BE49-F238E27FC236}">
                <a16:creationId xmlns="" xmlns:a16="http://schemas.microsoft.com/office/drawing/2014/main" id="{049C621A-CE6C-40D9-AB07-45A933D1A20F}"/>
              </a:ext>
            </a:extLst>
          </p:cNvPr>
          <p:cNvSpPr/>
          <p:nvPr/>
        </p:nvSpPr>
        <p:spPr>
          <a:xfrm>
            <a:off x="839171" y="2571750"/>
            <a:ext cx="1212549" cy="121254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立方体 50">
            <a:extLst>
              <a:ext uri="{FF2B5EF4-FFF2-40B4-BE49-F238E27FC236}">
                <a16:creationId xmlns="" xmlns:a16="http://schemas.microsoft.com/office/drawing/2014/main" id="{A9717874-4381-4928-8552-5E22F663BA01}"/>
              </a:ext>
            </a:extLst>
          </p:cNvPr>
          <p:cNvSpPr/>
          <p:nvPr/>
        </p:nvSpPr>
        <p:spPr>
          <a:xfrm>
            <a:off x="2339752" y="2512975"/>
            <a:ext cx="1212549" cy="1836228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="" xmlns:a16="http://schemas.microsoft.com/office/drawing/2014/main" id="{A79ECA94-360D-40B6-942A-C94F4F6DB177}"/>
              </a:ext>
            </a:extLst>
          </p:cNvPr>
          <p:cNvSpPr/>
          <p:nvPr/>
        </p:nvSpPr>
        <p:spPr>
          <a:xfrm>
            <a:off x="4098290" y="2643758"/>
            <a:ext cx="1224000" cy="12240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5C883CC9-AAC6-47AE-A895-44DE13EA42EA}"/>
              </a:ext>
            </a:extLst>
          </p:cNvPr>
          <p:cNvGrpSpPr/>
          <p:nvPr/>
        </p:nvGrpSpPr>
        <p:grpSpPr>
          <a:xfrm>
            <a:off x="5940151" y="2337644"/>
            <a:ext cx="864098" cy="1836228"/>
            <a:chOff x="5940151" y="2337644"/>
            <a:chExt cx="864098" cy="1836228"/>
          </a:xfrm>
          <a:solidFill>
            <a:srgbClr val="00B0F0"/>
          </a:solidFill>
        </p:grpSpPr>
        <p:sp>
          <p:nvSpPr>
            <p:cNvPr id="54" name="圆柱体 53">
              <a:extLst>
                <a:ext uri="{FF2B5EF4-FFF2-40B4-BE49-F238E27FC236}">
                  <a16:creationId xmlns="" xmlns:a16="http://schemas.microsoft.com/office/drawing/2014/main" id="{8AE9BDF0-9CF6-49F5-94FE-5E41334A8476}"/>
                </a:ext>
              </a:extLst>
            </p:cNvPr>
            <p:cNvSpPr/>
            <p:nvPr/>
          </p:nvSpPr>
          <p:spPr>
            <a:xfrm>
              <a:off x="5940152" y="2337644"/>
              <a:ext cx="864097" cy="1836228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6E331C71-5C27-4299-BEFC-8FBB98E6E905}"/>
                </a:ext>
              </a:extLst>
            </p:cNvPr>
            <p:cNvSpPr/>
            <p:nvPr/>
          </p:nvSpPr>
          <p:spPr>
            <a:xfrm>
              <a:off x="5940151" y="3957872"/>
              <a:ext cx="864000" cy="21600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9552" y="728925"/>
            <a:ext cx="835292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一个圆锥形沙堆，底面积是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28.26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，高是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。用这堆沙在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宽的公路上铺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厚的路面，能铺多少米？</a:t>
            </a:r>
          </a:p>
        </p:txBody>
      </p:sp>
      <p:sp>
        <p:nvSpPr>
          <p:cNvPr id="28" name="矩形 11"/>
          <p:cNvSpPr/>
          <p:nvPr/>
        </p:nvSpPr>
        <p:spPr bwMode="auto">
          <a:xfrm>
            <a:off x="946422" y="3615035"/>
            <a:ext cx="2590800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23.55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³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 bwMode="auto">
              <a:xfrm>
                <a:off x="1259633" y="2652553"/>
                <a:ext cx="1872456" cy="593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×28.26×2.5      </a:t>
                </a: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3" y="2652553"/>
                <a:ext cx="1872456" cy="593624"/>
              </a:xfrm>
              <a:prstGeom prst="rect">
                <a:avLst/>
              </a:prstGeom>
              <a:blipFill rotWithShape="1">
                <a:blip r:embed="rId2"/>
                <a:stretch>
                  <a:fillRect r="-43322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7"/>
          <p:cNvSpPr txBox="1"/>
          <p:nvPr/>
        </p:nvSpPr>
        <p:spPr bwMode="auto">
          <a:xfrm>
            <a:off x="611560" y="2038077"/>
            <a:ext cx="3014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）沙堆的体积：</a:t>
            </a:r>
          </a:p>
        </p:txBody>
      </p:sp>
      <p:sp>
        <p:nvSpPr>
          <p:cNvPr id="39" name="TextBox 22"/>
          <p:cNvSpPr txBox="1"/>
          <p:nvPr/>
        </p:nvSpPr>
        <p:spPr bwMode="auto">
          <a:xfrm>
            <a:off x="4716016" y="1997321"/>
            <a:ext cx="3456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）所铺公路的长度：</a:t>
            </a:r>
          </a:p>
        </p:txBody>
      </p:sp>
      <p:sp>
        <p:nvSpPr>
          <p:cNvPr id="40" name="矩形 19"/>
          <p:cNvSpPr>
            <a:spLocks noChangeArrowheads="1"/>
          </p:cNvSpPr>
          <p:nvPr/>
        </p:nvSpPr>
        <p:spPr bwMode="auto">
          <a:xfrm>
            <a:off x="5507607" y="2475935"/>
            <a:ext cx="374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23.55÷10÷0.02</a:t>
            </a:r>
          </a:p>
          <a:p>
            <a:pPr eaLnBrk="1" hangingPunct="1"/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220270" y="2909322"/>
            <a:ext cx="2376488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2.355÷0.02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5220270" y="3349060"/>
            <a:ext cx="2232025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117.75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3" name="矩形 42"/>
          <p:cNvSpPr/>
          <p:nvPr/>
        </p:nvSpPr>
        <p:spPr bwMode="auto">
          <a:xfrm>
            <a:off x="947581" y="3189134"/>
            <a:ext cx="3744913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9.42×2.5 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23"/>
          <p:cNvSpPr txBox="1"/>
          <p:nvPr/>
        </p:nvSpPr>
        <p:spPr bwMode="auto">
          <a:xfrm>
            <a:off x="5292352" y="3819569"/>
            <a:ext cx="32400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答：能铺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117.75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5" name="TextBox 16"/>
          <p:cNvSpPr txBox="1"/>
          <p:nvPr/>
        </p:nvSpPr>
        <p:spPr bwMode="auto">
          <a:xfrm>
            <a:off x="3204493" y="2678931"/>
            <a:ext cx="2179638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6" name="KSO_Shape"/>
          <p:cNvSpPr/>
          <p:nvPr/>
        </p:nvSpPr>
        <p:spPr>
          <a:xfrm>
            <a:off x="3580088" y="3083857"/>
            <a:ext cx="714224" cy="54916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203847" y="3664064"/>
            <a:ext cx="1505001" cy="707886"/>
            <a:chOff x="3275855" y="3253016"/>
            <a:chExt cx="1505001" cy="707886"/>
          </a:xfrm>
        </p:grpSpPr>
        <p:sp>
          <p:nvSpPr>
            <p:cNvPr id="47" name="圆角矩形 46"/>
            <p:cNvSpPr/>
            <p:nvPr/>
          </p:nvSpPr>
          <p:spPr>
            <a:xfrm>
              <a:off x="3275855" y="3267935"/>
              <a:ext cx="1505001" cy="645917"/>
            </a:xfrm>
            <a:prstGeom prst="roundRect">
              <a:avLst/>
            </a:prstGeom>
            <a:solidFill>
              <a:schemeClr val="accent2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10967" y="3253016"/>
              <a:ext cx="128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注意单位转换哦！</a:t>
              </a:r>
            </a:p>
          </p:txBody>
        </p:sp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" y="93593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892D86D-FD16-4EA8-AAC3-84E76FDD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451120"/>
            <a:ext cx="1907902" cy="204075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84355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21387" y="1947594"/>
                <a:ext cx="7202032" cy="770980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kumimoji="1"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圆锥的体积等于与它</a:t>
                </a:r>
                <a:r>
                  <a:rPr kumimoji="1"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等底等高</a:t>
                </a:r>
                <a:r>
                  <a:rPr kumimoji="1"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  <m:r>
                      <a:rPr kumimoji="1" lang="zh-CN" alt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kumimoji="1"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7" y="1947594"/>
                <a:ext cx="7202032" cy="770980"/>
              </a:xfrm>
              <a:prstGeom prst="rect">
                <a:avLst/>
              </a:prstGeom>
              <a:blipFill rotWithShape="1">
                <a:blip r:embed="rId3"/>
                <a:stretch>
                  <a:fillRect l="-2030" r="-1692" b="-7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0AE5F60-AC1A-498F-AEFF-315BAABCA869}"/>
              </a:ext>
            </a:extLst>
          </p:cNvPr>
          <p:cNvSpPr/>
          <p:nvPr/>
        </p:nvSpPr>
        <p:spPr>
          <a:xfrm>
            <a:off x="3366571" y="1447457"/>
            <a:ext cx="201836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圆锥的体积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323952" y="2864274"/>
            <a:ext cx="4625378" cy="1214446"/>
            <a:chOff x="4228191" y="1388344"/>
            <a:chExt cx="4625378" cy="1214446"/>
          </a:xfrm>
        </p:grpSpPr>
        <p:pic>
          <p:nvPicPr>
            <p:cNvPr id="32" name="AutoShap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28191" y="1711660"/>
                  <a:ext cx="4214842" cy="593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000" b="1" i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Ⅴ</a:t>
                  </a:r>
                  <a:r>
                    <a:rPr lang="en-US" altLang="zh-CN" sz="2000" b="1" i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</a:t>
                  </a:r>
                  <a:r>
                    <a:rPr lang="en-US" altLang="zh-CN" sz="2000" b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000" b="1" i="1" dirty="0">
                      <a:solidFill>
                        <a:schemeClr val="tx2"/>
                      </a:solidFill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Ⅴ</a:t>
                  </a:r>
                  <a:r>
                    <a:rPr lang="en-US" altLang="zh-CN" sz="2000" b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000" b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</a:t>
                  </a:r>
                  <a:endParaRPr lang="en-US" altLang="zh-CN" sz="2000" b="1" i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33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191" y="1711660"/>
                  <a:ext cx="4214842" cy="59362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093"/>
                  </a:stretch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5246489" y="1905174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6391007" y="1905174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37"/>
            <p:cNvSpPr txBox="1"/>
            <p:nvPr/>
          </p:nvSpPr>
          <p:spPr>
            <a:xfrm>
              <a:off x="7498196" y="182616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Sh</a:t>
              </a:r>
              <a:endParaRPr lang="zh-CN" altLang="en-US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8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5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9162" y="979300"/>
            <a:ext cx="557979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这堆沙子是什么形状的？</a:t>
            </a:r>
            <a:endParaRPr lang="zh-CN" altLang="en-US" sz="3200" b="1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A1DB80D-F165-4DC1-86C9-DBAD8946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386" y="2148536"/>
            <a:ext cx="3828571" cy="2304762"/>
          </a:xfrm>
          <a:prstGeom prst="rect">
            <a:avLst/>
          </a:prstGeom>
        </p:spPr>
      </p:pic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13B4284E-36A0-49FB-9B12-E982AEEB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43" y="979300"/>
            <a:ext cx="7776864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想一想：怎么才能知道这堆沙子的体积？</a:t>
            </a:r>
            <a:endParaRPr lang="zh-CN" altLang="en-US" sz="3200" b="1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="" xmlns:a16="http://schemas.microsoft.com/office/drawing/2014/main" id="{CDE59F23-423A-481E-8D46-7CF9B1DEA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563918"/>
            <a:ext cx="7776864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现在给出一些数，你的办法还合适吗？</a:t>
            </a:r>
            <a:endParaRPr lang="zh-CN" altLang="en-US" sz="3200" b="1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Group 83">
            <a:extLst>
              <a:ext uri="{FF2B5EF4-FFF2-40B4-BE49-F238E27FC236}">
                <a16:creationId xmlns="" xmlns:a16="http://schemas.microsoft.com/office/drawing/2014/main" id="{B0C4630E-3AD5-4EFC-8810-5D01CB0342A2}"/>
              </a:ext>
            </a:extLst>
          </p:cNvPr>
          <p:cNvGrpSpPr>
            <a:grpSpLocks/>
          </p:cNvGrpSpPr>
          <p:nvPr/>
        </p:nvGrpSpPr>
        <p:grpSpPr bwMode="auto">
          <a:xfrm>
            <a:off x="2516088" y="2346283"/>
            <a:ext cx="3828571" cy="1593862"/>
            <a:chOff x="4123" y="1229"/>
            <a:chExt cx="1418" cy="949"/>
          </a:xfrm>
        </p:grpSpPr>
        <p:grpSp>
          <p:nvGrpSpPr>
            <p:cNvPr id="34" name="Group 77">
              <a:extLst>
                <a:ext uri="{FF2B5EF4-FFF2-40B4-BE49-F238E27FC236}">
                  <a16:creationId xmlns="" xmlns:a16="http://schemas.microsoft.com/office/drawing/2014/main" id="{FE6B7826-9A78-49C4-A450-EDEEFE92B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3" y="1294"/>
              <a:ext cx="1418" cy="789"/>
              <a:chOff x="4171" y="1318"/>
              <a:chExt cx="1418" cy="855"/>
            </a:xfrm>
          </p:grpSpPr>
          <p:sp>
            <p:nvSpPr>
              <p:cNvPr id="38" name="Line 64">
                <a:extLst>
                  <a:ext uri="{FF2B5EF4-FFF2-40B4-BE49-F238E27FC236}">
                    <a16:creationId xmlns="" xmlns:a16="http://schemas.microsoft.com/office/drawing/2014/main" id="{0449E43B-5EF7-413E-B8F1-2621BFB51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9" name="Line 65">
                <a:extLst>
                  <a:ext uri="{FF2B5EF4-FFF2-40B4-BE49-F238E27FC236}">
                    <a16:creationId xmlns="" xmlns:a16="http://schemas.microsoft.com/office/drawing/2014/main" id="{4F6F4A7C-97B4-42F3-9EC5-D175BB63F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0" name="Line 66">
                <a:extLst>
                  <a:ext uri="{FF2B5EF4-FFF2-40B4-BE49-F238E27FC236}">
                    <a16:creationId xmlns="" xmlns:a16="http://schemas.microsoft.com/office/drawing/2014/main" id="{58FFEF18-D73D-4445-8FF8-14E709A61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132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" name="Line 67">
                <a:extLst>
                  <a:ext uri="{FF2B5EF4-FFF2-40B4-BE49-F238E27FC236}">
                    <a16:creationId xmlns="" xmlns:a16="http://schemas.microsoft.com/office/drawing/2014/main" id="{F1E6D20F-43AF-4444-8A62-6BE67FF8C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42" name="Group 76">
                <a:extLst>
                  <a:ext uri="{FF2B5EF4-FFF2-40B4-BE49-F238E27FC236}">
                    <a16:creationId xmlns="" xmlns:a16="http://schemas.microsoft.com/office/drawing/2014/main" id="{CB01D7DE-4B18-4847-853F-D28D21BA3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9" y="1318"/>
                <a:ext cx="0" cy="622"/>
                <a:chOff x="5449" y="1318"/>
                <a:chExt cx="0" cy="622"/>
              </a:xfrm>
            </p:grpSpPr>
            <p:sp>
              <p:nvSpPr>
                <p:cNvPr id="45" name="Line 69">
                  <a:extLst>
                    <a:ext uri="{FF2B5EF4-FFF2-40B4-BE49-F238E27FC236}">
                      <a16:creationId xmlns="" xmlns:a16="http://schemas.microsoft.com/office/drawing/2014/main" id="{44A674BB-3DEB-41A1-A370-141DD4C3EE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212" y="1555"/>
                  <a:ext cx="4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 sz="22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6" name="Line 70">
                  <a:extLst>
                    <a:ext uri="{FF2B5EF4-FFF2-40B4-BE49-F238E27FC236}">
                      <a16:creationId xmlns="" xmlns:a16="http://schemas.microsoft.com/office/drawing/2014/main" id="{9B4B1988-7692-4F13-8EA4-E9689CE0C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 sz="22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43" name="Line 71">
                <a:extLst>
                  <a:ext uri="{FF2B5EF4-FFF2-40B4-BE49-F238E27FC236}">
                    <a16:creationId xmlns="" xmlns:a16="http://schemas.microsoft.com/office/drawing/2014/main" id="{07EE4CC2-2A8F-4776-A7B9-960B0B104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Line 75">
                <a:extLst>
                  <a:ext uri="{FF2B5EF4-FFF2-40B4-BE49-F238E27FC236}">
                    <a16:creationId xmlns="" xmlns:a16="http://schemas.microsoft.com/office/drawing/2014/main" id="{CB756983-78EF-4916-A8B0-F9743D7BD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5" name="Text Box 73">
              <a:extLst>
                <a:ext uri="{FF2B5EF4-FFF2-40B4-BE49-F238E27FC236}">
                  <a16:creationId xmlns="" xmlns:a16="http://schemas.microsoft.com/office/drawing/2014/main" id="{10C3568E-5252-49F7-8CAF-77A543DEF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1" y="1903"/>
              <a:ext cx="40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</a:p>
          </p:txBody>
        </p:sp>
        <p:sp>
          <p:nvSpPr>
            <p:cNvPr id="36" name="Text Box 74">
              <a:extLst>
                <a:ext uri="{FF2B5EF4-FFF2-40B4-BE49-F238E27FC236}">
                  <a16:creationId xmlns="" xmlns:a16="http://schemas.microsoft.com/office/drawing/2014/main" id="{3D8ABB37-F543-4835-93AD-B868ABA54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206" y="1406"/>
              <a:ext cx="50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</a:p>
          </p:txBody>
        </p:sp>
      </p:grpSp>
      <p:sp>
        <p:nvSpPr>
          <p:cNvPr id="47" name="Text Box 5">
            <a:extLst>
              <a:ext uri="{FF2B5EF4-FFF2-40B4-BE49-F238E27FC236}">
                <a16:creationId xmlns="" xmlns:a16="http://schemas.microsoft.com/office/drawing/2014/main" id="{7CE7D535-A5D9-4EE1-A85C-D30FD171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771550"/>
            <a:ext cx="7776864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其它立体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图形的体积都可以用公式计算，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圆锥是不是也可以？</a:t>
            </a:r>
            <a:endParaRPr lang="zh-CN" altLang="en-US" sz="3200" b="1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2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C51B50E6-0CBD-4BED-BA06-3CC95175D1ED}"/>
              </a:ext>
            </a:extLst>
          </p:cNvPr>
          <p:cNvGrpSpPr/>
          <p:nvPr/>
        </p:nvGrpSpPr>
        <p:grpSpPr>
          <a:xfrm>
            <a:off x="621890" y="2272321"/>
            <a:ext cx="1740592" cy="1944216"/>
            <a:chOff x="1029345" y="699542"/>
            <a:chExt cx="2822575" cy="3152775"/>
          </a:xfrm>
        </p:grpSpPr>
        <p:grpSp>
          <p:nvGrpSpPr>
            <p:cNvPr id="30" name="Group 56">
              <a:extLst>
                <a:ext uri="{FF2B5EF4-FFF2-40B4-BE49-F238E27FC236}">
                  <a16:creationId xmlns="" xmlns:a16="http://schemas.microsoft.com/office/drawing/2014/main" id="{7A62D5A6-5387-41F4-BBE2-447E49987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34" name="Group 55">
                <a:extLst>
                  <a:ext uri="{FF2B5EF4-FFF2-40B4-BE49-F238E27FC236}">
                    <a16:creationId xmlns="" xmlns:a16="http://schemas.microsoft.com/office/drawing/2014/main" id="{090A9CE5-5B81-4C83-928E-AE7FE99F64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36" name="Group 48">
                  <a:extLst>
                    <a:ext uri="{FF2B5EF4-FFF2-40B4-BE49-F238E27FC236}">
                      <a16:creationId xmlns="" xmlns:a16="http://schemas.microsoft.com/office/drawing/2014/main" id="{BB900295-4E21-4DC6-8B1E-9541495ECA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38" name="Line 7">
                    <a:extLst>
                      <a:ext uri="{FF2B5EF4-FFF2-40B4-BE49-F238E27FC236}">
                        <a16:creationId xmlns="" xmlns:a16="http://schemas.microsoft.com/office/drawing/2014/main" id="{035F169C-9BDF-4051-A4C0-2B6E2D83B7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41" name="Line 8">
                    <a:extLst>
                      <a:ext uri="{FF2B5EF4-FFF2-40B4-BE49-F238E27FC236}">
                        <a16:creationId xmlns="" xmlns:a16="http://schemas.microsoft.com/office/drawing/2014/main" id="{92F2B052-FDAD-4C00-96AF-3E30DDA427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37" name="Oval 9">
                  <a:extLst>
                    <a:ext uri="{FF2B5EF4-FFF2-40B4-BE49-F238E27FC236}">
                      <a16:creationId xmlns="" xmlns:a16="http://schemas.microsoft.com/office/drawing/2014/main" id="{EBE4CEE9-4DC2-429B-9F31-22BB1B224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35" name="Picture 53">
                <a:extLst>
                  <a:ext uri="{FF2B5EF4-FFF2-40B4-BE49-F238E27FC236}">
                    <a16:creationId xmlns="" xmlns:a16="http://schemas.microsoft.com/office/drawing/2014/main" id="{EBE5F12D-18BA-4150-84AC-26C9BEF82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Oval 13">
              <a:extLst>
                <a:ext uri="{FF2B5EF4-FFF2-40B4-BE49-F238E27FC236}">
                  <a16:creationId xmlns="" xmlns:a16="http://schemas.microsoft.com/office/drawing/2014/main" id="{35E903C3-CA08-4E7A-AEB1-F7DF84FCD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27584" y="771550"/>
            <a:ext cx="741682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说一说：哪个体积大？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86C6AB9C-D2CD-4D25-B3D5-C4D30B8EAF81}"/>
              </a:ext>
            </a:extLst>
          </p:cNvPr>
          <p:cNvCxnSpPr>
            <a:cxnSpLocks/>
          </p:cNvCxnSpPr>
          <p:nvPr/>
        </p:nvCxnSpPr>
        <p:spPr>
          <a:xfrm>
            <a:off x="4572000" y="1669492"/>
            <a:ext cx="0" cy="290549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6CF7644B-CBF4-4A3E-89B8-A5E37E7E3310}"/>
              </a:ext>
            </a:extLst>
          </p:cNvPr>
          <p:cNvGrpSpPr/>
          <p:nvPr/>
        </p:nvGrpSpPr>
        <p:grpSpPr>
          <a:xfrm>
            <a:off x="2600535" y="1691106"/>
            <a:ext cx="1740592" cy="2981914"/>
            <a:chOff x="1029345" y="-983208"/>
            <a:chExt cx="2822575" cy="4835525"/>
          </a:xfrm>
        </p:grpSpPr>
        <p:grpSp>
          <p:nvGrpSpPr>
            <p:cNvPr id="59" name="Group 56">
              <a:extLst>
                <a:ext uri="{FF2B5EF4-FFF2-40B4-BE49-F238E27FC236}">
                  <a16:creationId xmlns="" xmlns:a16="http://schemas.microsoft.com/office/drawing/2014/main" id="{8981457B-21EB-4DCA-8372-62C14A9DD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345" y="-983208"/>
              <a:ext cx="2822575" cy="4835525"/>
              <a:chOff x="1194" y="585"/>
              <a:chExt cx="1778" cy="3046"/>
            </a:xfrm>
          </p:grpSpPr>
          <p:grpSp>
            <p:nvGrpSpPr>
              <p:cNvPr id="61" name="Group 55">
                <a:extLst>
                  <a:ext uri="{FF2B5EF4-FFF2-40B4-BE49-F238E27FC236}">
                    <a16:creationId xmlns="" xmlns:a16="http://schemas.microsoft.com/office/drawing/2014/main" id="{F16A9132-060A-4DA4-91FB-D6CF9CECC8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585"/>
                <a:ext cx="1572" cy="2950"/>
                <a:chOff x="1202" y="585"/>
                <a:chExt cx="1572" cy="2950"/>
              </a:xfrm>
            </p:grpSpPr>
            <p:grpSp>
              <p:nvGrpSpPr>
                <p:cNvPr id="63" name="Group 48">
                  <a:extLst>
                    <a:ext uri="{FF2B5EF4-FFF2-40B4-BE49-F238E27FC236}">
                      <a16:creationId xmlns="" xmlns:a16="http://schemas.microsoft.com/office/drawing/2014/main" id="{DA2292BF-963B-4834-A0F8-9E6E1AD279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585"/>
                  <a:ext cx="1572" cy="2755"/>
                  <a:chOff x="2088" y="284"/>
                  <a:chExt cx="1572" cy="2755"/>
                </a:xfrm>
              </p:grpSpPr>
              <p:sp>
                <p:nvSpPr>
                  <p:cNvPr id="65" name="Line 7">
                    <a:extLst>
                      <a:ext uri="{FF2B5EF4-FFF2-40B4-BE49-F238E27FC236}">
                        <a16:creationId xmlns="" xmlns:a16="http://schemas.microsoft.com/office/drawing/2014/main" id="{DDEA3B55-FD49-4F31-B97C-92CC156D4F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284"/>
                    <a:ext cx="806" cy="274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66" name="Line 8">
                    <a:extLst>
                      <a:ext uri="{FF2B5EF4-FFF2-40B4-BE49-F238E27FC236}">
                        <a16:creationId xmlns="" xmlns:a16="http://schemas.microsoft.com/office/drawing/2014/main" id="{AC31E253-C6A8-426A-A1A7-DF9EA9A6A5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94" y="290"/>
                    <a:ext cx="766" cy="274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64" name="Oval 9">
                  <a:extLst>
                    <a:ext uri="{FF2B5EF4-FFF2-40B4-BE49-F238E27FC236}">
                      <a16:creationId xmlns="" xmlns:a16="http://schemas.microsoft.com/office/drawing/2014/main" id="{A030CCC7-7FA3-42C5-AC30-9391122F6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62" name="Picture 53">
                <a:extLst>
                  <a:ext uri="{FF2B5EF4-FFF2-40B4-BE49-F238E27FC236}">
                    <a16:creationId xmlns="" xmlns:a16="http://schemas.microsoft.com/office/drawing/2014/main" id="{C5A4E834-B66B-41F0-BD39-E8B611730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0" name="Oval 13">
              <a:extLst>
                <a:ext uri="{FF2B5EF4-FFF2-40B4-BE49-F238E27FC236}">
                  <a16:creationId xmlns="" xmlns:a16="http://schemas.microsoft.com/office/drawing/2014/main" id="{32CE9036-D261-47BA-9A8C-33AD7BFB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53DF1C22-B6D0-4AA9-B8B9-0231CA583443}"/>
              </a:ext>
            </a:extLst>
          </p:cNvPr>
          <p:cNvGrpSpPr/>
          <p:nvPr/>
        </p:nvGrpSpPr>
        <p:grpSpPr>
          <a:xfrm>
            <a:off x="5220072" y="1950687"/>
            <a:ext cx="1740592" cy="1944216"/>
            <a:chOff x="1029345" y="699542"/>
            <a:chExt cx="2822575" cy="3152775"/>
          </a:xfrm>
        </p:grpSpPr>
        <p:grpSp>
          <p:nvGrpSpPr>
            <p:cNvPr id="68" name="Group 56">
              <a:extLst>
                <a:ext uri="{FF2B5EF4-FFF2-40B4-BE49-F238E27FC236}">
                  <a16:creationId xmlns="" xmlns:a16="http://schemas.microsoft.com/office/drawing/2014/main" id="{D207A6E3-C77C-4414-9C52-402AE40A6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70" name="Group 55">
                <a:extLst>
                  <a:ext uri="{FF2B5EF4-FFF2-40B4-BE49-F238E27FC236}">
                    <a16:creationId xmlns="" xmlns:a16="http://schemas.microsoft.com/office/drawing/2014/main" id="{5D151CDD-B1DD-4ACA-BF7D-C9EB766BB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72" name="Group 48">
                  <a:extLst>
                    <a:ext uri="{FF2B5EF4-FFF2-40B4-BE49-F238E27FC236}">
                      <a16:creationId xmlns="" xmlns:a16="http://schemas.microsoft.com/office/drawing/2014/main" id="{973B1B61-F742-4234-8F39-088EEF6A27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74" name="Line 7">
                    <a:extLst>
                      <a:ext uri="{FF2B5EF4-FFF2-40B4-BE49-F238E27FC236}">
                        <a16:creationId xmlns="" xmlns:a16="http://schemas.microsoft.com/office/drawing/2014/main" id="{F84F399B-C194-41FE-B22A-140D709FA7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75" name="Line 8">
                    <a:extLst>
                      <a:ext uri="{FF2B5EF4-FFF2-40B4-BE49-F238E27FC236}">
                        <a16:creationId xmlns="" xmlns:a16="http://schemas.microsoft.com/office/drawing/2014/main" id="{9C4F9389-4C89-474E-9D76-79B4E6D97A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73" name="Oval 9">
                  <a:extLst>
                    <a:ext uri="{FF2B5EF4-FFF2-40B4-BE49-F238E27FC236}">
                      <a16:creationId xmlns="" xmlns:a16="http://schemas.microsoft.com/office/drawing/2014/main" id="{5C6BA572-753C-48B5-99D1-7A3520834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71" name="Picture 53">
                <a:extLst>
                  <a:ext uri="{FF2B5EF4-FFF2-40B4-BE49-F238E27FC236}">
                    <a16:creationId xmlns="" xmlns:a16="http://schemas.microsoft.com/office/drawing/2014/main" id="{32725B67-0E0B-4F12-868D-9A95431C8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Oval 13">
              <a:extLst>
                <a:ext uri="{FF2B5EF4-FFF2-40B4-BE49-F238E27FC236}">
                  <a16:creationId xmlns="" xmlns:a16="http://schemas.microsoft.com/office/drawing/2014/main" id="{DE224024-974D-4E76-ABBD-22CFF8BD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D5721B55-6F9D-4530-8897-4079EF6BC21C}"/>
              </a:ext>
            </a:extLst>
          </p:cNvPr>
          <p:cNvGrpSpPr/>
          <p:nvPr/>
        </p:nvGrpSpPr>
        <p:grpSpPr>
          <a:xfrm>
            <a:off x="7283234" y="1988817"/>
            <a:ext cx="870291" cy="1944216"/>
            <a:chOff x="1029345" y="699542"/>
            <a:chExt cx="2822575" cy="3152775"/>
          </a:xfrm>
        </p:grpSpPr>
        <p:grpSp>
          <p:nvGrpSpPr>
            <p:cNvPr id="77" name="Group 56">
              <a:extLst>
                <a:ext uri="{FF2B5EF4-FFF2-40B4-BE49-F238E27FC236}">
                  <a16:creationId xmlns="" xmlns:a16="http://schemas.microsoft.com/office/drawing/2014/main" id="{CD6477E9-A80C-4CEE-A04E-B5BC48406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79" name="Group 55">
                <a:extLst>
                  <a:ext uri="{FF2B5EF4-FFF2-40B4-BE49-F238E27FC236}">
                    <a16:creationId xmlns="" xmlns:a16="http://schemas.microsoft.com/office/drawing/2014/main" id="{9486E789-381D-4C32-A58F-01A573FD8D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81" name="Group 48">
                  <a:extLst>
                    <a:ext uri="{FF2B5EF4-FFF2-40B4-BE49-F238E27FC236}">
                      <a16:creationId xmlns="" xmlns:a16="http://schemas.microsoft.com/office/drawing/2014/main" id="{DFE4770B-030E-4AC9-B5E7-945E3BA260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83" name="Line 7">
                    <a:extLst>
                      <a:ext uri="{FF2B5EF4-FFF2-40B4-BE49-F238E27FC236}">
                        <a16:creationId xmlns="" xmlns:a16="http://schemas.microsoft.com/office/drawing/2014/main" id="{4711BA9A-77D2-4263-BF95-0AF00665C7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84" name="Line 8">
                    <a:extLst>
                      <a:ext uri="{FF2B5EF4-FFF2-40B4-BE49-F238E27FC236}">
                        <a16:creationId xmlns="" xmlns:a16="http://schemas.microsoft.com/office/drawing/2014/main" id="{51500A05-8570-4019-ADB4-8CC2AD8691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82" name="Oval 9">
                  <a:extLst>
                    <a:ext uri="{FF2B5EF4-FFF2-40B4-BE49-F238E27FC236}">
                      <a16:creationId xmlns="" xmlns:a16="http://schemas.microsoft.com/office/drawing/2014/main" id="{DDF1537C-5B32-4AD7-9B7D-4C62B04C3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80" name="Picture 53">
                <a:extLst>
                  <a:ext uri="{FF2B5EF4-FFF2-40B4-BE49-F238E27FC236}">
                    <a16:creationId xmlns="" xmlns:a16="http://schemas.microsoft.com/office/drawing/2014/main" id="{A9F41DCE-9FAF-4B1D-A924-860620818A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8" name="Oval 13">
              <a:extLst>
                <a:ext uri="{FF2B5EF4-FFF2-40B4-BE49-F238E27FC236}">
                  <a16:creationId xmlns="" xmlns:a16="http://schemas.microsoft.com/office/drawing/2014/main" id="{2F003427-FB9A-48EF-BA3C-278FCFE5D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0" y="3075805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="" xmlns:a16="http://schemas.microsoft.com/office/drawing/2014/main" id="{F5335F13-8D6B-46ED-943A-EE9F80A00FAF}"/>
              </a:ext>
            </a:extLst>
          </p:cNvPr>
          <p:cNvSpPr/>
          <p:nvPr/>
        </p:nvSpPr>
        <p:spPr>
          <a:xfrm>
            <a:off x="3086028" y="2250411"/>
            <a:ext cx="63842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="" xmlns:a16="http://schemas.microsoft.com/office/drawing/2014/main" id="{E14701BA-64C9-4924-9E5D-FEDC6C3F66B6}"/>
              </a:ext>
            </a:extLst>
          </p:cNvPr>
          <p:cNvSpPr/>
          <p:nvPr/>
        </p:nvSpPr>
        <p:spPr>
          <a:xfrm>
            <a:off x="5699908" y="2250411"/>
            <a:ext cx="63842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="" xmlns:a16="http://schemas.microsoft.com/office/drawing/2014/main" id="{2ED865F8-33BC-417C-BBDF-735360468B58}"/>
              </a:ext>
            </a:extLst>
          </p:cNvPr>
          <p:cNvSpPr/>
          <p:nvPr/>
        </p:nvSpPr>
        <p:spPr>
          <a:xfrm>
            <a:off x="4869237" y="783956"/>
            <a:ext cx="3772011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你发现了什么？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7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21875 0.09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71605E-6 L -0.18455 -0.008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E29A82FE-8C46-4E39-B9C5-A1A95A5D090D}"/>
              </a:ext>
            </a:extLst>
          </p:cNvPr>
          <p:cNvGrpSpPr/>
          <p:nvPr/>
        </p:nvGrpSpPr>
        <p:grpSpPr>
          <a:xfrm>
            <a:off x="621890" y="1669492"/>
            <a:ext cx="7531635" cy="3003528"/>
            <a:chOff x="621890" y="1669492"/>
            <a:chExt cx="7531635" cy="3003528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666DD1AB-BAC1-4EF0-9502-2A0E86F1F4E9}"/>
                </a:ext>
              </a:extLst>
            </p:cNvPr>
            <p:cNvGrpSpPr/>
            <p:nvPr/>
          </p:nvGrpSpPr>
          <p:grpSpPr>
            <a:xfrm>
              <a:off x="621890" y="2272321"/>
              <a:ext cx="1740592" cy="1944216"/>
              <a:chOff x="1029345" y="699542"/>
              <a:chExt cx="2822575" cy="3152775"/>
            </a:xfrm>
          </p:grpSpPr>
          <p:grpSp>
            <p:nvGrpSpPr>
              <p:cNvPr id="3" name="Group 56">
                <a:extLst>
                  <a:ext uri="{FF2B5EF4-FFF2-40B4-BE49-F238E27FC236}">
                    <a16:creationId xmlns="" xmlns:a16="http://schemas.microsoft.com/office/drawing/2014/main" id="{DD64E68E-C004-47E9-9FB1-ADAD15AD8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5" name="Group 55">
                  <a:extLst>
                    <a:ext uri="{FF2B5EF4-FFF2-40B4-BE49-F238E27FC236}">
                      <a16:creationId xmlns="" xmlns:a16="http://schemas.microsoft.com/office/drawing/2014/main" id="{A99A5892-3D09-43A8-BD97-B08022F05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7" name="Group 48">
                    <a:extLst>
                      <a:ext uri="{FF2B5EF4-FFF2-40B4-BE49-F238E27FC236}">
                        <a16:creationId xmlns="" xmlns:a16="http://schemas.microsoft.com/office/drawing/2014/main" id="{B4AC4D24-3AF1-489B-BC65-2DAB3D025C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9" name="Line 7">
                      <a:extLst>
                        <a:ext uri="{FF2B5EF4-FFF2-40B4-BE49-F238E27FC236}">
                          <a16:creationId xmlns="" xmlns:a16="http://schemas.microsoft.com/office/drawing/2014/main" id="{EC39064C-788B-457E-B004-9C95529790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  <p:sp>
                  <p:nvSpPr>
                    <p:cNvPr id="10" name="Line 8">
                      <a:extLst>
                        <a:ext uri="{FF2B5EF4-FFF2-40B4-BE49-F238E27FC236}">
                          <a16:creationId xmlns="" xmlns:a16="http://schemas.microsoft.com/office/drawing/2014/main" id="{3F922EB7-4873-4DAE-8640-2A3D5E05D1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</p:grpSp>
              <p:sp>
                <p:nvSpPr>
                  <p:cNvPr id="8" name="Oval 9">
                    <a:extLst>
                      <a:ext uri="{FF2B5EF4-FFF2-40B4-BE49-F238E27FC236}">
                        <a16:creationId xmlns="" xmlns:a16="http://schemas.microsoft.com/office/drawing/2014/main" id="{F1738C9C-8133-4C0E-A9E2-3B63E89119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pic>
              <p:nvPicPr>
                <p:cNvPr id="6" name="Picture 53">
                  <a:extLst>
                    <a:ext uri="{FF2B5EF4-FFF2-40B4-BE49-F238E27FC236}">
                      <a16:creationId xmlns="" xmlns:a16="http://schemas.microsoft.com/office/drawing/2014/main" id="{CA845C0F-CFFF-4EB8-9DAF-E1253D69A4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" name="Oval 13">
                <a:extLst>
                  <a:ext uri="{FF2B5EF4-FFF2-40B4-BE49-F238E27FC236}">
                    <a16:creationId xmlns="" xmlns:a16="http://schemas.microsoft.com/office/drawing/2014/main" id="{E18319D1-1F91-45CD-9F1C-B55FA54AD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568DCC87-2C48-4F03-8235-DE31D70F0A1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669492"/>
              <a:ext cx="0" cy="290549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51612C2-3CF3-47C6-B1C5-ECDBBBC2EFCE}"/>
                </a:ext>
              </a:extLst>
            </p:cNvPr>
            <p:cNvGrpSpPr/>
            <p:nvPr/>
          </p:nvGrpSpPr>
          <p:grpSpPr>
            <a:xfrm>
              <a:off x="2600535" y="1691106"/>
              <a:ext cx="1740592" cy="2981914"/>
              <a:chOff x="1029345" y="-983208"/>
              <a:chExt cx="2822575" cy="4835525"/>
            </a:xfrm>
          </p:grpSpPr>
          <p:grpSp>
            <p:nvGrpSpPr>
              <p:cNvPr id="16" name="Group 56">
                <a:extLst>
                  <a:ext uri="{FF2B5EF4-FFF2-40B4-BE49-F238E27FC236}">
                    <a16:creationId xmlns="" xmlns:a16="http://schemas.microsoft.com/office/drawing/2014/main" id="{5D332CB4-930A-43C4-AE14-DCD0D0621F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9345" y="-983208"/>
                <a:ext cx="2822575" cy="4835525"/>
                <a:chOff x="1194" y="585"/>
                <a:chExt cx="1778" cy="3046"/>
              </a:xfrm>
            </p:grpSpPr>
            <p:grpSp>
              <p:nvGrpSpPr>
                <p:cNvPr id="18" name="Group 55">
                  <a:extLst>
                    <a:ext uri="{FF2B5EF4-FFF2-40B4-BE49-F238E27FC236}">
                      <a16:creationId xmlns="" xmlns:a16="http://schemas.microsoft.com/office/drawing/2014/main" id="{5D5C0D66-1F89-4B1C-8B24-A5EBD04002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585"/>
                  <a:ext cx="1572" cy="2950"/>
                  <a:chOff x="1202" y="585"/>
                  <a:chExt cx="1572" cy="2950"/>
                </a:xfrm>
              </p:grpSpPr>
              <p:grpSp>
                <p:nvGrpSpPr>
                  <p:cNvPr id="20" name="Group 48">
                    <a:extLst>
                      <a:ext uri="{FF2B5EF4-FFF2-40B4-BE49-F238E27FC236}">
                        <a16:creationId xmlns="" xmlns:a16="http://schemas.microsoft.com/office/drawing/2014/main" id="{DA9EEB33-8FF2-41FC-BB11-655B74FDB0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02" y="585"/>
                    <a:ext cx="1572" cy="2755"/>
                    <a:chOff x="2088" y="284"/>
                    <a:chExt cx="1572" cy="2755"/>
                  </a:xfrm>
                </p:grpSpPr>
                <p:sp>
                  <p:nvSpPr>
                    <p:cNvPr id="22" name="Line 7">
                      <a:extLst>
                        <a:ext uri="{FF2B5EF4-FFF2-40B4-BE49-F238E27FC236}">
                          <a16:creationId xmlns="" xmlns:a16="http://schemas.microsoft.com/office/drawing/2014/main" id="{AD3ADF99-0313-429C-BFB5-542FE9D7D3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284"/>
                      <a:ext cx="806" cy="274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  <p:sp>
                  <p:nvSpPr>
                    <p:cNvPr id="23" name="Line 8">
                      <a:extLst>
                        <a:ext uri="{FF2B5EF4-FFF2-40B4-BE49-F238E27FC236}">
                          <a16:creationId xmlns="" xmlns:a16="http://schemas.microsoft.com/office/drawing/2014/main" id="{7AA33C97-B5CD-44D7-B8B0-80B67C9084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290"/>
                      <a:ext cx="766" cy="274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</p:grpSp>
              <p:sp>
                <p:nvSpPr>
                  <p:cNvPr id="21" name="Oval 9">
                    <a:extLst>
                      <a:ext uri="{FF2B5EF4-FFF2-40B4-BE49-F238E27FC236}">
                        <a16:creationId xmlns="" xmlns:a16="http://schemas.microsoft.com/office/drawing/2014/main" id="{A23CEDCB-744E-41E0-BF38-F6CCFE5ADB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pic>
              <p:nvPicPr>
                <p:cNvPr id="19" name="Picture 53">
                  <a:extLst>
                    <a:ext uri="{FF2B5EF4-FFF2-40B4-BE49-F238E27FC236}">
                      <a16:creationId xmlns="" xmlns:a16="http://schemas.microsoft.com/office/drawing/2014/main" id="{A8FFF245-0DAD-4265-B7BD-F0BB4CCE4A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" name="Oval 13">
                <a:extLst>
                  <a:ext uri="{FF2B5EF4-FFF2-40B4-BE49-F238E27FC236}">
                    <a16:creationId xmlns="" xmlns:a16="http://schemas.microsoft.com/office/drawing/2014/main" id="{831F73C0-D843-4CF2-8862-CE928D928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5A9897A0-584B-419E-B11B-08C63063D204}"/>
                </a:ext>
              </a:extLst>
            </p:cNvPr>
            <p:cNvGrpSpPr/>
            <p:nvPr/>
          </p:nvGrpSpPr>
          <p:grpSpPr>
            <a:xfrm>
              <a:off x="5220072" y="1950687"/>
              <a:ext cx="1740592" cy="1944216"/>
              <a:chOff x="1029345" y="699542"/>
              <a:chExt cx="2822575" cy="3152775"/>
            </a:xfrm>
          </p:grpSpPr>
          <p:grpSp>
            <p:nvGrpSpPr>
              <p:cNvPr id="25" name="Group 56">
                <a:extLst>
                  <a:ext uri="{FF2B5EF4-FFF2-40B4-BE49-F238E27FC236}">
                    <a16:creationId xmlns="" xmlns:a16="http://schemas.microsoft.com/office/drawing/2014/main" id="{4BA5037F-EC9C-48D9-8FCC-D043068744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27" name="Group 55">
                  <a:extLst>
                    <a:ext uri="{FF2B5EF4-FFF2-40B4-BE49-F238E27FC236}">
                      <a16:creationId xmlns="" xmlns:a16="http://schemas.microsoft.com/office/drawing/2014/main" id="{83BF1560-8BCA-4FDC-A367-68C37A46E2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29" name="Group 48">
                    <a:extLst>
                      <a:ext uri="{FF2B5EF4-FFF2-40B4-BE49-F238E27FC236}">
                        <a16:creationId xmlns="" xmlns:a16="http://schemas.microsoft.com/office/drawing/2014/main" id="{31F07075-3EB2-4599-9A15-D359BA7A6E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31" name="Line 7">
                      <a:extLst>
                        <a:ext uri="{FF2B5EF4-FFF2-40B4-BE49-F238E27FC236}">
                          <a16:creationId xmlns="" xmlns:a16="http://schemas.microsoft.com/office/drawing/2014/main" id="{36096BA8-C3D0-41FC-B3E6-1244F8AE3B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  <p:sp>
                  <p:nvSpPr>
                    <p:cNvPr id="32" name="Line 8">
                      <a:extLst>
                        <a:ext uri="{FF2B5EF4-FFF2-40B4-BE49-F238E27FC236}">
                          <a16:creationId xmlns="" xmlns:a16="http://schemas.microsoft.com/office/drawing/2014/main" id="{9D64490B-7E07-41A5-A0CF-930D7D278A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</p:grpSp>
              <p:sp>
                <p:nvSpPr>
                  <p:cNvPr id="30" name="Oval 9">
                    <a:extLst>
                      <a:ext uri="{FF2B5EF4-FFF2-40B4-BE49-F238E27FC236}">
                        <a16:creationId xmlns="" xmlns:a16="http://schemas.microsoft.com/office/drawing/2014/main" id="{EAEF74CA-B62D-406C-B15A-9AF9CB8719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pic>
              <p:nvPicPr>
                <p:cNvPr id="28" name="Picture 53">
                  <a:extLst>
                    <a:ext uri="{FF2B5EF4-FFF2-40B4-BE49-F238E27FC236}">
                      <a16:creationId xmlns="" xmlns:a16="http://schemas.microsoft.com/office/drawing/2014/main" id="{28C7C53D-5BE7-4F41-93B5-9AF7B0E479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" name="Oval 13">
                <a:extLst>
                  <a:ext uri="{FF2B5EF4-FFF2-40B4-BE49-F238E27FC236}">
                    <a16:creationId xmlns="" xmlns:a16="http://schemas.microsoft.com/office/drawing/2014/main" id="{F61F2FEB-5663-43D5-BE02-5E9CCE2C5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975800BA-9DA7-464D-9775-5DCCE63DE87F}"/>
                </a:ext>
              </a:extLst>
            </p:cNvPr>
            <p:cNvGrpSpPr/>
            <p:nvPr/>
          </p:nvGrpSpPr>
          <p:grpSpPr>
            <a:xfrm>
              <a:off x="7283234" y="1988817"/>
              <a:ext cx="870291" cy="1944216"/>
              <a:chOff x="1029345" y="699542"/>
              <a:chExt cx="2822575" cy="3152775"/>
            </a:xfrm>
          </p:grpSpPr>
          <p:grpSp>
            <p:nvGrpSpPr>
              <p:cNvPr id="34" name="Group 56">
                <a:extLst>
                  <a:ext uri="{FF2B5EF4-FFF2-40B4-BE49-F238E27FC236}">
                    <a16:creationId xmlns="" xmlns:a16="http://schemas.microsoft.com/office/drawing/2014/main" id="{6D7C350F-962E-4A28-B70B-06E2CCF8B7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36" name="Group 55">
                  <a:extLst>
                    <a:ext uri="{FF2B5EF4-FFF2-40B4-BE49-F238E27FC236}">
                      <a16:creationId xmlns="" xmlns:a16="http://schemas.microsoft.com/office/drawing/2014/main" id="{7079CB2F-80E4-4CE2-A7A3-B18A34EF2D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38" name="Group 48">
                    <a:extLst>
                      <a:ext uri="{FF2B5EF4-FFF2-40B4-BE49-F238E27FC236}">
                        <a16:creationId xmlns="" xmlns:a16="http://schemas.microsoft.com/office/drawing/2014/main" id="{C0E14F05-EA6C-4A06-A0F4-056662942F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40" name="Line 7">
                      <a:extLst>
                        <a:ext uri="{FF2B5EF4-FFF2-40B4-BE49-F238E27FC236}">
                          <a16:creationId xmlns="" xmlns:a16="http://schemas.microsoft.com/office/drawing/2014/main" id="{0609D8D8-4FDD-4370-B91C-F899351D29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  <p:sp>
                  <p:nvSpPr>
                    <p:cNvPr id="41" name="Line 8">
                      <a:extLst>
                        <a:ext uri="{FF2B5EF4-FFF2-40B4-BE49-F238E27FC236}">
                          <a16:creationId xmlns="" xmlns:a16="http://schemas.microsoft.com/office/drawing/2014/main" id="{22154136-3832-4615-879A-2562245079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</p:grpSp>
              <p:sp>
                <p:nvSpPr>
                  <p:cNvPr id="39" name="Oval 9">
                    <a:extLst>
                      <a:ext uri="{FF2B5EF4-FFF2-40B4-BE49-F238E27FC236}">
                        <a16:creationId xmlns="" xmlns:a16="http://schemas.microsoft.com/office/drawing/2014/main" id="{9932684B-7389-4B01-B91D-1D4F3FD77F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pic>
              <p:nvPicPr>
                <p:cNvPr id="37" name="Picture 53">
                  <a:extLst>
                    <a:ext uri="{FF2B5EF4-FFF2-40B4-BE49-F238E27FC236}">
                      <a16:creationId xmlns="" xmlns:a16="http://schemas.microsoft.com/office/drawing/2014/main" id="{2FDBADC3-08CD-4D77-92D1-482FD54282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5" name="Oval 13">
                <a:extLst>
                  <a:ext uri="{FF2B5EF4-FFF2-40B4-BE49-F238E27FC236}">
                    <a16:creationId xmlns="" xmlns:a16="http://schemas.microsoft.com/office/drawing/2014/main" id="{A1230E3C-12EE-4CA9-97DB-000851866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970" y="3075805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9542B63D-7130-4167-BB35-88BC231F24D5}"/>
                </a:ext>
              </a:extLst>
            </p:cNvPr>
            <p:cNvSpPr/>
            <p:nvPr/>
          </p:nvSpPr>
          <p:spPr>
            <a:xfrm>
              <a:off x="3086028" y="2250411"/>
              <a:ext cx="638426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CED341B4-9647-4073-8D56-299056DF5CBF}"/>
                </a:ext>
              </a:extLst>
            </p:cNvPr>
            <p:cNvSpPr/>
            <p:nvPr/>
          </p:nvSpPr>
          <p:spPr>
            <a:xfrm>
              <a:off x="5699908" y="2250411"/>
              <a:ext cx="638426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DEA4CF75-8C25-477A-92CC-09492B322A61}"/>
              </a:ext>
            </a:extLst>
          </p:cNvPr>
          <p:cNvSpPr/>
          <p:nvPr/>
        </p:nvSpPr>
        <p:spPr>
          <a:xfrm>
            <a:off x="1527215" y="771550"/>
            <a:ext cx="6089569" cy="6047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圆锥的体积与底面积、高有关。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25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3E26587-75F9-48EB-AD28-3525DDC28EA1}"/>
              </a:ext>
            </a:extLst>
          </p:cNvPr>
          <p:cNvSpPr/>
          <p:nvPr/>
        </p:nvSpPr>
        <p:spPr>
          <a:xfrm>
            <a:off x="2166426" y="688217"/>
            <a:ext cx="608956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圆锥的体积＝底面积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4B0B70FE-4F25-4647-B6A9-64BC622DB502}"/>
              </a:ext>
            </a:extLst>
          </p:cNvPr>
          <p:cNvSpPr/>
          <p:nvPr/>
        </p:nvSpPr>
        <p:spPr>
          <a:xfrm>
            <a:off x="4221316" y="479893"/>
            <a:ext cx="701367" cy="95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E8744D71-DC4D-424C-B08E-62C8B0F323CE}"/>
              </a:ext>
            </a:extLst>
          </p:cNvPr>
          <p:cNvSpPr/>
          <p:nvPr/>
        </p:nvSpPr>
        <p:spPr>
          <a:xfrm>
            <a:off x="1065886" y="656064"/>
            <a:ext cx="608956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猜想：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BF1A601-02D8-4304-8A78-F159480F49DB}"/>
              </a:ext>
            </a:extLst>
          </p:cNvPr>
          <p:cNvSpPr/>
          <p:nvPr/>
        </p:nvSpPr>
        <p:spPr>
          <a:xfrm>
            <a:off x="2185045" y="1607568"/>
            <a:ext cx="608956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圆柱的体积＝底面积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Picture 35" descr="6B102副本">
            <a:extLst>
              <a:ext uri="{FF2B5EF4-FFF2-40B4-BE49-F238E27FC236}">
                <a16:creationId xmlns="" xmlns:a16="http://schemas.microsoft.com/office/drawing/2014/main" id="{36AB45C2-5FC8-498D-8402-6C2C56C2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82903"/>
            <a:ext cx="131762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6B51">
            <a:extLst>
              <a:ext uri="{FF2B5EF4-FFF2-40B4-BE49-F238E27FC236}">
                <a16:creationId xmlns="" xmlns:a16="http://schemas.microsoft.com/office/drawing/2014/main" id="{A3AD900D-713C-43DC-BF02-BD5EDBB2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332613"/>
            <a:ext cx="864096" cy="18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3C73AF1E-AFC8-4CD3-9C09-DAA28DCC8CEB}"/>
              </a:ext>
            </a:extLst>
          </p:cNvPr>
          <p:cNvSpPr/>
          <p:nvPr/>
        </p:nvSpPr>
        <p:spPr>
          <a:xfrm>
            <a:off x="4078595" y="493162"/>
            <a:ext cx="701367" cy="95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6613F394-14D3-4AB3-B207-FF4AC423CDAF}"/>
              </a:ext>
            </a:extLst>
          </p:cNvPr>
          <p:cNvSpPr/>
          <p:nvPr/>
        </p:nvSpPr>
        <p:spPr>
          <a:xfrm>
            <a:off x="5151798" y="3011019"/>
            <a:ext cx="376621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那应该怎么计算呢？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2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6A97FACD-9AA5-4AB9-B4BF-A29B8D242673}"/>
              </a:ext>
            </a:extLst>
          </p:cNvPr>
          <p:cNvCxnSpPr>
            <a:cxnSpLocks/>
          </p:cNvCxnSpPr>
          <p:nvPr/>
        </p:nvCxnSpPr>
        <p:spPr>
          <a:xfrm flipH="1">
            <a:off x="2355793" y="2004909"/>
            <a:ext cx="0" cy="265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A03208D-376A-471F-9419-BC3A7444C841}"/>
              </a:ext>
            </a:extLst>
          </p:cNvPr>
          <p:cNvSpPr/>
          <p:nvPr/>
        </p:nvSpPr>
        <p:spPr>
          <a:xfrm>
            <a:off x="1043608" y="602852"/>
            <a:ext cx="608956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按下图做一做，想一想。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AD7C29F-893A-42CB-8929-1B4C77C17B2D}"/>
              </a:ext>
            </a:extLst>
          </p:cNvPr>
          <p:cNvSpPr/>
          <p:nvPr/>
        </p:nvSpPr>
        <p:spPr>
          <a:xfrm>
            <a:off x="1275673" y="2004909"/>
            <a:ext cx="1080120" cy="17281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4BBCA01D-3D8B-4C2E-AD67-C7D4D29F91F9}"/>
              </a:ext>
            </a:extLst>
          </p:cNvPr>
          <p:cNvSpPr/>
          <p:nvPr/>
        </p:nvSpPr>
        <p:spPr>
          <a:xfrm rot="3612412">
            <a:off x="2385965" y="1882237"/>
            <a:ext cx="243799" cy="245343"/>
          </a:xfrm>
          <a:custGeom>
            <a:avLst/>
            <a:gdLst>
              <a:gd name="connsiteX0" fmla="*/ 0 w 243799"/>
              <a:gd name="connsiteY0" fmla="*/ 108985 h 245343"/>
              <a:gd name="connsiteX1" fmla="*/ 216568 w 243799"/>
              <a:gd name="connsiteY1" fmla="*/ 4712 h 245343"/>
              <a:gd name="connsiteX2" fmla="*/ 240631 w 243799"/>
              <a:gd name="connsiteY2" fmla="*/ 245343 h 245343"/>
              <a:gd name="connsiteX3" fmla="*/ 240631 w 243799"/>
              <a:gd name="connsiteY3" fmla="*/ 245343 h 2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9" h="245343">
                <a:moveTo>
                  <a:pt x="0" y="108985"/>
                </a:moveTo>
                <a:cubicBezTo>
                  <a:pt x="88231" y="45485"/>
                  <a:pt x="176463" y="-18014"/>
                  <a:pt x="216568" y="4712"/>
                </a:cubicBezTo>
                <a:cubicBezTo>
                  <a:pt x="256673" y="27438"/>
                  <a:pt x="240631" y="245343"/>
                  <a:pt x="240631" y="245343"/>
                </a:cubicBezTo>
                <a:lnTo>
                  <a:pt x="240631" y="24534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A652A6B5-97D1-4EE9-A501-11EF2FD072E4}"/>
              </a:ext>
            </a:extLst>
          </p:cNvPr>
          <p:cNvCxnSpPr>
            <a:cxnSpLocks/>
          </p:cNvCxnSpPr>
          <p:nvPr/>
        </p:nvCxnSpPr>
        <p:spPr>
          <a:xfrm flipH="1">
            <a:off x="6660232" y="2004909"/>
            <a:ext cx="0" cy="265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>
            <a:extLst>
              <a:ext uri="{FF2B5EF4-FFF2-40B4-BE49-F238E27FC236}">
                <a16:creationId xmlns="" xmlns:a16="http://schemas.microsoft.com/office/drawing/2014/main" id="{2CFAD395-1E39-4D34-87D1-5ECBBFDF467B}"/>
              </a:ext>
            </a:extLst>
          </p:cNvPr>
          <p:cNvSpPr/>
          <p:nvPr/>
        </p:nvSpPr>
        <p:spPr>
          <a:xfrm flipH="1">
            <a:off x="1268195" y="2004907"/>
            <a:ext cx="1080120" cy="1728192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B488F491-8E77-4BA7-A722-C64AB5203A04}"/>
              </a:ext>
            </a:extLst>
          </p:cNvPr>
          <p:cNvSpPr/>
          <p:nvPr/>
        </p:nvSpPr>
        <p:spPr>
          <a:xfrm rot="3612412">
            <a:off x="6706446" y="1882237"/>
            <a:ext cx="243799" cy="245343"/>
          </a:xfrm>
          <a:custGeom>
            <a:avLst/>
            <a:gdLst>
              <a:gd name="connsiteX0" fmla="*/ 0 w 243799"/>
              <a:gd name="connsiteY0" fmla="*/ 108985 h 245343"/>
              <a:gd name="connsiteX1" fmla="*/ 216568 w 243799"/>
              <a:gd name="connsiteY1" fmla="*/ 4712 h 245343"/>
              <a:gd name="connsiteX2" fmla="*/ 240631 w 243799"/>
              <a:gd name="connsiteY2" fmla="*/ 245343 h 245343"/>
              <a:gd name="connsiteX3" fmla="*/ 240631 w 243799"/>
              <a:gd name="connsiteY3" fmla="*/ 245343 h 2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9" h="245343">
                <a:moveTo>
                  <a:pt x="0" y="108985"/>
                </a:moveTo>
                <a:cubicBezTo>
                  <a:pt x="88231" y="45485"/>
                  <a:pt x="176463" y="-18014"/>
                  <a:pt x="216568" y="4712"/>
                </a:cubicBezTo>
                <a:cubicBezTo>
                  <a:pt x="256673" y="27438"/>
                  <a:pt x="240631" y="245343"/>
                  <a:pt x="240631" y="245343"/>
                </a:cubicBezTo>
                <a:lnTo>
                  <a:pt x="240631" y="24534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34A1D16D-29CA-4D01-90FB-13ED570EF508}"/>
              </a:ext>
            </a:extLst>
          </p:cNvPr>
          <p:cNvCxnSpPr>
            <a:cxnSpLocks/>
          </p:cNvCxnSpPr>
          <p:nvPr/>
        </p:nvCxnSpPr>
        <p:spPr>
          <a:xfrm flipH="1">
            <a:off x="1275673" y="2004908"/>
            <a:ext cx="1065165" cy="172819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D6BE6DF-7B28-4D18-ADDD-78127E439F61}"/>
              </a:ext>
            </a:extLst>
          </p:cNvPr>
          <p:cNvSpPr/>
          <p:nvPr/>
        </p:nvSpPr>
        <p:spPr>
          <a:xfrm>
            <a:off x="1043608" y="575640"/>
            <a:ext cx="6089569" cy="6047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三角形面积是长方形的几分之几？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082544A-C13D-45D5-91CE-0C50DDA2916D}"/>
              </a:ext>
            </a:extLst>
          </p:cNvPr>
          <p:cNvSpPr/>
          <p:nvPr/>
        </p:nvSpPr>
        <p:spPr>
          <a:xfrm>
            <a:off x="1076636" y="1119615"/>
            <a:ext cx="7023751" cy="6047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猜想：圆锥的体积是圆柱的几分之几？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98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2716E-6 L 0.46945 3.82716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8" grpId="1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4818" y="1524641"/>
            <a:ext cx="449966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思考：</a:t>
            </a:r>
            <a:endParaRPr lang="en-US" altLang="zh-CN" sz="2400" b="1" dirty="0">
              <a:latin typeface="楷体" panose="02010600030101010101" charset="-122"/>
              <a:ea typeface="楷体" panose="0201060003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1.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任意圆锥和圆柱都可以吗？</a:t>
            </a:r>
            <a:endParaRPr lang="en-US" altLang="zh-CN" sz="2400" b="1" dirty="0">
              <a:latin typeface="楷体" panose="02010600030101010101" charset="-122"/>
              <a:ea typeface="楷体" panose="0201060003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2.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对圆锥和圆柱的选取有什么要求呢？</a:t>
            </a:r>
            <a:endParaRPr lang="en-US" altLang="zh-CN" sz="24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3190" y="653041"/>
            <a:ext cx="741682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小组活动，验证猜想。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92BDA9A1-4A45-459A-93CC-6EFC97C7B722}"/>
              </a:ext>
            </a:extLst>
          </p:cNvPr>
          <p:cNvSpPr/>
          <p:nvPr/>
        </p:nvSpPr>
        <p:spPr>
          <a:xfrm>
            <a:off x="5703422" y="885946"/>
            <a:ext cx="1080120" cy="17281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="" xmlns:a16="http://schemas.microsoft.com/office/drawing/2014/main" id="{20BCF8E2-AD78-47B4-8889-7BD9DD61D7E3}"/>
              </a:ext>
            </a:extLst>
          </p:cNvPr>
          <p:cNvSpPr/>
          <p:nvPr/>
        </p:nvSpPr>
        <p:spPr>
          <a:xfrm flipH="1">
            <a:off x="7119062" y="857855"/>
            <a:ext cx="1080120" cy="1728192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E73B4635-358A-442E-8680-29FF73DAE3FC}"/>
              </a:ext>
            </a:extLst>
          </p:cNvPr>
          <p:cNvSpPr/>
          <p:nvPr/>
        </p:nvSpPr>
        <p:spPr>
          <a:xfrm>
            <a:off x="1162708" y="3594159"/>
            <a:ext cx="4063885" cy="50840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圆柱和圆锥应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等底等高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。</a:t>
            </a:r>
            <a:endParaRPr lang="en-US" altLang="zh-CN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31" name="直角三角形 30">
            <a:extLst>
              <a:ext uri="{FF2B5EF4-FFF2-40B4-BE49-F238E27FC236}">
                <a16:creationId xmlns="" xmlns:a16="http://schemas.microsoft.com/office/drawing/2014/main" id="{0AB65C27-A8B7-47D1-AF37-BBEB189E9B64}"/>
              </a:ext>
            </a:extLst>
          </p:cNvPr>
          <p:cNvSpPr/>
          <p:nvPr/>
        </p:nvSpPr>
        <p:spPr>
          <a:xfrm flipH="1">
            <a:off x="5703422" y="3319920"/>
            <a:ext cx="1080120" cy="908014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直角三角形 32">
            <a:extLst>
              <a:ext uri="{FF2B5EF4-FFF2-40B4-BE49-F238E27FC236}">
                <a16:creationId xmlns="" xmlns:a16="http://schemas.microsoft.com/office/drawing/2014/main" id="{45193E6B-4E61-4094-9C28-789F824CAEE9}"/>
              </a:ext>
            </a:extLst>
          </p:cNvPr>
          <p:cNvSpPr/>
          <p:nvPr/>
        </p:nvSpPr>
        <p:spPr>
          <a:xfrm flipH="1">
            <a:off x="7533683" y="2801718"/>
            <a:ext cx="646331" cy="1426216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7ECD3133-58BD-441E-8EAA-0851D77C9B78}"/>
              </a:ext>
            </a:extLst>
          </p:cNvPr>
          <p:cNvSpPr/>
          <p:nvPr/>
        </p:nvSpPr>
        <p:spPr>
          <a:xfrm>
            <a:off x="5413344" y="700233"/>
            <a:ext cx="3051118" cy="20162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7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 animBg="1"/>
      <p:bldP spid="30" grpId="0" animBg="1"/>
      <p:bldP spid="31" grpId="0" animBg="1"/>
      <p:bldP spid="3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19B223A6-A25C-4074-ABBC-659CBF9AC691}"/>
              </a:ext>
            </a:extLst>
          </p:cNvPr>
          <p:cNvSpPr/>
          <p:nvPr/>
        </p:nvSpPr>
        <p:spPr>
          <a:xfrm>
            <a:off x="763190" y="494728"/>
            <a:ext cx="741682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小组活动，验证猜想。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Group 3">
            <a:extLst>
              <a:ext uri="{FF2B5EF4-FFF2-40B4-BE49-F238E27FC236}">
                <a16:creationId xmlns="" xmlns:a16="http://schemas.microsoft.com/office/drawing/2014/main" id="{216487B5-4CC7-47A9-B685-C28D75510B18}"/>
              </a:ext>
            </a:extLst>
          </p:cNvPr>
          <p:cNvGrpSpPr/>
          <p:nvPr/>
        </p:nvGrpSpPr>
        <p:grpSpPr bwMode="auto">
          <a:xfrm>
            <a:off x="1907704" y="2001366"/>
            <a:ext cx="2176463" cy="2514600"/>
            <a:chOff x="0" y="0"/>
            <a:chExt cx="1828" cy="2112"/>
          </a:xfrm>
        </p:grpSpPr>
        <p:sp>
          <p:nvSpPr>
            <p:cNvPr id="24" name="Oval 4">
              <a:extLst>
                <a:ext uri="{FF2B5EF4-FFF2-40B4-BE49-F238E27FC236}">
                  <a16:creationId xmlns="" xmlns:a16="http://schemas.microsoft.com/office/drawing/2014/main" id="{463B1B60-1B70-48EB-ADA3-AB7DB5B52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25" name="Oval 5">
              <a:extLst>
                <a:ext uri="{FF2B5EF4-FFF2-40B4-BE49-F238E27FC236}">
                  <a16:creationId xmlns="" xmlns:a16="http://schemas.microsoft.com/office/drawing/2014/main" id="{60B3F0F0-FC13-4311-994C-B6BE0BA50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9D73CD17-FB68-449F-A238-53C6E79C2651}"/>
                </a:ext>
              </a:extLst>
            </p:cNvPr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31" name="Freeform 7">
              <a:extLst>
                <a:ext uri="{FF2B5EF4-FFF2-40B4-BE49-F238E27FC236}">
                  <a16:creationId xmlns="" xmlns:a16="http://schemas.microsoft.com/office/drawing/2014/main" id="{111BD71D-0265-4C3E-9925-F4112511C132}"/>
                </a:ext>
              </a:extLst>
            </p:cNvPr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42D9196-6154-427B-B9B5-0745B9110BB3}"/>
              </a:ext>
            </a:extLst>
          </p:cNvPr>
          <p:cNvGrpSpPr/>
          <p:nvPr/>
        </p:nvGrpSpPr>
        <p:grpSpPr>
          <a:xfrm rot="5870497">
            <a:off x="4917020" y="2077636"/>
            <a:ext cx="2114550" cy="2249091"/>
            <a:chOff x="4686504" y="325232"/>
            <a:chExt cx="2114550" cy="2249091"/>
          </a:xfrm>
        </p:grpSpPr>
        <p:sp>
          <p:nvSpPr>
            <p:cNvPr id="32" name="Freeform 2">
              <a:extLst>
                <a:ext uri="{FF2B5EF4-FFF2-40B4-BE49-F238E27FC236}">
                  <a16:creationId xmlns="" xmlns:a16="http://schemas.microsoft.com/office/drawing/2014/main" id="{20F84A67-B6D6-4FB4-91AC-54D7CA000A0F}"/>
                </a:ext>
              </a:extLst>
            </p:cNvPr>
            <p:cNvSpPr/>
            <p:nvPr/>
          </p:nvSpPr>
          <p:spPr bwMode="auto">
            <a:xfrm rot="15816517" flipV="1">
              <a:off x="4656143" y="355593"/>
              <a:ext cx="2175272" cy="2114550"/>
            </a:xfrm>
            <a:custGeom>
              <a:avLst/>
              <a:gdLst>
                <a:gd name="T0" fmla="*/ 0 w 1827"/>
                <a:gd name="T1" fmla="*/ 0 h 1776"/>
                <a:gd name="T2" fmla="*/ 1827 w 1827"/>
                <a:gd name="T3" fmla="*/ 1776 h 1776"/>
              </a:gdLst>
              <a:ahLst/>
              <a:cxnLst>
                <a:cxn ang="0">
                  <a:pos x="1" y="1442"/>
                </a:cxn>
                <a:cxn ang="0">
                  <a:pos x="0" y="1442"/>
                </a:cxn>
                <a:cxn ang="0">
                  <a:pos x="11" y="1382"/>
                </a:cxn>
                <a:cxn ang="0">
                  <a:pos x="913" y="0"/>
                </a:cxn>
                <a:cxn ang="0">
                  <a:pos x="1799" y="1366"/>
                </a:cxn>
                <a:cxn ang="0">
                  <a:pos x="1827" y="1438"/>
                </a:cxn>
                <a:cxn ang="0">
                  <a:pos x="1817" y="1493"/>
                </a:cxn>
                <a:cxn ang="0">
                  <a:pos x="1789" y="1535"/>
                </a:cxn>
                <a:cxn ang="0">
                  <a:pos x="1766" y="1561"/>
                </a:cxn>
                <a:cxn ang="0">
                  <a:pos x="1731" y="1592"/>
                </a:cxn>
                <a:cxn ang="0">
                  <a:pos x="1655" y="1637"/>
                </a:cxn>
                <a:cxn ang="0">
                  <a:pos x="1574" y="1673"/>
                </a:cxn>
                <a:cxn ang="0">
                  <a:pos x="1497" y="1700"/>
                </a:cxn>
                <a:cxn ang="0">
                  <a:pos x="1427" y="1718"/>
                </a:cxn>
                <a:cxn ang="0">
                  <a:pos x="1344" y="1738"/>
                </a:cxn>
                <a:cxn ang="0">
                  <a:pos x="1255" y="1753"/>
                </a:cxn>
                <a:cxn ang="0">
                  <a:pos x="1159" y="1763"/>
                </a:cxn>
                <a:cxn ang="0">
                  <a:pos x="1063" y="1774"/>
                </a:cxn>
                <a:cxn ang="0">
                  <a:pos x="989" y="1775"/>
                </a:cxn>
                <a:cxn ang="0">
                  <a:pos x="913" y="1776"/>
                </a:cxn>
                <a:cxn ang="0">
                  <a:pos x="810" y="1776"/>
                </a:cxn>
                <a:cxn ang="0">
                  <a:pos x="725" y="1769"/>
                </a:cxn>
                <a:cxn ang="0">
                  <a:pos x="627" y="1760"/>
                </a:cxn>
                <a:cxn ang="0">
                  <a:pos x="547" y="1747"/>
                </a:cxn>
                <a:cxn ang="0">
                  <a:pos x="456" y="1732"/>
                </a:cxn>
                <a:cxn ang="0">
                  <a:pos x="385" y="1715"/>
                </a:cxn>
                <a:cxn ang="0">
                  <a:pos x="312" y="1693"/>
                </a:cxn>
                <a:cxn ang="0">
                  <a:pos x="239" y="1669"/>
                </a:cxn>
                <a:cxn ang="0">
                  <a:pos x="175" y="1637"/>
                </a:cxn>
                <a:cxn ang="0">
                  <a:pos x="107" y="1600"/>
                </a:cxn>
                <a:cxn ang="0">
                  <a:pos x="61" y="1561"/>
                </a:cxn>
                <a:cxn ang="0">
                  <a:pos x="26" y="1520"/>
                </a:cxn>
                <a:cxn ang="0">
                  <a:pos x="8" y="1484"/>
                </a:cxn>
                <a:cxn ang="0">
                  <a:pos x="1" y="1443"/>
                </a:cxn>
              </a:cxnLst>
              <a:rect l="T0" t="T1" r="T2" b="T3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38100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33" name="Oval 8">
              <a:extLst>
                <a:ext uri="{FF2B5EF4-FFF2-40B4-BE49-F238E27FC236}">
                  <a16:creationId xmlns="" xmlns:a16="http://schemas.microsoft.com/office/drawing/2014/main" id="{0145799C-5098-4E94-84AA-9F678C2692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816517" flipV="1">
              <a:off x="4004276" y="1088423"/>
              <a:ext cx="2171700" cy="800100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38100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050"/>
            </a:p>
          </p:txBody>
        </p:sp>
      </p:grpSp>
      <p:sp>
        <p:nvSpPr>
          <p:cNvPr id="34" name="标注: 线形 33">
            <a:extLst>
              <a:ext uri="{FF2B5EF4-FFF2-40B4-BE49-F238E27FC236}">
                <a16:creationId xmlns="" xmlns:a16="http://schemas.microsoft.com/office/drawing/2014/main" id="{281EF70A-8618-47EC-937D-BB857EA83DF3}"/>
              </a:ext>
            </a:extLst>
          </p:cNvPr>
          <p:cNvSpPr/>
          <p:nvPr/>
        </p:nvSpPr>
        <p:spPr>
          <a:xfrm>
            <a:off x="1979712" y="1347614"/>
            <a:ext cx="6768752" cy="609398"/>
          </a:xfrm>
          <a:prstGeom prst="borderCallout1">
            <a:avLst>
              <a:gd name="adj1" fmla="val 98326"/>
              <a:gd name="adj2" fmla="val 3347"/>
              <a:gd name="adj3" fmla="val 153364"/>
              <a:gd name="adj4" fmla="val -903"/>
            </a:avLst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准备好等底、等高的圆柱和圆锥形容器。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2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823194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80708231940"/>
  <p:tag name="MH_LIBRARY" val="GRAPHIC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909</Words>
  <Application>Microsoft Office PowerPoint</Application>
  <PresentationFormat>全屏显示(16:9)</PresentationFormat>
  <Paragraphs>138</Paragraphs>
  <Slides>23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135</cp:revision>
  <dcterms:created xsi:type="dcterms:W3CDTF">2018-09-11T05:46:33Z</dcterms:created>
  <dcterms:modified xsi:type="dcterms:W3CDTF">2023-01-09T10:57:27Z</dcterms:modified>
</cp:coreProperties>
</file>