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337" r:id="rId7"/>
    <p:sldId id="362" r:id="rId8"/>
    <p:sldId id="364" r:id="rId9"/>
    <p:sldId id="346" r:id="rId10"/>
    <p:sldId id="369" r:id="rId11"/>
    <p:sldId id="370" r:id="rId12"/>
    <p:sldId id="34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178"/>
    <a:srgbClr val="FFFFFF"/>
    <a:srgbClr val="E8CB7D"/>
    <a:srgbClr val="3B15F9"/>
    <a:srgbClr val="FDA188"/>
    <a:srgbClr val="FDF6A4"/>
    <a:srgbClr val="9AD27B"/>
    <a:srgbClr val="FFF277"/>
    <a:srgbClr val="FEFDA0"/>
    <a:srgbClr val="87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58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9.png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http://www.youyi100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845945" y="2939415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在操场上玩一玩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3125" y="1149985"/>
            <a:ext cx="5180330" cy="1232535"/>
            <a:chOff x="5375" y="1688"/>
            <a:chExt cx="8158" cy="1941"/>
          </a:xfrm>
        </p:grpSpPr>
        <p:sp>
          <p:nvSpPr>
            <p:cNvPr id="12" name="Rectangle 9"/>
            <p:cNvSpPr/>
            <p:nvPr/>
          </p:nvSpPr>
          <p:spPr>
            <a:xfrm>
              <a:off x="6605" y="2419"/>
              <a:ext cx="6928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数学游戏</a:t>
              </a:r>
              <a:endParaRPr kumimoji="0" 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7820000">
              <a:off x="5365" y="1698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619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活动一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4530725" y="493395"/>
            <a:ext cx="289750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桃花朵朵开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67325" y="1200150"/>
            <a:ext cx="664654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3B15F9"/>
                </a:solidFill>
                <a:ea typeface="楷体" panose="02010609060101010101" pitchFamily="49" charset="-122"/>
                <a:sym typeface="+mn-ea"/>
              </a:rPr>
              <a:t>游戏规则：</a:t>
            </a:r>
            <a:endParaRPr lang="zh-CN" sz="3600" b="1">
              <a:solidFill>
                <a:srgbClr val="3B15F9"/>
              </a:solidFill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学生手拉手围成一个圆圈。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学生说：桃花朵朵开，开几朵？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老师说：开</a:t>
            </a:r>
            <a:r>
              <a:rPr lang="en-US" altLang="zh-CN" sz="3600" b="1"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600" b="1">
                <a:ea typeface="楷体" panose="02010609060101010101" pitchFamily="49" charset="-122"/>
                <a:sym typeface="+mn-ea"/>
              </a:rPr>
              <a:t>朵。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（两个学生手拉手）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老师说：开</a:t>
            </a:r>
            <a:r>
              <a:rPr lang="en-US" altLang="zh-CN" sz="3600" b="1"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ea typeface="楷体" panose="02010609060101010101" pitchFamily="49" charset="-122"/>
                <a:sym typeface="+mn-ea"/>
              </a:rPr>
              <a:t>朵。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（三个学生手拉手）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ea typeface="楷体" panose="02010609060101010101" pitchFamily="49" charset="-122"/>
                <a:sym typeface="+mn-ea"/>
              </a:rPr>
              <a:t>没有找到同伴的要表演节目哟！</a:t>
            </a:r>
            <a:endParaRPr lang="zh-CN" altLang="en-US" sz="3600" b="1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2082165"/>
            <a:ext cx="4641215" cy="292798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4453255" y="580390"/>
            <a:ext cx="289750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跳房子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96205" y="1750695"/>
            <a:ext cx="66465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游戏规则：</a:t>
            </a:r>
            <a:endParaRPr lang="zh-CN" sz="3600" b="1">
              <a:solidFill>
                <a:srgbClr val="3B15F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）双脚跳进○，单脚跳进△；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要跳在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○和△里面，不能踩线；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要排队轮流跳，不能插队。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373" r="4849" b="5051"/>
          <a:stretch>
            <a:fillRect/>
          </a:stretch>
        </p:blipFill>
        <p:spPr>
          <a:xfrm>
            <a:off x="474345" y="1886585"/>
            <a:ext cx="4429125" cy="2898140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3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4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5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6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7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8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9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3" name="组合 12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4" name="任意多边形: 形状 55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任意多边形: 形状 5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619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活动二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4506595" y="493395"/>
            <a:ext cx="289750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拉网捕鱼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47590" y="1200150"/>
            <a:ext cx="7247890" cy="4466590"/>
            <a:chOff x="7634" y="1890"/>
            <a:chExt cx="11414" cy="7034"/>
          </a:xfrm>
        </p:grpSpPr>
        <p:sp>
          <p:nvSpPr>
            <p:cNvPr id="40" name="文本框 39"/>
            <p:cNvSpPr txBox="1"/>
            <p:nvPr/>
          </p:nvSpPr>
          <p:spPr>
            <a:xfrm>
              <a:off x="7634" y="1890"/>
              <a:ext cx="10806" cy="35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10000"/>
                </a:lnSpc>
              </a:pPr>
              <a:r>
                <a:rPr lang="zh-CN" sz="3200" b="1">
                  <a:solidFill>
                    <a:srgbClr val="3B15F9"/>
                  </a:solidFill>
                  <a:ea typeface="楷体" panose="02010609060101010101" pitchFamily="49" charset="-122"/>
                  <a:sym typeface="+mn-ea"/>
                </a:rPr>
                <a:t>游戏规则：</a:t>
              </a:r>
              <a:endParaRPr lang="zh-CN" sz="3200" b="1">
                <a:solidFill>
                  <a:srgbClr val="3B15F9"/>
                </a:solidFill>
                <a:ea typeface="楷体" panose="02010609060101010101" pitchFamily="49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（</a:t>
              </a:r>
              <a:r>
                <a: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）</a:t>
              </a:r>
              <a:r>
                <a:rPr lang="zh-CN" altLang="en-US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一些同学手拉手围成一个圈当“渔网”，另外一些同学当“鱼”</a:t>
              </a:r>
              <a:r>
                <a:rPr lang="en-US" altLang="zh-CN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,</a:t>
              </a:r>
              <a:r>
                <a:rPr lang="zh-CN" altLang="en-US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在“渔网”的里外穿来穿去</a:t>
              </a:r>
              <a:r>
                <a:rPr lang="en-US" altLang="zh-CN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;</a:t>
              </a:r>
              <a:endPara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34" y="5443"/>
              <a:ext cx="10452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（</a:t>
              </a:r>
              <a:r>
                <a: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）</a:t>
              </a:r>
              <a:r>
                <a:rPr lang="zh-CN" altLang="en-US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喊停后，做“渔网”的同学马上双手放下蹲在地上，圈在里面的同学就是网住的“鱼”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；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34" y="8005"/>
              <a:ext cx="11414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（</a:t>
              </a:r>
              <a:r>
                <a: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3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）</a:t>
              </a:r>
              <a:r>
                <a:rPr lang="zh-CN" altLang="en-US" sz="3200" b="1" kern="1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最后数一数网住了多少条“鱼”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85" y="1751330"/>
            <a:ext cx="4351655" cy="3360420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3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4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1"/>
              <p:cNvSpPr/>
              <p:nvPr>
                <p:custDataLst>
                  <p:tags r:id="rId5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2"/>
              <p:cNvSpPr/>
              <p:nvPr>
                <p:custDataLst>
                  <p:tags r:id="rId6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3"/>
              <p:cNvSpPr/>
              <p:nvPr>
                <p:custDataLst>
                  <p:tags r:id="rId7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4"/>
              <p:cNvSpPr/>
              <p:nvPr>
                <p:custDataLst>
                  <p:tags r:id="rId8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1" name="矩形: 圆角 65"/>
              <p:cNvSpPr/>
              <p:nvPr>
                <p:custDataLst>
                  <p:tags r:id="rId9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3" name="组合 12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4" name="任意多边形: 形状 55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任意多边形: 形状 5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619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活动三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0305" y="1388110"/>
            <a:ext cx="6581775" cy="4324350"/>
          </a:xfrm>
          <a:prstGeom prst="rect">
            <a:avLst/>
          </a:prstGeom>
          <a:ln w="15875">
            <a:noFill/>
          </a:ln>
        </p:spPr>
      </p:pic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277620" y="1891030"/>
            <a:ext cx="1866265" cy="679450"/>
          </a:xfrm>
          <a:prstGeom prst="wedgeRoundRectCallout">
            <a:avLst>
              <a:gd name="adj1" fmla="val 65680"/>
              <a:gd name="adj2" fmla="val 265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4925" cmpd="sng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我最</a:t>
            </a:r>
            <a:r>
              <a:rPr 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416165" y="3062605"/>
            <a:ext cx="320040" cy="492760"/>
            <a:chOff x="15308" y="4347"/>
            <a:chExt cx="504" cy="776"/>
          </a:xfrm>
        </p:grpSpPr>
        <p:sp>
          <p:nvSpPr>
            <p:cNvPr id="14" name="椭圆 13"/>
            <p:cNvSpPr/>
            <p:nvPr/>
          </p:nvSpPr>
          <p:spPr>
            <a:xfrm>
              <a:off x="15614" y="4347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5461" y="4636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5308" y="4925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51625" y="3005455"/>
            <a:ext cx="320040" cy="492760"/>
            <a:chOff x="15308" y="4347"/>
            <a:chExt cx="504" cy="776"/>
          </a:xfrm>
        </p:grpSpPr>
        <p:sp>
          <p:nvSpPr>
            <p:cNvPr id="24" name="椭圆 23"/>
            <p:cNvSpPr/>
            <p:nvPr/>
          </p:nvSpPr>
          <p:spPr>
            <a:xfrm>
              <a:off x="15614" y="4347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461" y="4636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5308" y="4925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58510" y="2955925"/>
            <a:ext cx="320040" cy="492760"/>
            <a:chOff x="15308" y="4347"/>
            <a:chExt cx="504" cy="776"/>
          </a:xfrm>
        </p:grpSpPr>
        <p:sp>
          <p:nvSpPr>
            <p:cNvPr id="29" name="椭圆 28"/>
            <p:cNvSpPr/>
            <p:nvPr/>
          </p:nvSpPr>
          <p:spPr>
            <a:xfrm>
              <a:off x="15614" y="4347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5461" y="4636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308" y="4925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89220" y="2889250"/>
            <a:ext cx="320040" cy="492760"/>
            <a:chOff x="15308" y="4347"/>
            <a:chExt cx="504" cy="776"/>
          </a:xfrm>
        </p:grpSpPr>
        <p:sp>
          <p:nvSpPr>
            <p:cNvPr id="37" name="椭圆 36"/>
            <p:cNvSpPr/>
            <p:nvPr/>
          </p:nvSpPr>
          <p:spPr>
            <a:xfrm>
              <a:off x="15614" y="4347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5461" y="4636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308" y="4925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37050" y="2898140"/>
            <a:ext cx="320040" cy="492760"/>
            <a:chOff x="15308" y="4347"/>
            <a:chExt cx="504" cy="776"/>
          </a:xfrm>
        </p:grpSpPr>
        <p:sp>
          <p:nvSpPr>
            <p:cNvPr id="41" name="椭圆 40"/>
            <p:cNvSpPr/>
            <p:nvPr/>
          </p:nvSpPr>
          <p:spPr>
            <a:xfrm>
              <a:off x="15614" y="4347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5461" y="4636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5308" y="4925"/>
              <a:ext cx="198" cy="1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376170" y="5766435"/>
            <a:ext cx="34601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男生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多</a:t>
            </a:r>
            <a:r>
              <a:rPr lang="en-US" altLang="zh-CN" sz="3600" b="1" noProof="0" dirty="0">
                <a:ln>
                  <a:noFill/>
                </a:ln>
                <a:solidFill>
                  <a:srgbClr val="3B15F9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3600" b="1" noProof="0" dirty="0">
                <a:ln>
                  <a:noFill/>
                </a:ln>
                <a:solidFill>
                  <a:srgbClr val="3B15F9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个</a:t>
            </a:r>
            <a:r>
              <a:rPr lang="zh-CN" altLang="en-US" sz="36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36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5" name="椭圆 4"/>
              <p:cNvSpPr/>
              <p:nvPr>
                <p:custDataLst>
                  <p:tags r:id="rId3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: 圆角 60"/>
              <p:cNvSpPr/>
              <p:nvPr>
                <p:custDataLst>
                  <p:tags r:id="rId4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1"/>
              <p:cNvSpPr/>
              <p:nvPr>
                <p:custDataLst>
                  <p:tags r:id="rId5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2"/>
              <p:cNvSpPr/>
              <p:nvPr>
                <p:custDataLst>
                  <p:tags r:id="rId6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2" name="矩形: 圆角 63"/>
              <p:cNvSpPr/>
              <p:nvPr>
                <p:custDataLst>
                  <p:tags r:id="rId7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8" name="矩形: 圆角 64"/>
              <p:cNvSpPr/>
              <p:nvPr>
                <p:custDataLst>
                  <p:tags r:id="rId8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9" name="矩形: 圆角 65"/>
              <p:cNvSpPr/>
              <p:nvPr>
                <p:custDataLst>
                  <p:tags r:id="rId9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21" name="组合 20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22" name="任意多边形: 形状 55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1" name="任意多边形: 形状 5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619" y="3462"/>
                <a:ext cx="2217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活动四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506595" y="493395"/>
            <a:ext cx="289750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dirty="0">
                <a:ln w="15875">
                  <a:solidFill>
                    <a:schemeClr val="accent1"/>
                  </a:solidFill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排队回教室</a:t>
            </a:r>
            <a:endParaRPr lang="zh-CN" altLang="en-US" sz="4000" b="1" dirty="0">
              <a:ln w="15875">
                <a:solidFill>
                  <a:schemeClr val="accent1"/>
                </a:solidFill>
              </a:ln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MDY0ZGEzYTU4MWMxZTY0OWY1ZTU2MGQ4YjBhZTJjYTIifQ==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WPS 演示</Application>
  <PresentationFormat>宽屏</PresentationFormat>
  <Paragraphs>95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117</cp:revision>
  <dcterms:created xsi:type="dcterms:W3CDTF">2023-08-09T12:44:00Z</dcterms:created>
  <dcterms:modified xsi:type="dcterms:W3CDTF">2025-07-14T01:15:37Z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