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372" r:id="rId4"/>
    <p:sldId id="363" r:id="rId5"/>
    <p:sldId id="364" r:id="rId6"/>
    <p:sldId id="365" r:id="rId7"/>
    <p:sldId id="366" r:id="rId8"/>
    <p:sldId id="373" r:id="rId9"/>
    <p:sldId id="367" r:id="rId10"/>
    <p:sldId id="384" r:id="rId11"/>
    <p:sldId id="368" r:id="rId13"/>
    <p:sldId id="376" r:id="rId14"/>
    <p:sldId id="377" r:id="rId15"/>
    <p:sldId id="374" r:id="rId16"/>
    <p:sldId id="375" r:id="rId17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5332" autoAdjust="0"/>
  </p:normalViewPr>
  <p:slideViewPr>
    <p:cSldViewPr snapToGrid="0">
      <p:cViewPr varScale="1">
        <p:scale>
          <a:sx n="94" d="100"/>
          <a:sy n="94" d="100"/>
        </p:scale>
        <p:origin x="-858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FF5A0F-5B50-48D7-B7BA-2F5C45B2B63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D3751D1A-BE43-4821-93A8-B7C89AC15CB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884BA-3611-40A6-891C-C66FFD314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62" y="3938475"/>
            <a:ext cx="1359638" cy="135963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&#31532;6&#35838;-01-&#22235;&#23395;&#30340;&#24418;&#25104;.mp4" TargetMode="External"/><Relationship Id="rId3" Type="http://schemas.openxmlformats.org/officeDocument/2006/relationships/hyperlink" Target="&#22235;&#23395;&#30340;&#24418;&#25104;.mp4" TargetMode="Externa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hyperlink" Target="&#22235;&#23395;&#30340;&#24418;&#25104;.mp4" TargetMode="Externa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hyperlink" Target="&#27169;&#25311;&#22320;&#29699;&#30340;&#33258;&#36716;&#21644;&#20844;&#36716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hyperlink" Target="&#19977;&#29699;&#20202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15.jpeg"/><Relationship Id="rId2" Type="http://schemas.openxmlformats.org/officeDocument/2006/relationships/tags" Target="../tags/tag1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7045" y="1667518"/>
            <a:ext cx="304482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2.6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地球公转与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四季变化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214266" y="1248544"/>
            <a:ext cx="5954508" cy="30836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4236999" y="674955"/>
            <a:ext cx="453440" cy="1147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987546" y="2118898"/>
            <a:ext cx="453440" cy="1147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4054302" y="3790820"/>
            <a:ext cx="453440" cy="1147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6913745" y="2197545"/>
            <a:ext cx="453440" cy="1147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29" y="2173033"/>
            <a:ext cx="1518019" cy="112291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673406" y="2169792"/>
            <a:ext cx="894426" cy="1209920"/>
            <a:chOff x="8498929" y="2666948"/>
            <a:chExt cx="825397" cy="123439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9137">
              <a:off x="8498929" y="2884144"/>
              <a:ext cx="825397" cy="800000"/>
            </a:xfrm>
            <a:prstGeom prst="rect">
              <a:avLst/>
            </a:prstGeom>
          </p:spPr>
        </p:pic>
        <p:cxnSp>
          <p:nvCxnSpPr>
            <p:cNvPr id="12" name="直接箭头连接符 11"/>
            <p:cNvCxnSpPr>
              <a:stCxn id="11" idx="0"/>
            </p:cNvCxnSpPr>
            <p:nvPr/>
          </p:nvCxnSpPr>
          <p:spPr>
            <a:xfrm flipV="1">
              <a:off x="9013934" y="2666948"/>
              <a:ext cx="57638" cy="230501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8724900" y="3661144"/>
              <a:ext cx="72515" cy="240196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016506" y="704207"/>
            <a:ext cx="894426" cy="1209920"/>
            <a:chOff x="8498929" y="2666948"/>
            <a:chExt cx="825397" cy="123439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9137">
              <a:off x="8498929" y="2884144"/>
              <a:ext cx="825397" cy="800000"/>
            </a:xfrm>
            <a:prstGeom prst="rect">
              <a:avLst/>
            </a:prstGeom>
          </p:spPr>
        </p:pic>
        <p:cxnSp>
          <p:nvCxnSpPr>
            <p:cNvPr id="16" name="直接箭头连接符 15"/>
            <p:cNvCxnSpPr>
              <a:stCxn id="15" idx="0"/>
            </p:cNvCxnSpPr>
            <p:nvPr/>
          </p:nvCxnSpPr>
          <p:spPr>
            <a:xfrm flipV="1">
              <a:off x="9013934" y="2666948"/>
              <a:ext cx="57638" cy="230501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8724900" y="3661144"/>
              <a:ext cx="72515" cy="240196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767053" y="2086455"/>
            <a:ext cx="894426" cy="1209920"/>
            <a:chOff x="8498929" y="2666948"/>
            <a:chExt cx="825397" cy="123439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9137">
              <a:off x="8498929" y="2884144"/>
              <a:ext cx="825397" cy="800000"/>
            </a:xfrm>
            <a:prstGeom prst="rect">
              <a:avLst/>
            </a:prstGeom>
          </p:spPr>
        </p:pic>
        <p:cxnSp>
          <p:nvCxnSpPr>
            <p:cNvPr id="20" name="直接箭头连接符 19"/>
            <p:cNvCxnSpPr>
              <a:stCxn id="19" idx="0"/>
            </p:cNvCxnSpPr>
            <p:nvPr/>
          </p:nvCxnSpPr>
          <p:spPr>
            <a:xfrm flipV="1">
              <a:off x="9013934" y="2666948"/>
              <a:ext cx="57638" cy="230501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8724900" y="3661144"/>
              <a:ext cx="72515" cy="240196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3812888" y="3727217"/>
            <a:ext cx="894426" cy="1209920"/>
            <a:chOff x="8498929" y="2666948"/>
            <a:chExt cx="825397" cy="123439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9137">
              <a:off x="8498929" y="2884144"/>
              <a:ext cx="825397" cy="800000"/>
            </a:xfrm>
            <a:prstGeom prst="rect">
              <a:avLst/>
            </a:prstGeom>
          </p:spPr>
        </p:pic>
        <p:cxnSp>
          <p:nvCxnSpPr>
            <p:cNvPr id="24" name="直接箭头连接符 23"/>
            <p:cNvCxnSpPr>
              <a:stCxn id="23" idx="0"/>
            </p:cNvCxnSpPr>
            <p:nvPr/>
          </p:nvCxnSpPr>
          <p:spPr>
            <a:xfrm flipV="1">
              <a:off x="9013934" y="2666948"/>
              <a:ext cx="57638" cy="230501"/>
            </a:xfrm>
            <a:prstGeom prst="straightConnector1">
              <a:avLst/>
            </a:prstGeom>
            <a:ln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8724900" y="3661144"/>
              <a:ext cx="72515" cy="240196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18"/>
          <p:cNvSpPr txBox="1"/>
          <p:nvPr/>
        </p:nvSpPr>
        <p:spPr>
          <a:xfrm>
            <a:off x="1513978" y="2266042"/>
            <a:ext cx="161991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/>
              <a:t>北半球 夏至</a:t>
            </a:r>
            <a:endParaRPr lang="zh-CN" altLang="en-US" sz="1600" b="1"/>
          </a:p>
        </p:txBody>
      </p:sp>
      <p:sp>
        <p:nvSpPr>
          <p:cNvPr id="27" name="左弧形箭头 6"/>
          <p:cNvSpPr/>
          <p:nvPr/>
        </p:nvSpPr>
        <p:spPr>
          <a:xfrm rot="816810">
            <a:off x="4464591" y="721029"/>
            <a:ext cx="141160" cy="93518"/>
          </a:xfrm>
          <a:prstGeom prst="curvedRightArrow">
            <a:avLst>
              <a:gd name="adj1" fmla="val 11489"/>
              <a:gd name="adj2" fmla="val 27587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28" name="左弧形箭头 59"/>
          <p:cNvSpPr/>
          <p:nvPr/>
        </p:nvSpPr>
        <p:spPr>
          <a:xfrm rot="11691203">
            <a:off x="4658664" y="773923"/>
            <a:ext cx="141160" cy="93518"/>
          </a:xfrm>
          <a:prstGeom prst="curvedRightArrow">
            <a:avLst>
              <a:gd name="adj1" fmla="val 11489"/>
              <a:gd name="adj2" fmla="val 27587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44183" y="2281341"/>
            <a:ext cx="335233" cy="146412"/>
            <a:chOff x="4553686" y="1014106"/>
            <a:chExt cx="335233" cy="146412"/>
          </a:xfrm>
        </p:grpSpPr>
        <p:sp>
          <p:nvSpPr>
            <p:cNvPr id="30" name="左弧形箭头 63"/>
            <p:cNvSpPr/>
            <p:nvPr/>
          </p:nvSpPr>
          <p:spPr>
            <a:xfrm rot="816810">
              <a:off x="4553686" y="1014106"/>
              <a:ext cx="141160" cy="93518"/>
            </a:xfrm>
            <a:prstGeom prst="curvedRightArrow">
              <a:avLst>
                <a:gd name="adj1" fmla="val 11489"/>
                <a:gd name="adj2" fmla="val 27587"/>
                <a:gd name="adj3" fmla="val 25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31" name="左弧形箭头 64"/>
            <p:cNvSpPr/>
            <p:nvPr/>
          </p:nvSpPr>
          <p:spPr>
            <a:xfrm rot="11691203">
              <a:off x="4747759" y="1067000"/>
              <a:ext cx="141160" cy="93518"/>
            </a:xfrm>
            <a:prstGeom prst="curvedRightArrow">
              <a:avLst>
                <a:gd name="adj1" fmla="val 11489"/>
                <a:gd name="adj2" fmla="val 27587"/>
                <a:gd name="adj3" fmla="val 25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29517" y="2189897"/>
            <a:ext cx="335233" cy="146412"/>
            <a:chOff x="4553686" y="1014106"/>
            <a:chExt cx="335233" cy="146412"/>
          </a:xfrm>
        </p:grpSpPr>
        <p:sp>
          <p:nvSpPr>
            <p:cNvPr id="33" name="左弧形箭头 66"/>
            <p:cNvSpPr/>
            <p:nvPr/>
          </p:nvSpPr>
          <p:spPr>
            <a:xfrm rot="816810">
              <a:off x="4553686" y="1014106"/>
              <a:ext cx="141160" cy="93518"/>
            </a:xfrm>
            <a:prstGeom prst="curvedRightArrow">
              <a:avLst>
                <a:gd name="adj1" fmla="val 11489"/>
                <a:gd name="adj2" fmla="val 27587"/>
                <a:gd name="adj3" fmla="val 25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34" name="左弧形箭头 68"/>
            <p:cNvSpPr/>
            <p:nvPr/>
          </p:nvSpPr>
          <p:spPr>
            <a:xfrm rot="11691203">
              <a:off x="4747759" y="1067000"/>
              <a:ext cx="141160" cy="93518"/>
            </a:xfrm>
            <a:prstGeom prst="curvedRightArrow">
              <a:avLst>
                <a:gd name="adj1" fmla="val 11489"/>
                <a:gd name="adj2" fmla="val 27587"/>
                <a:gd name="adj3" fmla="val 25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296273" y="3854631"/>
            <a:ext cx="335233" cy="146412"/>
            <a:chOff x="4553686" y="1014106"/>
            <a:chExt cx="335233" cy="146412"/>
          </a:xfrm>
        </p:grpSpPr>
        <p:sp>
          <p:nvSpPr>
            <p:cNvPr id="36" name="左弧形箭头 70"/>
            <p:cNvSpPr/>
            <p:nvPr/>
          </p:nvSpPr>
          <p:spPr>
            <a:xfrm rot="816810">
              <a:off x="4553686" y="1014106"/>
              <a:ext cx="141160" cy="93518"/>
            </a:xfrm>
            <a:prstGeom prst="curvedRightArrow">
              <a:avLst>
                <a:gd name="adj1" fmla="val 11489"/>
                <a:gd name="adj2" fmla="val 27587"/>
                <a:gd name="adj3" fmla="val 25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37" name="左弧形箭头 71"/>
            <p:cNvSpPr/>
            <p:nvPr/>
          </p:nvSpPr>
          <p:spPr>
            <a:xfrm rot="11691203">
              <a:off x="4747759" y="1067000"/>
              <a:ext cx="141160" cy="93518"/>
            </a:xfrm>
            <a:prstGeom prst="curvedRightArrow">
              <a:avLst>
                <a:gd name="adj1" fmla="val 11489"/>
                <a:gd name="adj2" fmla="val 27587"/>
                <a:gd name="adj3" fmla="val 25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18"/>
          <p:cNvSpPr txBox="1"/>
          <p:nvPr/>
        </p:nvSpPr>
        <p:spPr>
          <a:xfrm>
            <a:off x="1490693" y="2861816"/>
            <a:ext cx="161991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0070C0"/>
                </a:solidFill>
              </a:rPr>
              <a:t>南半球 冬至</a:t>
            </a:r>
            <a:endParaRPr lang="zh-CN" altLang="en-US" sz="1600" b="1">
              <a:solidFill>
                <a:srgbClr val="0070C0"/>
              </a:solidFill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4763673" y="878089"/>
            <a:ext cx="161991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/>
              <a:t>北半球 春分</a:t>
            </a:r>
            <a:endParaRPr lang="zh-CN" altLang="en-US" sz="1600" b="1"/>
          </a:p>
        </p:txBody>
      </p:sp>
      <p:sp>
        <p:nvSpPr>
          <p:cNvPr id="40" name="TextBox 18"/>
          <p:cNvSpPr txBox="1"/>
          <p:nvPr/>
        </p:nvSpPr>
        <p:spPr>
          <a:xfrm>
            <a:off x="4770260" y="1388479"/>
            <a:ext cx="161991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0070C0"/>
                </a:solidFill>
              </a:rPr>
              <a:t>南半球 秋分</a:t>
            </a:r>
            <a:endParaRPr lang="zh-CN" altLang="en-US" sz="1600" b="1">
              <a:solidFill>
                <a:srgbClr val="0070C0"/>
              </a:solidFill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5573629" y="2245978"/>
            <a:ext cx="161991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/>
              <a:t>北半球 冬至</a:t>
            </a:r>
            <a:endParaRPr lang="zh-CN" altLang="en-US" sz="1600" b="1"/>
          </a:p>
        </p:txBody>
      </p:sp>
      <p:sp>
        <p:nvSpPr>
          <p:cNvPr id="42" name="TextBox 18"/>
          <p:cNvSpPr txBox="1"/>
          <p:nvPr/>
        </p:nvSpPr>
        <p:spPr>
          <a:xfrm>
            <a:off x="5550344" y="2841752"/>
            <a:ext cx="161991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0070C0"/>
                </a:solidFill>
              </a:rPr>
              <a:t>南半球 夏至</a:t>
            </a:r>
            <a:endParaRPr lang="zh-CN" altLang="en-US" sz="1600" b="1">
              <a:solidFill>
                <a:srgbClr val="0070C0"/>
              </a:solidFill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2688344" y="3887131"/>
            <a:ext cx="161991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/>
              <a:t>北半球 秋分</a:t>
            </a:r>
            <a:endParaRPr lang="zh-CN" altLang="en-US" sz="1600" b="1"/>
          </a:p>
        </p:txBody>
      </p:sp>
      <p:sp>
        <p:nvSpPr>
          <p:cNvPr id="44" name="TextBox 18"/>
          <p:cNvSpPr txBox="1"/>
          <p:nvPr/>
        </p:nvSpPr>
        <p:spPr>
          <a:xfrm>
            <a:off x="2731057" y="4332177"/>
            <a:ext cx="1619912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0070C0"/>
                </a:solidFill>
              </a:rPr>
              <a:t>南半球 春分</a:t>
            </a:r>
            <a:endParaRPr lang="zh-CN" altLang="en-US" sz="1600" b="1">
              <a:solidFill>
                <a:srgbClr val="0070C0"/>
              </a:solidFill>
            </a:endParaRPr>
          </a:p>
        </p:txBody>
      </p:sp>
      <p:sp>
        <p:nvSpPr>
          <p:cNvPr id="45" name="等腰三角形 44"/>
          <p:cNvSpPr/>
          <p:nvPr/>
        </p:nvSpPr>
        <p:spPr>
          <a:xfrm rot="6794726">
            <a:off x="2232428" y="3847595"/>
            <a:ext cx="150077" cy="277152"/>
          </a:xfrm>
          <a:prstGeom prst="triangle">
            <a:avLst/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6" name="等腰三角形 45"/>
          <p:cNvSpPr/>
          <p:nvPr/>
        </p:nvSpPr>
        <p:spPr>
          <a:xfrm rot="3955575">
            <a:off x="5980754" y="3848996"/>
            <a:ext cx="150077" cy="277152"/>
          </a:xfrm>
          <a:prstGeom prst="triangle">
            <a:avLst/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7" name="等腰三角形 46"/>
          <p:cNvSpPr/>
          <p:nvPr/>
        </p:nvSpPr>
        <p:spPr>
          <a:xfrm rot="17846588">
            <a:off x="6048192" y="1479495"/>
            <a:ext cx="150077" cy="277152"/>
          </a:xfrm>
          <a:prstGeom prst="triangle">
            <a:avLst/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8" name="等腰三角形 47"/>
          <p:cNvSpPr/>
          <p:nvPr/>
        </p:nvSpPr>
        <p:spPr>
          <a:xfrm rot="14887859">
            <a:off x="2481157" y="1358237"/>
            <a:ext cx="150077" cy="277152"/>
          </a:xfrm>
          <a:prstGeom prst="triangle">
            <a:avLst/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9" name="文本框 48">
            <a:hlinkClick r:id="rId3" action="ppaction://hlinkfile"/>
          </p:cNvPr>
          <p:cNvSpPr txBox="1"/>
          <p:nvPr/>
        </p:nvSpPr>
        <p:spPr>
          <a:xfrm>
            <a:off x="5347396" y="4431309"/>
            <a:ext cx="2339102" cy="342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400" b="1" u="sng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400" b="1" u="sng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点击观看</a:t>
            </a:r>
            <a:r>
              <a:rPr lang="zh-CN" altLang="en-US" sz="1400" b="1" u="sng">
                <a:solidFill>
                  <a:srgbClr val="0000FF"/>
                </a:solidFill>
                <a:latin typeface="+mn-lt"/>
                <a:ea typeface="黑体" panose="02010609060101010101" pitchFamily="49" charset="-122"/>
                <a:hlinkClick r:id="rId4" tooltip="" action="ppaction://hlinkfile"/>
              </a:rPr>
              <a:t>四季</a:t>
            </a:r>
            <a:r>
              <a:rPr lang="zh-CN" altLang="en-US" sz="1400" b="1" u="sng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演变视频</a:t>
            </a:r>
            <a:r>
              <a:rPr lang="en-US" altLang="zh-CN" sz="1400" b="1" u="sng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400" b="1" u="sng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60120" y="1531091"/>
            <a:ext cx="7223760" cy="196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在模拟实验中，我们是怎样模拟地球的运动的？</a:t>
            </a:r>
            <a:endParaRPr lang="en-US" altLang="zh-CN" sz="2400" b="1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答：准备一个塑料小球，在球上画一条“赤道”；再准备一个圆盘作为公转的轨道；让小球在圆盘中运动起来。</a:t>
            </a:r>
            <a:endParaRPr lang="zh-CN" altLang="en-US" sz="2400" b="1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研 讨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5297" y="453146"/>
            <a:ext cx="7223760" cy="100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+mn-lt"/>
                <a:ea typeface="黑体" panose="02010609060101010101" pitchFamily="49" charset="-122"/>
              </a:rPr>
              <a:t>2.</a:t>
            </a:r>
            <a:r>
              <a:rPr lang="zh-CN" altLang="en-US" sz="2400" b="1">
                <a:latin typeface="+mn-lt"/>
                <a:ea typeface="黑体" panose="02010609060101010101" pitchFamily="49" charset="-122"/>
              </a:rPr>
              <a:t>通过观察图片、模拟实验和数据分析，我们对地球公转的特点有了什么新的认识？</a:t>
            </a:r>
            <a:endParaRPr lang="en-US" altLang="zh-CN" sz="2400" b="1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864200" y="3927354"/>
            <a:ext cx="3356109" cy="871996"/>
            <a:chOff x="2809123" y="3990575"/>
            <a:chExt cx="3356109" cy="871996"/>
          </a:xfrm>
        </p:grpSpPr>
        <p:sp>
          <p:nvSpPr>
            <p:cNvPr id="3" name="圆角矩形 28"/>
            <p:cNvSpPr/>
            <p:nvPr/>
          </p:nvSpPr>
          <p:spPr>
            <a:xfrm>
              <a:off x="2809123" y="3990575"/>
              <a:ext cx="3356109" cy="87199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4" name="TextBox 34"/>
            <p:cNvSpPr txBox="1"/>
            <p:nvPr/>
          </p:nvSpPr>
          <p:spPr>
            <a:xfrm>
              <a:off x="3088615" y="4129928"/>
              <a:ext cx="2935939" cy="6206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800" b="1">
                  <a:solidFill>
                    <a:srgbClr val="FFFFFF"/>
                  </a:solidFill>
                  <a:latin typeface="+mj-ea"/>
                  <a:ea typeface="+mj-ea"/>
                </a:rPr>
                <a:t>轨道形状：近似正圆的椭圆</a:t>
              </a:r>
              <a:endParaRPr lang="en-US" altLang="zh-CN" sz="1800" b="1">
                <a:solidFill>
                  <a:srgbClr val="FFFFFF"/>
                </a:solidFill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800" b="1">
                  <a:solidFill>
                    <a:srgbClr val="FFFFFF"/>
                  </a:solidFill>
                  <a:latin typeface="+mj-ea"/>
                  <a:ea typeface="+mj-ea"/>
                </a:rPr>
                <a:t>有近日点，远日点</a:t>
              </a:r>
              <a:endParaRPr lang="en-US" altLang="zh-CN" sz="1800" b="1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84451" y="1646004"/>
            <a:ext cx="2094921" cy="2928662"/>
            <a:chOff x="629374" y="1709225"/>
            <a:chExt cx="2094921" cy="2928662"/>
          </a:xfrm>
        </p:grpSpPr>
        <p:sp>
          <p:nvSpPr>
            <p:cNvPr id="5" name="Freeform 5"/>
            <p:cNvSpPr/>
            <p:nvPr/>
          </p:nvSpPr>
          <p:spPr bwMode="auto">
            <a:xfrm>
              <a:off x="629374" y="2476654"/>
              <a:ext cx="1479797" cy="1334201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C00000"/>
            </a:solidFill>
            <a:ln w="28575" cap="flat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6" name="TextBox 21"/>
            <p:cNvSpPr txBox="1"/>
            <p:nvPr/>
          </p:nvSpPr>
          <p:spPr>
            <a:xfrm>
              <a:off x="914929" y="2712867"/>
              <a:ext cx="908686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800" b="1">
                  <a:latin typeface="+mj-ea"/>
                  <a:ea typeface="+mj-ea"/>
                </a:rPr>
                <a:t>公转特点</a:t>
              </a:r>
              <a:endParaRPr lang="zh-CN" altLang="en-US" sz="2800" b="1">
                <a:latin typeface="+mj-ea"/>
                <a:ea typeface="+mj-ea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2176779" y="1709225"/>
              <a:ext cx="547516" cy="2928662"/>
            </a:xfrm>
            <a:custGeom>
              <a:avLst/>
              <a:gdLst>
                <a:gd name="T0" fmla="*/ 1999 w 3544"/>
                <a:gd name="T1" fmla="*/ 9150 h 14563"/>
                <a:gd name="T2" fmla="*/ 1999 w 3544"/>
                <a:gd name="T3" fmla="*/ 12306 h 14563"/>
                <a:gd name="T4" fmla="*/ 2353 w 3544"/>
                <a:gd name="T5" fmla="*/ 13628 h 14563"/>
                <a:gd name="T6" fmla="*/ 3544 w 3544"/>
                <a:gd name="T7" fmla="*/ 14112 h 14563"/>
                <a:gd name="T8" fmla="*/ 3544 w 3544"/>
                <a:gd name="T9" fmla="*/ 14563 h 14563"/>
                <a:gd name="T10" fmla="*/ 1933 w 3544"/>
                <a:gd name="T11" fmla="*/ 14016 h 14563"/>
                <a:gd name="T12" fmla="*/ 1419 w 3544"/>
                <a:gd name="T13" fmla="*/ 12050 h 14563"/>
                <a:gd name="T14" fmla="*/ 1419 w 3544"/>
                <a:gd name="T15" fmla="*/ 9279 h 14563"/>
                <a:gd name="T16" fmla="*/ 1160 w 3544"/>
                <a:gd name="T17" fmla="*/ 8022 h 14563"/>
                <a:gd name="T18" fmla="*/ 0 w 3544"/>
                <a:gd name="T19" fmla="*/ 7475 h 14563"/>
                <a:gd name="T20" fmla="*/ 0 w 3544"/>
                <a:gd name="T21" fmla="*/ 7088 h 14563"/>
                <a:gd name="T22" fmla="*/ 1127 w 3544"/>
                <a:gd name="T23" fmla="*/ 6571 h 14563"/>
                <a:gd name="T24" fmla="*/ 1419 w 3544"/>
                <a:gd name="T25" fmla="*/ 5284 h 14563"/>
                <a:gd name="T26" fmla="*/ 1419 w 3544"/>
                <a:gd name="T27" fmla="*/ 2513 h 14563"/>
                <a:gd name="T28" fmla="*/ 1933 w 3544"/>
                <a:gd name="T29" fmla="*/ 547 h 14563"/>
                <a:gd name="T30" fmla="*/ 3544 w 3544"/>
                <a:gd name="T31" fmla="*/ 0 h 14563"/>
                <a:gd name="T32" fmla="*/ 3544 w 3544"/>
                <a:gd name="T33" fmla="*/ 451 h 14563"/>
                <a:gd name="T34" fmla="*/ 2353 w 3544"/>
                <a:gd name="T35" fmla="*/ 902 h 14563"/>
                <a:gd name="T36" fmla="*/ 1999 w 3544"/>
                <a:gd name="T37" fmla="*/ 2254 h 14563"/>
                <a:gd name="T38" fmla="*/ 1999 w 3544"/>
                <a:gd name="T39" fmla="*/ 5413 h 14563"/>
                <a:gd name="T40" fmla="*/ 580 w 3544"/>
                <a:gd name="T41" fmla="*/ 7275 h 14563"/>
                <a:gd name="T42" fmla="*/ 580 w 3544"/>
                <a:gd name="T43" fmla="*/ 7304 h 14563"/>
                <a:gd name="T44" fmla="*/ 1999 w 3544"/>
                <a:gd name="T45" fmla="*/ 9150 h 14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3" h="14563">
                  <a:moveTo>
                    <a:pt x="1999" y="9150"/>
                  </a:moveTo>
                  <a:lnTo>
                    <a:pt x="1999" y="12306"/>
                  </a:lnTo>
                  <a:cubicBezTo>
                    <a:pt x="1999" y="12867"/>
                    <a:pt x="2117" y="13306"/>
                    <a:pt x="2353" y="13628"/>
                  </a:cubicBezTo>
                  <a:cubicBezTo>
                    <a:pt x="2590" y="13950"/>
                    <a:pt x="2986" y="14112"/>
                    <a:pt x="3544" y="14112"/>
                  </a:cubicBezTo>
                  <a:lnTo>
                    <a:pt x="3544" y="14563"/>
                  </a:lnTo>
                  <a:cubicBezTo>
                    <a:pt x="2815" y="14563"/>
                    <a:pt x="2276" y="14379"/>
                    <a:pt x="1933" y="14016"/>
                  </a:cubicBezTo>
                  <a:cubicBezTo>
                    <a:pt x="1589" y="13650"/>
                    <a:pt x="1419" y="12993"/>
                    <a:pt x="1419" y="12050"/>
                  </a:cubicBezTo>
                  <a:lnTo>
                    <a:pt x="1419" y="9279"/>
                  </a:lnTo>
                  <a:cubicBezTo>
                    <a:pt x="1419" y="8762"/>
                    <a:pt x="1333" y="8344"/>
                    <a:pt x="1160" y="8022"/>
                  </a:cubicBezTo>
                  <a:cubicBezTo>
                    <a:pt x="990" y="7701"/>
                    <a:pt x="602" y="7516"/>
                    <a:pt x="0" y="7475"/>
                  </a:cubicBezTo>
                  <a:lnTo>
                    <a:pt x="0" y="7088"/>
                  </a:lnTo>
                  <a:cubicBezTo>
                    <a:pt x="558" y="7002"/>
                    <a:pt x="935" y="6829"/>
                    <a:pt x="1127" y="6571"/>
                  </a:cubicBezTo>
                  <a:cubicBezTo>
                    <a:pt x="1322" y="6315"/>
                    <a:pt x="1419" y="5883"/>
                    <a:pt x="1419" y="5284"/>
                  </a:cubicBezTo>
                  <a:lnTo>
                    <a:pt x="1419" y="2513"/>
                  </a:lnTo>
                  <a:cubicBezTo>
                    <a:pt x="1419" y="1567"/>
                    <a:pt x="1589" y="913"/>
                    <a:pt x="1933" y="547"/>
                  </a:cubicBezTo>
                  <a:cubicBezTo>
                    <a:pt x="2276" y="181"/>
                    <a:pt x="2815" y="0"/>
                    <a:pt x="3544" y="0"/>
                  </a:cubicBezTo>
                  <a:lnTo>
                    <a:pt x="3544" y="451"/>
                  </a:lnTo>
                  <a:cubicBezTo>
                    <a:pt x="2986" y="451"/>
                    <a:pt x="2590" y="602"/>
                    <a:pt x="2353" y="902"/>
                  </a:cubicBezTo>
                  <a:cubicBezTo>
                    <a:pt x="2117" y="1201"/>
                    <a:pt x="1999" y="1652"/>
                    <a:pt x="1999" y="2254"/>
                  </a:cubicBezTo>
                  <a:lnTo>
                    <a:pt x="1999" y="5413"/>
                  </a:lnTo>
                  <a:cubicBezTo>
                    <a:pt x="1999" y="6265"/>
                    <a:pt x="1592" y="7275"/>
                    <a:pt x="580" y="7275"/>
                  </a:cubicBezTo>
                  <a:lnTo>
                    <a:pt x="580" y="7304"/>
                  </a:lnTo>
                  <a:cubicBezTo>
                    <a:pt x="1565" y="7304"/>
                    <a:pt x="1999" y="8309"/>
                    <a:pt x="1999" y="9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64202" y="1459280"/>
            <a:ext cx="2007596" cy="451685"/>
            <a:chOff x="2809125" y="1522501"/>
            <a:chExt cx="2007596" cy="451685"/>
          </a:xfrm>
        </p:grpSpPr>
        <p:sp>
          <p:nvSpPr>
            <p:cNvPr id="7" name="圆角矩形 44"/>
            <p:cNvSpPr/>
            <p:nvPr/>
          </p:nvSpPr>
          <p:spPr>
            <a:xfrm>
              <a:off x="2809125" y="1522501"/>
              <a:ext cx="2007596" cy="451685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3171458" y="1619077"/>
              <a:ext cx="1185028" cy="288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800" b="1">
                  <a:solidFill>
                    <a:srgbClr val="FFFFFF"/>
                  </a:solidFill>
                  <a:latin typeface="+mj-ea"/>
                  <a:ea typeface="+mj-ea"/>
                </a:rPr>
                <a:t>周期：一年</a:t>
              </a:r>
              <a:endParaRPr lang="en-US" altLang="zh-CN" sz="1800" b="1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64201" y="2044853"/>
            <a:ext cx="2551159" cy="451685"/>
            <a:chOff x="2809124" y="2108074"/>
            <a:chExt cx="2551159" cy="451685"/>
          </a:xfrm>
        </p:grpSpPr>
        <p:sp>
          <p:nvSpPr>
            <p:cNvPr id="9" name="圆角矩形 46"/>
            <p:cNvSpPr/>
            <p:nvPr/>
          </p:nvSpPr>
          <p:spPr>
            <a:xfrm>
              <a:off x="2809124" y="2108074"/>
              <a:ext cx="2551159" cy="451685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12" name="TextBox 30"/>
            <p:cNvSpPr txBox="1"/>
            <p:nvPr/>
          </p:nvSpPr>
          <p:spPr>
            <a:xfrm>
              <a:off x="3058585" y="2189806"/>
              <a:ext cx="2025921" cy="288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800" b="1">
                  <a:solidFill>
                    <a:srgbClr val="FFFFFF"/>
                  </a:solidFill>
                  <a:latin typeface="+mj-ea"/>
                  <a:ea typeface="+mj-ea"/>
                </a:rPr>
                <a:t>方向：自西向东</a:t>
              </a:r>
              <a:endParaRPr lang="en-US" altLang="zh-CN" sz="1800" b="1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64200" y="2693317"/>
            <a:ext cx="2551159" cy="451685"/>
            <a:chOff x="2809123" y="2756538"/>
            <a:chExt cx="2551159" cy="451685"/>
          </a:xfrm>
        </p:grpSpPr>
        <p:sp>
          <p:nvSpPr>
            <p:cNvPr id="10" name="圆角矩形 47"/>
            <p:cNvSpPr/>
            <p:nvPr/>
          </p:nvSpPr>
          <p:spPr>
            <a:xfrm>
              <a:off x="2809123" y="2756538"/>
              <a:ext cx="2551159" cy="451685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13" name="TextBox 31"/>
            <p:cNvSpPr txBox="1"/>
            <p:nvPr/>
          </p:nvSpPr>
          <p:spPr>
            <a:xfrm>
              <a:off x="2969577" y="2825365"/>
              <a:ext cx="1931971" cy="288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800" b="1">
                  <a:solidFill>
                    <a:srgbClr val="FFFFFF"/>
                  </a:solidFill>
                  <a:latin typeface="+mj-ea"/>
                  <a:ea typeface="+mj-ea"/>
                </a:rPr>
                <a:t>地轴：倾斜角不变</a:t>
              </a:r>
              <a:endParaRPr lang="en-US" altLang="zh-CN" sz="1800" b="1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64200" y="3368270"/>
            <a:ext cx="2551159" cy="451685"/>
            <a:chOff x="2809123" y="3431491"/>
            <a:chExt cx="2551159" cy="451685"/>
          </a:xfrm>
        </p:grpSpPr>
        <p:sp>
          <p:nvSpPr>
            <p:cNvPr id="15" name="圆角矩形 47"/>
            <p:cNvSpPr/>
            <p:nvPr/>
          </p:nvSpPr>
          <p:spPr>
            <a:xfrm>
              <a:off x="2809123" y="3431491"/>
              <a:ext cx="2551159" cy="451685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ea"/>
                <a:ea typeface="+mj-ea"/>
              </a:endParaRPr>
            </a:p>
          </p:txBody>
        </p:sp>
        <p:sp>
          <p:nvSpPr>
            <p:cNvPr id="16" name="TextBox 31"/>
            <p:cNvSpPr txBox="1"/>
            <p:nvPr/>
          </p:nvSpPr>
          <p:spPr>
            <a:xfrm>
              <a:off x="2969577" y="3500318"/>
              <a:ext cx="1931971" cy="288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1800" b="1">
                  <a:solidFill>
                    <a:srgbClr val="FFFFFF"/>
                  </a:solidFill>
                  <a:latin typeface="+mj-ea"/>
                  <a:ea typeface="+mj-ea"/>
                </a:rPr>
                <a:t>产生了四季的变化</a:t>
              </a:r>
              <a:endParaRPr lang="en-US" altLang="zh-CN" sz="1800" b="1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389761"/>
            <a:ext cx="4046700" cy="4417517"/>
          </a:xfrm>
          <a:prstGeom prst="rect">
            <a:avLst/>
          </a:prstGeom>
        </p:spPr>
      </p:pic>
      <p:sp>
        <p:nvSpPr>
          <p:cNvPr id="8" name="文本框 7">
            <a:hlinkClick r:id="rId2" action="ppaction://hlinkfile"/>
          </p:cNvPr>
          <p:cNvSpPr txBox="1"/>
          <p:nvPr/>
        </p:nvSpPr>
        <p:spPr>
          <a:xfrm>
            <a:off x="1306514" y="4464940"/>
            <a:ext cx="1800493" cy="342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点击图片可放大</a:t>
            </a: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4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7" y="2100298"/>
            <a:ext cx="8312727" cy="94290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325100" y="104013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032">
            <a:off x="1284452" y="676572"/>
            <a:ext cx="3912405" cy="390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527998" y="2743449"/>
            <a:ext cx="2789340" cy="677149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en-US" sz="36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昼夜交替</a:t>
            </a:r>
            <a:endParaRPr lang="zh-CN" altLang="zh-CN" sz="36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27998" y="1951361"/>
            <a:ext cx="2789340" cy="677149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en-US" sz="36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自转形成</a:t>
            </a:r>
            <a:endParaRPr lang="zh-CN" altLang="zh-CN" sz="36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86" y="1261114"/>
            <a:ext cx="4351742" cy="25523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69" y="1261114"/>
            <a:ext cx="4242717" cy="25444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7988" y="563815"/>
            <a:ext cx="8349740" cy="55403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en-US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什么是公转？地球的公转与四季变化有关系吗？</a:t>
            </a:r>
            <a:endParaRPr lang="zh-CN" altLang="zh-CN" sz="28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936631" y="3805606"/>
            <a:ext cx="5422770" cy="520848"/>
            <a:chOff x="1939686" y="4054085"/>
            <a:chExt cx="5422770" cy="520848"/>
          </a:xfrm>
        </p:grpSpPr>
        <p:sp>
          <p:nvSpPr>
            <p:cNvPr id="5" name="文本框 4"/>
            <p:cNvSpPr txBox="1"/>
            <p:nvPr/>
          </p:nvSpPr>
          <p:spPr>
            <a:xfrm>
              <a:off x="1939686" y="4054085"/>
              <a:ext cx="494046" cy="520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春</a:t>
              </a:r>
              <a:endParaRPr lang="zh-CN" altLang="en-US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7" name="直接箭头连接符 6"/>
            <p:cNvCxnSpPr/>
            <p:nvPr/>
          </p:nvCxnSpPr>
          <p:spPr>
            <a:xfrm flipV="1">
              <a:off x="2433732" y="4330437"/>
              <a:ext cx="1185336" cy="388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3582594" y="4054085"/>
              <a:ext cx="494046" cy="520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夏</a:t>
              </a:r>
              <a:endParaRPr lang="zh-CN" altLang="en-US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4040166" y="4334318"/>
              <a:ext cx="118533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5225502" y="4054085"/>
              <a:ext cx="494046" cy="520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秋</a:t>
              </a:r>
              <a:endParaRPr lang="zh-CN" altLang="en-US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5683074" y="4334318"/>
              <a:ext cx="118533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6868410" y="4054085"/>
              <a:ext cx="494046" cy="520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冬</a:t>
              </a:r>
              <a:endParaRPr lang="zh-CN" altLang="en-US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038808" y="4326454"/>
            <a:ext cx="3268100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2400" b="1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四季交替   年年循环</a:t>
            </a:r>
            <a:endParaRPr lang="zh-CN" altLang="zh-CN" sz="2400" b="1" kern="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381405"/>
            <a:ext cx="4272809" cy="29604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25785" y="1630963"/>
            <a:ext cx="4978586" cy="2249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400" b="1">
                <a:latin typeface="+mj-ea"/>
                <a:ea typeface="+mj-ea"/>
              </a:rPr>
              <a:t>地球公转一周的时间是多少？</a:t>
            </a:r>
            <a:endParaRPr lang="en-US" altLang="zh-CN" sz="2400" b="1">
              <a:latin typeface="+mj-ea"/>
              <a:ea typeface="+mj-ea"/>
            </a:endParaRPr>
          </a:p>
          <a:p>
            <a:pPr>
              <a:lnSpc>
                <a:spcPct val="120000"/>
              </a:lnSpc>
              <a:buClr>
                <a:schemeClr val="accent6"/>
              </a:buClr>
              <a:buSzPct val="70000"/>
            </a:pPr>
            <a:endParaRPr lang="en-US" altLang="zh-CN" sz="2400" b="1">
              <a:latin typeface="+mj-ea"/>
              <a:ea typeface="+mj-ea"/>
            </a:endParaRPr>
          </a:p>
          <a:p>
            <a:pPr marL="342900" indent="-342900">
              <a:lnSpc>
                <a:spcPct val="120000"/>
              </a:lnSpc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400" b="1">
                <a:latin typeface="+mj-ea"/>
                <a:ea typeface="+mj-ea"/>
              </a:rPr>
              <a:t>地球地轴倾斜的方向会改变吗？</a:t>
            </a:r>
            <a:endParaRPr lang="en-US" altLang="zh-CN" sz="2400" b="1">
              <a:latin typeface="+mj-ea"/>
              <a:ea typeface="+mj-ea"/>
            </a:endParaRPr>
          </a:p>
          <a:p>
            <a:pPr>
              <a:lnSpc>
                <a:spcPct val="120000"/>
              </a:lnSpc>
              <a:buClr>
                <a:schemeClr val="accent6"/>
              </a:buClr>
              <a:buSzPct val="70000"/>
            </a:pPr>
            <a:endParaRPr lang="en-US" altLang="zh-CN" sz="2400" b="1">
              <a:latin typeface="+mj-ea"/>
              <a:ea typeface="+mj-ea"/>
            </a:endParaRPr>
          </a:p>
          <a:p>
            <a:pPr marL="342900" indent="-342900">
              <a:lnSpc>
                <a:spcPct val="120000"/>
              </a:lnSpc>
              <a:buClr>
                <a:schemeClr val="accent6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400" b="1">
                <a:latin typeface="+mj-ea"/>
                <a:ea typeface="+mj-ea"/>
              </a:rPr>
              <a:t>地球公转轨道的形状是怎样的？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68665" y="2123879"/>
            <a:ext cx="892825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2400" b="1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一年</a:t>
            </a:r>
            <a:endParaRPr lang="zh-CN" altLang="zh-CN" sz="2400" b="1" kern="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62329" y="3002152"/>
            <a:ext cx="1505495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2400" b="1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不会改变</a:t>
            </a:r>
            <a:endParaRPr lang="zh-CN" altLang="zh-CN" sz="2400" b="1" kern="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48406" y="3883741"/>
            <a:ext cx="1505495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2400" b="1" kern="1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椭圆形的</a:t>
            </a:r>
            <a:endParaRPr lang="zh-CN" altLang="zh-CN" sz="2400" b="1" kern="1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00419" y="888922"/>
            <a:ext cx="5922498" cy="492483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24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通过观测，能发现地球公转的哪些特点？</a:t>
            </a:r>
            <a:endParaRPr lang="zh-CN" altLang="zh-CN" sz="24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65252" y="4239611"/>
            <a:ext cx="1505495" cy="33859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14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地球公转示意图</a:t>
            </a:r>
            <a:endParaRPr lang="zh-CN" altLang="zh-CN" sz="14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90" y="1308295"/>
            <a:ext cx="4182603" cy="289794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3312" y="642737"/>
            <a:ext cx="5808676" cy="55403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探索二：模拟地球的自转和公转</a:t>
            </a:r>
            <a:endParaRPr lang="zh-CN" altLang="zh-CN" sz="28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16893" y="4206241"/>
            <a:ext cx="2666114" cy="377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6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6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点击图片观看实验视频</a:t>
            </a:r>
            <a:r>
              <a:rPr lang="en-US" altLang="zh-CN" sz="16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6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3853" y="1532050"/>
            <a:ext cx="4142254" cy="3120172"/>
            <a:chOff x="403853" y="1532050"/>
            <a:chExt cx="4142254" cy="3120172"/>
          </a:xfrm>
        </p:grpSpPr>
        <p:sp>
          <p:nvSpPr>
            <p:cNvPr id="11" name="矩形 10"/>
            <p:cNvSpPr/>
            <p:nvPr/>
          </p:nvSpPr>
          <p:spPr>
            <a:xfrm>
              <a:off x="987164" y="1628297"/>
              <a:ext cx="3558943" cy="1886905"/>
            </a:xfrm>
            <a:prstGeom prst="rect">
              <a:avLst/>
            </a:prstGeom>
            <a:solidFill>
              <a:srgbClr val="72C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1637" y="1532050"/>
              <a:ext cx="3558943" cy="188690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2C6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40304" y="1598474"/>
              <a:ext cx="3341077" cy="160047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400" kern="100">
                  <a:latin typeface="+mj-ea"/>
                  <a:ea typeface="+mj-ea"/>
                  <a:cs typeface="Times New Roman" panose="02020603050405020304" pitchFamily="18" charset="0"/>
                </a:rPr>
                <a:t>    小球的轴所指的方向是否不变？</a:t>
              </a:r>
              <a:endParaRPr lang="en-US" altLang="zh-CN" sz="2400" kern="100"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zh-CN" altLang="en-US" sz="2400" kern="100">
                  <a:latin typeface="+mj-ea"/>
                  <a:ea typeface="+mj-ea"/>
                  <a:cs typeface="Times New Roman" panose="02020603050405020304" pitchFamily="18" charset="0"/>
                </a:rPr>
                <a:t>    小球能同时自转和公转吗？</a:t>
              </a:r>
              <a:endParaRPr lang="zh-CN" altLang="zh-CN" sz="2400" kern="10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3853" y="3159640"/>
              <a:ext cx="1679808" cy="149258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8481" y="668214"/>
            <a:ext cx="7975100" cy="108860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大家还知道哪些可以模拟地球同时自转和公转的仪器吗？</a:t>
            </a:r>
            <a:endParaRPr lang="zh-CN" altLang="zh-CN" sz="28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85432" y="4352072"/>
            <a:ext cx="1773135" cy="55403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 algn="ctr">
              <a:defRPr/>
            </a:pPr>
            <a:r>
              <a:rPr lang="zh-CN" altLang="en-US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三球仪</a:t>
            </a:r>
            <a:endParaRPr lang="zh-CN" altLang="zh-CN" sz="28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10554" y="4534533"/>
            <a:ext cx="2339102" cy="342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点击图片观看演示视频</a:t>
            </a:r>
            <a:r>
              <a:rPr lang="en-US" altLang="zh-CN" sz="14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4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1026" name="Picture 2" descr="C:\Users\Administrator\Desktop\捕获.PNG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85720" y="1859599"/>
            <a:ext cx="3970679" cy="22450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3312" y="396553"/>
            <a:ext cx="5808676" cy="55403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探索三：地球公转与四季变化</a:t>
            </a:r>
            <a:endParaRPr lang="zh-CN" altLang="zh-CN" sz="28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0419" y="950591"/>
            <a:ext cx="7723162" cy="950685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100">
                <a:latin typeface="+mj-ea"/>
                <a:ea typeface="+mj-ea"/>
                <a:cs typeface="Times New Roman" panose="02020603050405020304" pitchFamily="18" charset="0"/>
              </a:rPr>
              <a:t>    人们常常以为，地球距离太阳近时是夏季，地球距离太阳远时是冬季，这个观点对吗？</a:t>
            </a:r>
            <a:endParaRPr lang="zh-CN" altLang="zh-CN" sz="2400" b="1" kern="10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83" y="1964952"/>
            <a:ext cx="4070985" cy="25545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" y="1964953"/>
            <a:ext cx="4174645" cy="25545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7" y="1944632"/>
            <a:ext cx="7557025" cy="16574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0685" y="987396"/>
            <a:ext cx="4338601" cy="55403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2800" b="1" kern="1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地球公转轨道距离与时间</a:t>
            </a:r>
            <a:endParaRPr lang="zh-CN" altLang="zh-CN" sz="2800" b="1" kern="10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3841" y="327184"/>
            <a:ext cx="8498681" cy="4489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3" name="图片 2" descr="工作中的人80x45"/>
          <p:cNvPicPr>
            <a:picLocks noChangeAspect="1"/>
          </p:cNvPicPr>
          <p:nvPr/>
        </p:nvPicPr>
        <p:blipFill>
          <a:blip r:embed="rId1"/>
          <a:srcRect l="11842" r="4920"/>
          <a:stretch>
            <a:fillRect/>
          </a:stretch>
        </p:blipFill>
        <p:spPr>
          <a:xfrm>
            <a:off x="5539740" y="230029"/>
            <a:ext cx="3436144" cy="2322195"/>
          </a:xfrm>
          <a:prstGeom prst="rect">
            <a:avLst/>
          </a:prstGeom>
        </p:spPr>
      </p:pic>
      <p:sp>
        <p:nvSpPr>
          <p:cNvPr id="12" name="PA-矩形 3"/>
          <p:cNvSpPr/>
          <p:nvPr>
            <p:custDataLst>
              <p:tags r:id="rId2"/>
            </p:custDataLst>
          </p:nvPr>
        </p:nvSpPr>
        <p:spPr>
          <a:xfrm>
            <a:off x="310039" y="663893"/>
            <a:ext cx="668559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原微信已满，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向日葵教学将启用新微信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004" y="1563053"/>
            <a:ext cx="4029551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全国各地各学科课件、教案、学案、习题、试题、教学视频、公开课、优质课。</a:t>
            </a:r>
            <a:endParaRPr lang="zh-CN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pic>
        <p:nvPicPr>
          <p:cNvPr id="2" name="图片 1" descr="C:\Users\Administrator\Desktop\代理咨询.jpg代理咨询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6395" y="2265998"/>
            <a:ext cx="1621155" cy="1621631"/>
          </a:xfrm>
          <a:prstGeom prst="rect">
            <a:avLst/>
          </a:prstGeom>
        </p:spPr>
      </p:pic>
      <p:sp>
        <p:nvSpPr>
          <p:cNvPr id="10" name="PA-矩形 3"/>
          <p:cNvSpPr/>
          <p:nvPr>
            <p:custDataLst>
              <p:tags r:id="rId4"/>
            </p:custDataLst>
          </p:nvPr>
        </p:nvSpPr>
        <p:spPr>
          <a:xfrm>
            <a:off x="1152525" y="4041458"/>
            <a:ext cx="7088029" cy="668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请提前加微信，下学期更精彩</a:t>
            </a:r>
            <a:r>
              <a:rPr lang="en-US" altLang="zh-CN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...</a:t>
            </a:r>
            <a:endParaRPr lang="en-US" altLang="zh-CN" sz="375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PA" val="v5.1.1"/>
</p:tagLst>
</file>

<file path=ppt/tags/tag2.xml><?xml version="1.0" encoding="utf-8"?>
<p:tagLst xmlns:p="http://schemas.openxmlformats.org/presentationml/2006/main">
  <p:tag name="PA" val="v5.1.1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.25 微课">
      <a:majorFont>
        <a:latin typeface="Times New Roman"/>
        <a:ea typeface="楷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30000"/>
          </a:lnSpc>
          <a:defRPr sz="2400" b="1" dirty="0" smtClean="0">
            <a:latin typeface="+mn-lt"/>
            <a:ea typeface="黑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WPS 演示</Application>
  <PresentationFormat>On-screen Show (16:9)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黑体</vt:lpstr>
      <vt:lpstr>Times New Roman</vt:lpstr>
      <vt:lpstr>字魂59号-创粗黑</vt:lpstr>
      <vt:lpstr>字魂58号-创中黑</vt:lpstr>
      <vt:lpstr>字魂36号-正文宋楷</vt:lpstr>
      <vt:lpstr>微软雅黑</vt:lpstr>
      <vt:lpstr>等线</vt:lpstr>
      <vt:lpstr>楷体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3</cp:revision>
  <cp:lastPrinted>2021-07-17T17:50:00Z</cp:lastPrinted>
  <dcterms:created xsi:type="dcterms:W3CDTF">2021-08-13T07:33:00Z</dcterms:created>
  <dcterms:modified xsi:type="dcterms:W3CDTF">2021-08-13T07:58:14Z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911760F3879E4D2BA30AD6084F3A5CFB</vt:lpwstr>
  </property>
  <property fmtid="{D5CDD505-2E9C-101B-9397-08002B2CF9AE}" pid="7" name="KSOProductBuildVer">
    <vt:lpwstr>2052-11.1.0.10700</vt:lpwstr>
  </property>
</Properties>
</file>