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76" r:id="rId3"/>
    <p:sldId id="310" r:id="rId5"/>
    <p:sldId id="394" r:id="rId6"/>
    <p:sldId id="316" r:id="rId7"/>
    <p:sldId id="395" r:id="rId8"/>
    <p:sldId id="366" r:id="rId9"/>
    <p:sldId id="396" r:id="rId10"/>
    <p:sldId id="397" r:id="rId11"/>
    <p:sldId id="415" r:id="rId12"/>
    <p:sldId id="398" r:id="rId13"/>
    <p:sldId id="368" r:id="rId14"/>
    <p:sldId id="399" r:id="rId15"/>
    <p:sldId id="400" r:id="rId16"/>
    <p:sldId id="401" r:id="rId17"/>
    <p:sldId id="402" r:id="rId18"/>
    <p:sldId id="414" r:id="rId19"/>
    <p:sldId id="320" r:id="rId20"/>
    <p:sldId id="404" r:id="rId21"/>
    <p:sldId id="403" r:id="rId22"/>
    <p:sldId id="405" r:id="rId23"/>
    <p:sldId id="325" r:id="rId24"/>
    <p:sldId id="375" r:id="rId25"/>
    <p:sldId id="376" r:id="rId26"/>
    <p:sldId id="392" r:id="rId27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2"/>
    </p:embeddedFont>
    <p:embeddedFont>
      <p:font typeface="楷体" panose="02010609060101010101" pitchFamily="49" charset="-122"/>
      <p:regular r:id="rId33"/>
    </p:embeddedFont>
    <p:embeddedFont>
      <p:font typeface="微软雅黑" panose="020B0503020204020204" pitchFamily="34" charset="-122"/>
      <p:regular r:id="rId34"/>
    </p:embeddedFont>
    <p:embeddedFont>
      <p:font typeface="等线" panose="02010600030101010101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 autoAdjust="0"/>
    <p:restoredTop sz="87808" autoAdjust="0"/>
  </p:normalViewPr>
  <p:slideViewPr>
    <p:cSldViewPr snapToGrid="0" showGuides="1">
      <p:cViewPr varScale="1">
        <p:scale>
          <a:sx n="94" d="100"/>
          <a:sy n="94" d="100"/>
        </p:scale>
        <p:origin x="-672" y="-96"/>
      </p:cViewPr>
      <p:guideLst>
        <p:guide orient="horz" pos="1597"/>
        <p:guide pos="290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4.xml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884BA-3611-40A6-891C-C66FFD314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openxmlformats.org/officeDocument/2006/relationships/tags" Target="../tags/tag3.xml"/><Relationship Id="rId2" Type="http://schemas.microsoft.com/office/2007/relationships/media" Target="file:///E:\&#31185;&#23398;&#36164;&#28304;\&#26032;&#29256;&#20845;&#19978;\&#12304;&#35838;&#20214;+&#32032;&#26448;&#12305;&#26032;&#29256;&#20845;&#19978;&#31185;&#23398;\&#31532;&#19968;&#21333;&#20803;\1.7%20&#24494;&#29983;&#29289;&#19982;&#20581;&#24247;%20&#25945;&#31185;&#29256;\&#31532;7&#35838;-01-&#21457;&#38665;&#21644;&#38450;&#38665;.mp4" TargetMode="External"/><Relationship Id="rId1" Type="http://schemas.openxmlformats.org/officeDocument/2006/relationships/video" Target="file:///E:\&#31185;&#23398;&#36164;&#28304;\&#26032;&#29256;&#20845;&#19978;\&#12304;&#35838;&#20214;+&#32032;&#26448;&#12305;&#26032;&#29256;&#20845;&#19978;&#31185;&#23398;\&#31532;&#19968;&#21333;&#20803;\1.7%20&#24494;&#29983;&#29289;&#19982;&#20581;&#24247;%20&#25945;&#31185;&#29256;\&#31532;7&#35838;-01-&#21457;&#38665;&#21644;&#38450;&#38665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17045" y="1667518"/>
            <a:ext cx="34531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1.7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微生物与健康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5" name="图片 4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9150" y="1044381"/>
            <a:ext cx="4690268" cy="280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这些年来人们不断发明和研制药物，以抵抗各种疟疾的危害。鼠疫、结核病、败血症、霍乱、痢疾、伤寒、天花等传染病慢慢被征服了。然而，细菌也有抗药性，直到今天，人和细菌还在进行着一场你死我活、我进你退的斗争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8" y="924908"/>
            <a:ext cx="2923382" cy="29233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3"/>
          <p:cNvSpPr txBox="1"/>
          <p:nvPr/>
        </p:nvSpPr>
        <p:spPr>
          <a:xfrm>
            <a:off x="616744" y="1112087"/>
            <a:ext cx="7983537" cy="2919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月，在某地区陆续出现不明原因的肺炎病人，有的病人发烧、咳嗽，有的很快发展成肺炎，有的甚至死亡。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月，实验室利用电镜检测，从病例样本中分离出致病病毒，确认这是一种新型冠状病毒，传染性比较强，并获得该病毒的全基因序列。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月，国际病毒分类委员会把该病毒命名为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SARS-CoV-2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。在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月到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月期间，由于缺乏针对该病原体的有效抗病毒药物，同时有些地区疫情防控措施欠缺，造成全球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1700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多万人受到感染，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多万人死亡。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225" y="5044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案例：</a:t>
            </a:r>
            <a:endParaRPr lang="zh-CN" altLang="en-US" sz="24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12" y="4173283"/>
            <a:ext cx="821155" cy="82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7530" y="487950"/>
            <a:ext cx="23487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微生物与食品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65759" y="2212653"/>
            <a:ext cx="2104209" cy="1810729"/>
            <a:chOff x="1134059" y="2147400"/>
            <a:chExt cx="2104209" cy="1810729"/>
          </a:xfrm>
        </p:grpSpPr>
        <p:sp>
          <p:nvSpPr>
            <p:cNvPr id="3" name="文本框 2"/>
            <p:cNvSpPr txBox="1"/>
            <p:nvPr/>
          </p:nvSpPr>
          <p:spPr>
            <a:xfrm>
              <a:off x="1850433" y="3588797"/>
              <a:ext cx="78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1800"/>
                <a:t>蘑菇</a:t>
              </a:r>
              <a:r>
                <a:rPr lang="en-US" altLang="zh-CN" sz="1800"/>
                <a:t>     </a:t>
              </a:r>
              <a:endParaRPr lang="zh-CN" altLang="en-US" sz="180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34059" y="2147400"/>
              <a:ext cx="2104209" cy="1441397"/>
            </a:xfrm>
            <a:prstGeom prst="ellipse">
              <a:avLst/>
            </a:prstGeom>
            <a:ln w="6350" cap="rnd"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组合 7"/>
          <p:cNvGrpSpPr/>
          <p:nvPr/>
        </p:nvGrpSpPr>
        <p:grpSpPr>
          <a:xfrm>
            <a:off x="2477952" y="2811370"/>
            <a:ext cx="1651571" cy="1489009"/>
            <a:chOff x="2846252" y="2746117"/>
            <a:chExt cx="1651571" cy="148900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6252" y="2746117"/>
              <a:ext cx="1651571" cy="1101047"/>
            </a:xfrm>
            <a:prstGeom prst="ellipse">
              <a:avLst/>
            </a:prstGeom>
            <a:ln w="6350" cap="rnd"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文本框 5"/>
            <p:cNvSpPr txBox="1"/>
            <p:nvPr/>
          </p:nvSpPr>
          <p:spPr>
            <a:xfrm>
              <a:off x="3355975" y="3865794"/>
              <a:ext cx="846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/>
                <a:t>木耳</a:t>
              </a:r>
              <a:r>
                <a:rPr lang="en-US" altLang="zh-CN"/>
                <a:t>     </a:t>
              </a:r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21037" y="1392757"/>
            <a:ext cx="1282700" cy="374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rgbClr val="FC7F0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直接食用</a:t>
            </a:r>
            <a:endParaRPr lang="zh-CN" altLang="en-US" sz="2000" b="1">
              <a:solidFill>
                <a:srgbClr val="FC7F0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925307" y="2039100"/>
            <a:ext cx="1038409" cy="1396715"/>
            <a:chOff x="5147557" y="2221497"/>
            <a:chExt cx="1038409" cy="139671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57" y="2221497"/>
              <a:ext cx="1038409" cy="105538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341992" y="3248880"/>
              <a:ext cx="6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/>
                <a:t>腐乳</a:t>
              </a:r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98469" y="2039100"/>
            <a:ext cx="927808" cy="1274269"/>
            <a:chOff x="7820719" y="2221497"/>
            <a:chExt cx="927808" cy="127426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719" y="2221497"/>
              <a:ext cx="927808" cy="90493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982791" y="3126434"/>
              <a:ext cx="6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/>
                <a:t>甜酒</a:t>
              </a:r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43658" y="2028415"/>
            <a:ext cx="927805" cy="1218257"/>
            <a:chOff x="6665908" y="2210812"/>
            <a:chExt cx="927805" cy="121825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908" y="2210812"/>
              <a:ext cx="927805" cy="90493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6732911" y="3059737"/>
              <a:ext cx="6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/>
                <a:t>酸奶</a:t>
              </a:r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8147" y="3260522"/>
            <a:ext cx="1611931" cy="1395028"/>
            <a:chOff x="7020397" y="3442919"/>
            <a:chExt cx="1611931" cy="13950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97" y="3442919"/>
              <a:ext cx="1611931" cy="102569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7495950" y="4468615"/>
              <a:ext cx="6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/>
                <a:t>泡菜</a:t>
              </a:r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18002" y="3407809"/>
            <a:ext cx="1396889" cy="1053707"/>
            <a:chOff x="5440252" y="3590206"/>
            <a:chExt cx="1396889" cy="105370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252" y="3590206"/>
              <a:ext cx="1396889" cy="70790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5856426" y="4274581"/>
              <a:ext cx="6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/>
                <a:t>面包</a:t>
              </a:r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6117911" y="1391307"/>
            <a:ext cx="1282700" cy="374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rgbClr val="FC7F0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间接食用</a:t>
            </a:r>
            <a:endParaRPr lang="zh-CN" altLang="en-US" sz="2000" b="1">
              <a:solidFill>
                <a:srgbClr val="FC7F0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箭头: 上 30"/>
          <p:cNvSpPr/>
          <p:nvPr/>
        </p:nvSpPr>
        <p:spPr>
          <a:xfrm>
            <a:off x="6652991" y="1128849"/>
            <a:ext cx="203200" cy="190500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97055" y="717558"/>
            <a:ext cx="1602184" cy="37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依靠微生物</a:t>
            </a:r>
            <a:endParaRPr lang="zh-CN" altLang="en-US" sz="2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01362" y="2271434"/>
            <a:ext cx="1686364" cy="2137331"/>
            <a:chOff x="1590501" y="1422379"/>
            <a:chExt cx="1686364" cy="2137331"/>
          </a:xfrm>
        </p:grpSpPr>
        <p:pic>
          <p:nvPicPr>
            <p:cNvPr id="4" name="Picture 21"/>
            <p:cNvPicPr>
              <a:picLocks noChangeAspect="1" noChangeArrowheads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590501" y="1422379"/>
              <a:ext cx="1686364" cy="1643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" name="文本框 4"/>
            <p:cNvSpPr txBox="1"/>
            <p:nvPr/>
          </p:nvSpPr>
          <p:spPr>
            <a:xfrm>
              <a:off x="1998901" y="3159600"/>
              <a:ext cx="964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2000"/>
                <a:t>酵母菌</a:t>
              </a:r>
              <a:endParaRPr lang="zh-CN" altLang="en-US" sz="20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30215" y="393409"/>
            <a:ext cx="2236898" cy="1533707"/>
            <a:chOff x="6024422" y="1743645"/>
            <a:chExt cx="2681398" cy="183847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422" y="1743645"/>
              <a:ext cx="2681398" cy="135885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005974" y="3102502"/>
              <a:ext cx="1101725" cy="4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2000"/>
                <a:t>面包</a:t>
              </a:r>
              <a:endParaRPr lang="zh-CN" altLang="en-US" sz="20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716338" y="718694"/>
            <a:ext cx="256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面包疏松、多孔。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>
            <a:off x="3567113" y="2677447"/>
            <a:ext cx="3108325" cy="830997"/>
            <a:chOff x="3155156" y="927526"/>
            <a:chExt cx="3108325" cy="830997"/>
          </a:xfrm>
        </p:grpSpPr>
        <p:sp>
          <p:nvSpPr>
            <p:cNvPr id="13" name="箭头: 左 12"/>
            <p:cNvSpPr/>
            <p:nvPr/>
          </p:nvSpPr>
          <p:spPr>
            <a:xfrm>
              <a:off x="5990431" y="1238249"/>
              <a:ext cx="273050" cy="209550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155156" y="927526"/>
              <a:ext cx="2864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分解面粉里的糖类，排出二氧化碳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箭头: 左 21"/>
          <p:cNvSpPr/>
          <p:nvPr/>
        </p:nvSpPr>
        <p:spPr>
          <a:xfrm rot="16200000" flipH="1">
            <a:off x="4407148" y="1908036"/>
            <a:ext cx="1069480" cy="209550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33963" y="1593290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二氧化碳加热时体积急剧膨胀</a:t>
            </a:r>
            <a:endParaRPr lang="zh-CN" altLang="en-US" sz="2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986230" y="936475"/>
            <a:ext cx="1925152" cy="2334283"/>
            <a:chOff x="1958506" y="2082799"/>
            <a:chExt cx="1925152" cy="233428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506" y="2082799"/>
              <a:ext cx="1925152" cy="190888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181758" y="4047750"/>
              <a:ext cx="1478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1800"/>
                <a:t>发霉的面包</a:t>
              </a:r>
              <a:r>
                <a:rPr lang="en-US" altLang="zh-CN" sz="1800"/>
                <a:t>     </a:t>
              </a:r>
              <a:endParaRPr lang="zh-CN" altLang="en-US" sz="18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97306" y="1361872"/>
            <a:ext cx="1925151" cy="2334282"/>
            <a:chOff x="5095152" y="2082800"/>
            <a:chExt cx="1925151" cy="23342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152" y="2082800"/>
              <a:ext cx="1925151" cy="190888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426608" y="4047750"/>
              <a:ext cx="1478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1800"/>
                <a:t>发霉的橘子</a:t>
              </a:r>
              <a:endParaRPr lang="zh-CN" altLang="en-US" sz="1800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1131425" y="1040228"/>
            <a:ext cx="3565988" cy="2552174"/>
            <a:chOff x="2288381" y="582810"/>
            <a:chExt cx="3565988" cy="2552174"/>
          </a:xfrm>
        </p:grpSpPr>
        <p:sp>
          <p:nvSpPr>
            <p:cNvPr id="12" name="箭头: 左 11"/>
            <p:cNvSpPr/>
            <p:nvPr/>
          </p:nvSpPr>
          <p:spPr>
            <a:xfrm flipH="1">
              <a:off x="2288381" y="1548973"/>
              <a:ext cx="341313" cy="209550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94550" y="582810"/>
              <a:ext cx="3159819" cy="255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2200">
                  <a:latin typeface="楷体" panose="02010609060101010101" pitchFamily="49" charset="-122"/>
                  <a:ea typeface="楷体" panose="02010609060101010101" pitchFamily="49" charset="-122"/>
                </a:rPr>
                <a:t>	</a:t>
              </a:r>
              <a:r>
                <a:rPr lang="zh-CN" altLang="en-US" sz="2200">
                  <a:latin typeface="楷体" panose="02010609060101010101" pitchFamily="49" charset="-122"/>
                  <a:ea typeface="楷体" panose="02010609060101010101" pitchFamily="49" charset="-122"/>
                </a:rPr>
                <a:t>人们发现有些微生物能提供食物或帮助我们生产食物，但有些微生物会能引起</a:t>
              </a:r>
              <a:r>
                <a:rPr lang="zh-CN" altLang="en-US" sz="2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霉变</a:t>
              </a:r>
              <a:r>
                <a:rPr lang="zh-CN" altLang="en-US" sz="220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危害人体的健康</a:t>
              </a:r>
              <a:r>
                <a:rPr lang="zh-CN" altLang="en-US" sz="220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86230" y="936475"/>
            <a:ext cx="1925152" cy="2334283"/>
            <a:chOff x="1958506" y="2082799"/>
            <a:chExt cx="1925152" cy="233428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506" y="2082799"/>
              <a:ext cx="1925152" cy="190888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181758" y="4047750"/>
              <a:ext cx="1478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1800"/>
                <a:t>发霉的面包</a:t>
              </a:r>
              <a:r>
                <a:rPr lang="en-US" altLang="zh-CN" sz="1800"/>
                <a:t>     </a:t>
              </a:r>
              <a:endParaRPr lang="zh-CN" altLang="en-US" sz="18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97306" y="1361872"/>
            <a:ext cx="1925151" cy="2334282"/>
            <a:chOff x="5095152" y="2082800"/>
            <a:chExt cx="1925151" cy="23342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152" y="2082800"/>
              <a:ext cx="1925151" cy="190888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426608" y="4047750"/>
              <a:ext cx="1478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1800"/>
                <a:t>发霉的橘子</a:t>
              </a:r>
              <a:endParaRPr lang="zh-CN" altLang="en-US" sz="1800"/>
            </a:p>
          </p:txBody>
        </p:sp>
      </p:grpSp>
      <p:grpSp>
        <p:nvGrpSpPr>
          <p:cNvPr id="8" name="组合 7"/>
          <p:cNvGrpSpPr/>
          <p:nvPr/>
        </p:nvGrpSpPr>
        <p:grpSpPr>
          <a:xfrm flipH="1">
            <a:off x="995161" y="1193770"/>
            <a:ext cx="3714952" cy="2044342"/>
            <a:chOff x="2288381" y="736352"/>
            <a:chExt cx="3714952" cy="2044342"/>
          </a:xfrm>
        </p:grpSpPr>
        <p:sp>
          <p:nvSpPr>
            <p:cNvPr id="9" name="箭头: 左 8"/>
            <p:cNvSpPr/>
            <p:nvPr/>
          </p:nvSpPr>
          <p:spPr>
            <a:xfrm flipH="1">
              <a:off x="2288381" y="1548973"/>
              <a:ext cx="341313" cy="209550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57676" y="736352"/>
              <a:ext cx="3345657" cy="2044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200" b="1"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en-US" altLang="zh-CN"/>
                <a:t>	</a:t>
              </a:r>
              <a:r>
                <a:rPr lang="zh-CN" altLang="en-US"/>
                <a:t>空气潮湿温暖时，正是各种霉菌生产和繁殖的最佳时期。因此，</a:t>
              </a:r>
              <a:r>
                <a:rPr lang="zh-CN" altLang="en-US">
                  <a:solidFill>
                    <a:srgbClr val="FF0000"/>
                  </a:solidFill>
                </a:rPr>
                <a:t>保持干燥低温可以防霉</a:t>
              </a:r>
              <a:r>
                <a:rPr lang="zh-CN" altLang="en-US"/>
                <a:t>。</a:t>
              </a: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35"/>
          <p:cNvSpPr/>
          <p:nvPr/>
        </p:nvSpPr>
        <p:spPr>
          <a:xfrm>
            <a:off x="1127125" y="102870"/>
            <a:ext cx="7249795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发霉和防霉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065" y="692150"/>
            <a:ext cx="622935" cy="4214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393065" y="1278890"/>
            <a:ext cx="438785" cy="2656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endParaRPr lang="zh-CN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endParaRPr lang="zh-CN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</a:t>
            </a:r>
            <a:endParaRPr lang="zh-CN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</a:t>
            </a:r>
            <a:endParaRPr lang="zh-CN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第7课-01-发霉和防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7125" y="692150"/>
            <a:ext cx="7249795" cy="4215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7530" y="487950"/>
            <a:ext cx="23487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微生物与环境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3233275" y="1287878"/>
            <a:ext cx="3159819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地球生物去哪里了？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008" y="2003278"/>
            <a:ext cx="3842242" cy="248268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b="6551"/>
          <a:stretch>
            <a:fillRect/>
          </a:stretch>
        </p:blipFill>
        <p:spPr>
          <a:xfrm>
            <a:off x="4768734" y="2003278"/>
            <a:ext cx="3962207" cy="246241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008" y="2003278"/>
            <a:ext cx="3842242" cy="248268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551"/>
          <a:stretch>
            <a:fillRect/>
          </a:stretch>
        </p:blipFill>
        <p:spPr>
          <a:xfrm>
            <a:off x="4768734" y="2003278"/>
            <a:ext cx="3962207" cy="246241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 flipH="1">
            <a:off x="1540156" y="648334"/>
            <a:ext cx="6254188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自然界中，微生物还扮演着另一个十分重要的角色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污水和垃圾的处理者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5228" y="865291"/>
            <a:ext cx="4330619" cy="2282616"/>
            <a:chOff x="520778" y="1233591"/>
            <a:chExt cx="4330619" cy="22826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78" y="1233591"/>
              <a:ext cx="4330619" cy="228261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676650" y="32084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污水处理场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74586" y="865291"/>
            <a:ext cx="3439454" cy="2282616"/>
            <a:chOff x="4930136" y="1233591"/>
            <a:chExt cx="3439454" cy="228261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136" y="1233591"/>
              <a:ext cx="3439454" cy="228261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499350" y="3208429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有机肥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 flipH="1">
            <a:off x="565228" y="3478975"/>
            <a:ext cx="6476924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人们利用一些微生物处理垃圾和污水。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2" y="1379856"/>
            <a:ext cx="1389523" cy="11364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83951" y="2681971"/>
            <a:ext cx="677863" cy="390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眼睛</a:t>
            </a:r>
            <a:endParaRPr kumimoji="0" lang="zh-CN" altLang="en-US" sz="19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950265" y="3178680"/>
            <a:ext cx="1267380" cy="13545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r>
              <a:rPr lang="zh-CN" altLang="zh-CN" sz="1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最高视力只能看清约0.1毫米大小的物体，观察到小昆虫</a:t>
            </a:r>
            <a:r>
              <a:rPr lang="zh-CN" altLang="en-US" sz="1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6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箭头: 右 14"/>
          <p:cNvSpPr/>
          <p:nvPr/>
        </p:nvSpPr>
        <p:spPr>
          <a:xfrm>
            <a:off x="2505286" y="1852819"/>
            <a:ext cx="339725" cy="215900"/>
          </a:xfrm>
          <a:prstGeom prst="rightArrow">
            <a:avLst>
              <a:gd name="adj1" fmla="val 50000"/>
              <a:gd name="adj2" fmla="val 50171"/>
            </a:avLst>
          </a:prstGeom>
          <a:solidFill>
            <a:srgbClr val="7030A0"/>
          </a:solidFill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100">
              <a:latin typeface="Tahoma" panose="020B060403050404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08" y="1483168"/>
            <a:ext cx="1263203" cy="1033115"/>
          </a:xfrm>
          <a:prstGeom prst="rect">
            <a:avLst/>
          </a:prstGeom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90" y="1321680"/>
            <a:ext cx="1519727" cy="1250070"/>
          </a:xfrm>
          <a:prstGeom prst="rect">
            <a:avLst/>
          </a:prstGeom>
          <a:ln>
            <a:noFill/>
          </a:ln>
        </p:spPr>
      </p:pic>
      <p:sp>
        <p:nvSpPr>
          <p:cNvPr id="21" name="箭头: 右 20"/>
          <p:cNvSpPr/>
          <p:nvPr/>
        </p:nvSpPr>
        <p:spPr>
          <a:xfrm>
            <a:off x="4621538" y="1852819"/>
            <a:ext cx="339725" cy="215900"/>
          </a:xfrm>
          <a:prstGeom prst="rightArrow">
            <a:avLst>
              <a:gd name="adj1" fmla="val 50000"/>
              <a:gd name="adj2" fmla="val 50171"/>
            </a:avLst>
          </a:prstGeom>
          <a:solidFill>
            <a:srgbClr val="7030A0"/>
          </a:solidFill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100">
              <a:latin typeface="Tahoma" panose="020B060403050404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1788" r="23839" b="2720"/>
          <a:stretch>
            <a:fillRect/>
          </a:stretch>
        </p:blipFill>
        <p:spPr>
          <a:xfrm>
            <a:off x="7069511" y="624297"/>
            <a:ext cx="1309238" cy="1947453"/>
          </a:xfrm>
          <a:prstGeom prst="rect">
            <a:avLst/>
          </a:prstGeom>
        </p:spPr>
      </p:pic>
      <p:sp>
        <p:nvSpPr>
          <p:cNvPr id="23" name="箭头: 右 22"/>
          <p:cNvSpPr/>
          <p:nvPr/>
        </p:nvSpPr>
        <p:spPr>
          <a:xfrm>
            <a:off x="6565017" y="1852819"/>
            <a:ext cx="339725" cy="215900"/>
          </a:xfrm>
          <a:prstGeom prst="rightArrow">
            <a:avLst>
              <a:gd name="adj1" fmla="val 50000"/>
              <a:gd name="adj2" fmla="val 50171"/>
            </a:avLst>
          </a:prstGeom>
          <a:solidFill>
            <a:srgbClr val="7030A0"/>
          </a:solidFill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100">
              <a:latin typeface="Tahoma" panose="020B0604030504040204" pitchFamily="34" charset="0"/>
              <a:ea typeface="华文新魏" panose="020108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53490" y="2680383"/>
            <a:ext cx="1049338" cy="392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放大镜 </a:t>
            </a:r>
            <a:endParaRPr kumimoji="0" lang="zh-CN" altLang="en-US" sz="19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45289" y="2681971"/>
            <a:ext cx="1420813" cy="392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光学显微镜 </a:t>
            </a:r>
            <a:endParaRPr kumimoji="0" lang="zh-CN" altLang="en-US" sz="19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69511" y="2681971"/>
            <a:ext cx="1420813" cy="392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电子显微镜</a:t>
            </a:r>
            <a:endParaRPr kumimoji="0" lang="zh-CN" altLang="en-US" sz="19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3000028" y="3179687"/>
            <a:ext cx="1463177" cy="128822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>
            <a:defPPr>
              <a:defRPr lang="zh-CN"/>
            </a:defPPr>
            <a:lvl1pPr algn="just" eaLnBrk="0" hangingPunct="0">
              <a:defRPr sz="1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CN" altLang="zh-CN" sz="1600"/>
              <a:t>放大几倍到几十倍，观察到生物的一些较小的器官和组织</a:t>
            </a:r>
            <a:r>
              <a:rPr lang="zh-CN" altLang="en-US" sz="1600"/>
              <a:t>；</a:t>
            </a:r>
            <a:endParaRPr lang="zh-CN" altLang="zh-CN" sz="1600"/>
          </a:p>
        </p:txBody>
      </p:sp>
      <p:sp>
        <p:nvSpPr>
          <p:cNvPr id="28" name="文本框 2"/>
          <p:cNvSpPr txBox="1"/>
          <p:nvPr/>
        </p:nvSpPr>
        <p:spPr>
          <a:xfrm>
            <a:off x="4982003" y="3178679"/>
            <a:ext cx="1618643" cy="13545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>
            <a:defPPr>
              <a:defRPr lang="zh-CN"/>
            </a:defPPr>
            <a:lvl1pPr algn="just" eaLnBrk="0" hangingPunct="0">
              <a:defRPr sz="1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CN" altLang="zh-CN" sz="1600"/>
              <a:t>极限是放大到2000倍，观察到生物的细胞、一些微生物</a:t>
            </a:r>
            <a:r>
              <a:rPr lang="zh-CN" altLang="en-US" sz="1600"/>
              <a:t>与</a:t>
            </a:r>
            <a:r>
              <a:rPr lang="zh-CN" altLang="zh-CN" sz="1600"/>
              <a:t>极少数细菌</a:t>
            </a:r>
            <a:r>
              <a:rPr lang="zh-CN" altLang="en-US" sz="1600"/>
              <a:t>；</a:t>
            </a:r>
            <a:endParaRPr lang="zh-CN" altLang="zh-CN" sz="1600"/>
          </a:p>
        </p:txBody>
      </p:sp>
      <p:sp>
        <p:nvSpPr>
          <p:cNvPr id="29" name="文本框 2"/>
          <p:cNvSpPr txBox="1"/>
          <p:nvPr/>
        </p:nvSpPr>
        <p:spPr>
          <a:xfrm>
            <a:off x="7080499" y="3163308"/>
            <a:ext cx="1420813" cy="13545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>
            <a:defPPr>
              <a:defRPr lang="zh-CN"/>
            </a:defPPr>
            <a:lvl1pPr algn="just" eaLnBrk="0" hangingPunct="0">
              <a:defRPr sz="1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CN" altLang="zh-CN" sz="1600"/>
              <a:t>放大到几百万倍，观察到细菌、病毒、物质的极小微粒——原子</a:t>
            </a:r>
            <a:endParaRPr lang="zh-CN" altLang="zh-CN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flipH="1">
            <a:off x="987140" y="933268"/>
            <a:ext cx="3867724" cy="306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人类不仅在显微镜下发现了生物的细胞，还发现生物的生长、繁殖以及其他生命现象都和细胞有关。在此基础上，人类成功培育出许多具有良好品质的动植物新品。</a:t>
            </a:r>
            <a:endParaRPr lang="zh-CN" altLang="en-US" sz="2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30" y="807785"/>
            <a:ext cx="2480841" cy="331096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6000" y="425802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黑糯玉米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588" y="176696"/>
            <a:ext cx="1823602" cy="1056639"/>
            <a:chOff x="121920" y="67733"/>
            <a:chExt cx="1823602" cy="105663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81" b="13280"/>
            <a:stretch>
              <a:fillRect/>
            </a:stretch>
          </p:blipFill>
          <p:spPr>
            <a:xfrm>
              <a:off x="121920" y="67733"/>
              <a:ext cx="1823602" cy="105663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82315" y="26511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accent5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小结</a:t>
              </a:r>
              <a:endParaRPr lang="zh-CN" altLang="en-US" sz="2800" b="1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67242" y="1094676"/>
            <a:ext cx="7256008" cy="33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803275" indent="-803275">
              <a:lnSpc>
                <a:spcPct val="150000"/>
              </a:lnSpc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indent="0"/>
            <a:r>
              <a:rPr lang="en-US" altLang="zh-CN"/>
              <a:t>	</a:t>
            </a:r>
            <a:r>
              <a:rPr lang="zh-CN" altLang="en-US"/>
              <a:t>微生物对人类来说，</a:t>
            </a:r>
            <a:r>
              <a:rPr lang="zh-CN" altLang="en-US">
                <a:solidFill>
                  <a:srgbClr val="FF3399"/>
                </a:solidFill>
              </a:rPr>
              <a:t>有利也有弊</a:t>
            </a:r>
            <a:r>
              <a:rPr lang="zh-CN" altLang="en-US"/>
              <a:t>。有些微生物能提供食物或帮助我们生产食物，但有些微生物会引起食物霉变或致人患病。人们可以利用某些微生物及其代谢产物制成疫苗、药物等防治疾病，也能用微生物处理有机垃圾和污水等，其作用涵盖了食品、医疗、生物、环境等各个方面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1" y="959564"/>
            <a:ext cx="1746686" cy="4126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81" y="2148528"/>
            <a:ext cx="1640356" cy="13544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6208" y="509456"/>
            <a:ext cx="6128007" cy="3864387"/>
          </a:xfrm>
          <a:custGeom>
            <a:avLst/>
            <a:gdLst>
              <a:gd name="connsiteX0" fmla="*/ 0 w 6128007"/>
              <a:gd name="connsiteY0" fmla="*/ 0 h 3864387"/>
              <a:gd name="connsiteX1" fmla="*/ 6128007 w 6128007"/>
              <a:gd name="connsiteY1" fmla="*/ 0 h 3864387"/>
              <a:gd name="connsiteX2" fmla="*/ 6128007 w 6128007"/>
              <a:gd name="connsiteY2" fmla="*/ 3864387 h 3864387"/>
              <a:gd name="connsiteX3" fmla="*/ 1432053 w 6128007"/>
              <a:gd name="connsiteY3" fmla="*/ 3864387 h 3864387"/>
              <a:gd name="connsiteX4" fmla="*/ 1432053 w 6128007"/>
              <a:gd name="connsiteY4" fmla="*/ 2849101 h 3864387"/>
              <a:gd name="connsiteX5" fmla="*/ 0 w 6128007"/>
              <a:gd name="connsiteY5" fmla="*/ 2849101 h 386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007" h="3864387">
                <a:moveTo>
                  <a:pt x="0" y="0"/>
                </a:moveTo>
                <a:lnTo>
                  <a:pt x="6128007" y="0"/>
                </a:lnTo>
                <a:lnTo>
                  <a:pt x="6128007" y="3864387"/>
                </a:lnTo>
                <a:lnTo>
                  <a:pt x="1432053" y="3864387"/>
                </a:lnTo>
                <a:lnTo>
                  <a:pt x="1432053" y="2849101"/>
                </a:lnTo>
                <a:lnTo>
                  <a:pt x="0" y="2849101"/>
                </a:ln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1" y="959564"/>
            <a:ext cx="1746686" cy="4126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81" y="2148528"/>
            <a:ext cx="1640356" cy="13544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053" y="1327763"/>
            <a:ext cx="6574620" cy="2175209"/>
          </a:xfrm>
          <a:custGeom>
            <a:avLst/>
            <a:gdLst>
              <a:gd name="connsiteX0" fmla="*/ 1210519 w 6870023"/>
              <a:gd name="connsiteY0" fmla="*/ 0 h 2272943"/>
              <a:gd name="connsiteX1" fmla="*/ 6870023 w 6870023"/>
              <a:gd name="connsiteY1" fmla="*/ 0 h 2272943"/>
              <a:gd name="connsiteX2" fmla="*/ 6870023 w 6870023"/>
              <a:gd name="connsiteY2" fmla="*/ 2272943 h 2272943"/>
              <a:gd name="connsiteX3" fmla="*/ 0 w 6870023"/>
              <a:gd name="connsiteY3" fmla="*/ 2272943 h 2272943"/>
              <a:gd name="connsiteX4" fmla="*/ 0 w 6870023"/>
              <a:gd name="connsiteY4" fmla="*/ 1230786 h 2272943"/>
              <a:gd name="connsiteX5" fmla="*/ 1104190 w 6870023"/>
              <a:gd name="connsiteY5" fmla="*/ 1230786 h 2272943"/>
              <a:gd name="connsiteX6" fmla="*/ 1104190 w 6870023"/>
              <a:gd name="connsiteY6" fmla="*/ 1047137 h 2272943"/>
              <a:gd name="connsiteX7" fmla="*/ 1210519 w 6870023"/>
              <a:gd name="connsiteY7" fmla="*/ 1047137 h 22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0023" h="2272943">
                <a:moveTo>
                  <a:pt x="1210519" y="0"/>
                </a:moveTo>
                <a:lnTo>
                  <a:pt x="6870023" y="0"/>
                </a:lnTo>
                <a:lnTo>
                  <a:pt x="6870023" y="2272943"/>
                </a:lnTo>
                <a:lnTo>
                  <a:pt x="0" y="2272943"/>
                </a:lnTo>
                <a:lnTo>
                  <a:pt x="0" y="1230786"/>
                </a:lnTo>
                <a:lnTo>
                  <a:pt x="1104190" y="1230786"/>
                </a:lnTo>
                <a:lnTo>
                  <a:pt x="1104190" y="1047137"/>
                </a:lnTo>
                <a:lnTo>
                  <a:pt x="1210519" y="1047137"/>
                </a:ln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488" y="1084811"/>
            <a:ext cx="7557025" cy="29738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9500" y="113665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71117" y="995950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探索：微生物与健康</a:t>
            </a:r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755818" y="2001838"/>
            <a:ext cx="2128209" cy="1489888"/>
            <a:chOff x="755818" y="2001838"/>
            <a:chExt cx="2128209" cy="148988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18" y="2001838"/>
              <a:ext cx="2128209" cy="148988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88165" y="244983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医药方面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07895" y="2001838"/>
            <a:ext cx="2128209" cy="1489888"/>
            <a:chOff x="3032927" y="2038350"/>
            <a:chExt cx="2128209" cy="148988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927" y="2038350"/>
              <a:ext cx="2128209" cy="148988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283347" y="2449839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食品工业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54587" y="1966505"/>
            <a:ext cx="2128209" cy="1489888"/>
            <a:chOff x="5310037" y="2038350"/>
            <a:chExt cx="2128209" cy="148988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037" y="2038350"/>
              <a:ext cx="2128209" cy="1489888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534775" y="2360939"/>
              <a:ext cx="16787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污水和垃圾处理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87530" y="487950"/>
            <a:ext cx="23487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微生物与医药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6613" y="1314268"/>
            <a:ext cx="3905250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观察工具的改进使人类发现了微生物，但是很长一段时间，人们不知道这些微生物有什么作用，以及它们和人类有什么关系。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72" y="1134279"/>
            <a:ext cx="2295678" cy="15131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72" y="2825257"/>
            <a:ext cx="2368069" cy="1617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733" y="625034"/>
            <a:ext cx="4808537" cy="363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法国科学家路易斯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巴斯德是第一个把</a:t>
            </a:r>
            <a:r>
              <a:rPr lang="zh-CN" altLang="en-US" sz="2000" b="1">
                <a:solidFill>
                  <a:srgbClr val="FC7F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微生物和疟疾联系起来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的人。他利用显微镜观察研究发现，每一种传染病都是一种“微菌”在生物体内的发展。发现了病因，那么防治手段就显而易见了，只有防止“微菌”进入人体才能避免疾病。因此，巴斯德强调医生要使用</a:t>
            </a:r>
            <a:r>
              <a:rPr lang="zh-CN" altLang="en-US" sz="2000" b="1">
                <a:solidFill>
                  <a:srgbClr val="FC7F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消毒法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。向世界提出在手术中使用消毒法的约瑟夫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辛斯特便是受了巴斯德的影响。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86449" y="842303"/>
            <a:ext cx="2656245" cy="3573193"/>
            <a:chOff x="5911849" y="1051096"/>
            <a:chExt cx="2656245" cy="357319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"/>
            <a:stretch>
              <a:fillRect/>
            </a:stretch>
          </p:blipFill>
          <p:spPr>
            <a:xfrm>
              <a:off x="5911849" y="1051096"/>
              <a:ext cx="2656245" cy="319370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565900" y="4316512"/>
              <a:ext cx="161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/>
                <a:t>路易斯</a:t>
              </a:r>
              <a:r>
                <a:rPr lang="en-US" altLang="zh-CN"/>
                <a:t>·</a:t>
              </a:r>
              <a:r>
                <a:rPr lang="zh-CN" altLang="en-US"/>
                <a:t>巴斯德</a:t>
              </a: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100933" y="766940"/>
            <a:ext cx="4344283" cy="123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	1928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年，亚历山大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弗莱明发现了青霉素，从而使千万人免于受肺炎等疾病的侵染致死。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92138" y="2342414"/>
            <a:ext cx="2777771" cy="2138723"/>
            <a:chOff x="2399579" y="2229603"/>
            <a:chExt cx="2777771" cy="213872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579" y="2229603"/>
              <a:ext cx="2777771" cy="183094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356108" y="406054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肺炎球菌</a:t>
              </a:r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09970" y="860596"/>
            <a:ext cx="2248595" cy="3520430"/>
            <a:chOff x="6345071" y="847896"/>
            <a:chExt cx="2248595" cy="352043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071" y="847896"/>
              <a:ext cx="2248595" cy="319370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744422" y="4060549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亚历山大</a:t>
              </a: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·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弗莱明</a:t>
              </a:r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37433" y="1001890"/>
            <a:ext cx="4344283" cy="123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	18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世纪，英国医生爱德华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琴纳发现接种牛痘能让人获得对天花的免疫力，发明了世界上第一支疫苗。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10890" y="2471738"/>
            <a:ext cx="2742073" cy="2231372"/>
            <a:chOff x="1866440" y="2280026"/>
            <a:chExt cx="2742073" cy="223137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40" y="2280026"/>
              <a:ext cx="2742073" cy="182804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786070" y="420362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天花病毒</a:t>
              </a:r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06774" y="1252625"/>
            <a:ext cx="2464689" cy="3384284"/>
            <a:chOff x="5936924" y="956552"/>
            <a:chExt cx="2464689" cy="33842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924" y="956552"/>
              <a:ext cx="2464689" cy="298044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646618" y="4033059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爱德华</a:t>
              </a: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·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琴纳</a:t>
              </a:r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4438650" y="1866900"/>
            <a:ext cx="539750" cy="370906"/>
          </a:xfrm>
          <a:prstGeom prst="ellipse">
            <a:avLst/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7433" y="368226"/>
            <a:ext cx="624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疫苗是指以死亡或减毒的病原体制成的生物制品。疫苗被注入人体后，可刺激人体免疫系统产生抗体，达到预防传染病的目的。</a:t>
            </a:r>
            <a:endParaRPr lang="zh-CN" altLang="en-US" sz="1600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4970821" y="1009650"/>
            <a:ext cx="460135" cy="992988"/>
          </a:xfrm>
          <a:custGeom>
            <a:avLst/>
            <a:gdLst>
              <a:gd name="connsiteX0" fmla="*/ 7579 w 460135"/>
              <a:gd name="connsiteY0" fmla="*/ 977900 h 992988"/>
              <a:gd name="connsiteX1" fmla="*/ 58379 w 460135"/>
              <a:gd name="connsiteY1" fmla="*/ 965200 h 992988"/>
              <a:gd name="connsiteX2" fmla="*/ 439379 w 460135"/>
              <a:gd name="connsiteY2" fmla="*/ 723900 h 992988"/>
              <a:gd name="connsiteX3" fmla="*/ 375879 w 460135"/>
              <a:gd name="connsiteY3" fmla="*/ 0 h 99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135" h="992988">
                <a:moveTo>
                  <a:pt x="7579" y="977900"/>
                </a:moveTo>
                <a:cubicBezTo>
                  <a:pt x="-3005" y="992716"/>
                  <a:pt x="-13588" y="1007533"/>
                  <a:pt x="58379" y="965200"/>
                </a:cubicBezTo>
                <a:cubicBezTo>
                  <a:pt x="130346" y="922867"/>
                  <a:pt x="386462" y="884767"/>
                  <a:pt x="439379" y="723900"/>
                </a:cubicBezTo>
                <a:cubicBezTo>
                  <a:pt x="492296" y="563033"/>
                  <a:pt x="434087" y="281516"/>
                  <a:pt x="375879" y="0"/>
                </a:cubicBezTo>
              </a:path>
            </a:pathLst>
          </a:custGeom>
          <a:ln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2633" y="1614182"/>
            <a:ext cx="4602592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据估计，免疫接种每年能避免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万至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万例因白喉、破伤风、百日咳和麻疹导致的死亡。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30" y="1464784"/>
            <a:ext cx="3184038" cy="19830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3841" y="327184"/>
            <a:ext cx="8498681" cy="448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" name="图片 2" descr="工作中的人80x45"/>
          <p:cNvPicPr>
            <a:picLocks noChangeAspect="1"/>
          </p:cNvPicPr>
          <p:nvPr/>
        </p:nvPicPr>
        <p:blipFill>
          <a:blip r:embed="rId1"/>
          <a:srcRect l="11842" r="4920"/>
          <a:stretch>
            <a:fillRect/>
          </a:stretch>
        </p:blipFill>
        <p:spPr>
          <a:xfrm>
            <a:off x="5539740" y="230029"/>
            <a:ext cx="3436144" cy="2322195"/>
          </a:xfrm>
          <a:prstGeom prst="rect">
            <a:avLst/>
          </a:prstGeom>
        </p:spPr>
      </p:pic>
      <p:sp>
        <p:nvSpPr>
          <p:cNvPr id="12" name="PA-矩形 3"/>
          <p:cNvSpPr/>
          <p:nvPr>
            <p:custDataLst>
              <p:tags r:id="rId2"/>
            </p:custDataLst>
          </p:nvPr>
        </p:nvSpPr>
        <p:spPr>
          <a:xfrm>
            <a:off x="310039" y="663893"/>
            <a:ext cx="668559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原微信已满，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向日葵教学将启用新微信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  <p:pic>
        <p:nvPicPr>
          <p:cNvPr id="7" name="震撼大气企业宣传交响管弦乐高潮版本_26秒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525" y="-1259239"/>
            <a:ext cx="457200" cy="457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1004" y="1563053"/>
            <a:ext cx="4029551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全国各地各学科课件、教案、学案、习题、试题、教学视频、公开课、优质课。</a:t>
            </a:r>
            <a:endParaRPr lang="zh-CN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2" name="图片 1" descr="C:\Users\Administrator\Desktop\代理咨询.jpg代理咨询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36395" y="2265998"/>
            <a:ext cx="1621155" cy="1621631"/>
          </a:xfrm>
          <a:prstGeom prst="rect">
            <a:avLst/>
          </a:prstGeom>
        </p:spPr>
      </p:pic>
      <p:sp>
        <p:nvSpPr>
          <p:cNvPr id="10" name="PA-矩形 3"/>
          <p:cNvSpPr/>
          <p:nvPr>
            <p:custDataLst>
              <p:tags r:id="rId7"/>
            </p:custDataLst>
          </p:nvPr>
        </p:nvSpPr>
        <p:spPr>
          <a:xfrm>
            <a:off x="1152525" y="4041458"/>
            <a:ext cx="7088029" cy="66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请提前加微信，下学期更精彩</a:t>
            </a:r>
            <a:r>
              <a:rPr lang="en-US" altLang="zh-CN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...</a:t>
            </a:r>
            <a:endParaRPr lang="en-US" altLang="zh-CN" sz="37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PA" val="v5.1.1"/>
</p:tagLst>
</file>

<file path=ppt/tags/tag2.xml><?xml version="1.0" encoding="utf-8"?>
<p:tagLst xmlns:p="http://schemas.openxmlformats.org/presentationml/2006/main">
  <p:tag name="PA" val="v5.1.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437*3047*542*54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Arial"/>
      </a:majorFont>
      <a:minorFont>
        <a:latin typeface="Arial"/>
        <a:ea typeface="iekie dudut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WPS 演示</Application>
  <PresentationFormat>On-screen Show (16:9)</PresentationFormat>
  <Paragraphs>146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黑体</vt:lpstr>
      <vt:lpstr>Times New Roman</vt:lpstr>
      <vt:lpstr>楷体</vt:lpstr>
      <vt:lpstr>Tahoma</vt:lpstr>
      <vt:lpstr>华文新魏</vt:lpstr>
      <vt:lpstr>微软雅黑</vt:lpstr>
      <vt:lpstr>字魂59号-创粗黑</vt:lpstr>
      <vt:lpstr>字魂58号-创中黑</vt:lpstr>
      <vt:lpstr>字魂36号-正文宋楷</vt:lpstr>
      <vt:lpstr>iekie duduti</vt:lpstr>
      <vt:lpstr>Segoe Print</vt:lpstr>
      <vt:lpstr>等线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3</cp:revision>
  <cp:lastPrinted>2021-07-17T00:09:00Z</cp:lastPrinted>
  <dcterms:created xsi:type="dcterms:W3CDTF">2021-08-11T06:59:00Z</dcterms:created>
  <dcterms:modified xsi:type="dcterms:W3CDTF">2021-08-11T07:33:19Z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140A8F91D5EC4A759FD29C46666F267B</vt:lpwstr>
  </property>
  <property fmtid="{D5CDD505-2E9C-101B-9397-08002B2CF9AE}" pid="7" name="KSOProductBuildVer">
    <vt:lpwstr>2052-11.1.0.10700</vt:lpwstr>
  </property>
</Properties>
</file>