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2"/>
  </p:notesMasterIdLst>
  <p:sldIdLst>
    <p:sldId id="305" r:id="rId2"/>
    <p:sldId id="279" r:id="rId3"/>
    <p:sldId id="281" r:id="rId4"/>
    <p:sldId id="306" r:id="rId5"/>
    <p:sldId id="282" r:id="rId6"/>
    <p:sldId id="283" r:id="rId7"/>
    <p:sldId id="301" r:id="rId8"/>
    <p:sldId id="286" r:id="rId9"/>
    <p:sldId id="302" r:id="rId10"/>
    <p:sldId id="303" r:id="rId11"/>
    <p:sldId id="285" r:id="rId12"/>
    <p:sldId id="287" r:id="rId13"/>
    <p:sldId id="304" r:id="rId14"/>
    <p:sldId id="288" r:id="rId15"/>
    <p:sldId id="289" r:id="rId16"/>
    <p:sldId id="290" r:id="rId17"/>
    <p:sldId id="291" r:id="rId18"/>
    <p:sldId id="298" r:id="rId19"/>
    <p:sldId id="299" r:id="rId20"/>
    <p:sldId id="300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  <a:srgbClr val="0000FF"/>
    <a:srgbClr val="CC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8" d="100"/>
          <a:sy n="58" d="100"/>
        </p:scale>
        <p:origin x="-78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8320-088A-411A-8AEE-D428ADE2F7B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642B-92DA-40D6-883D-7D58A5E8B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72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0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12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:a16="http://schemas.microsoft.com/office/drawing/2014/main" xmlns="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2023/1/9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8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6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xmlns="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情境导入</a:t>
              </a:r>
            </a:p>
          </p:txBody>
        </p:sp>
        <p:pic>
          <p:nvPicPr>
            <p:cNvPr id="8" name="图片 7" descr="未标题-1.png">
              <a:extLst>
                <a:ext uri="{FF2B5EF4-FFF2-40B4-BE49-F238E27FC236}">
                  <a16:creationId xmlns:a16="http://schemas.microsoft.com/office/drawing/2014/main" xmlns="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85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:a16="http://schemas.microsoft.com/office/drawing/2014/main" xmlns="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xmlns="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59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:a16="http://schemas.microsoft.com/office/drawing/2014/main" xmlns="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xmlns="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:a16="http://schemas.microsoft.com/office/drawing/2014/main" xmlns="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45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:a16="http://schemas.microsoft.com/office/drawing/2014/main" xmlns="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:a16="http://schemas.microsoft.com/office/drawing/2014/main" xmlns="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:a16="http://schemas.microsoft.com/office/drawing/2014/main" xmlns="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:a16="http://schemas.microsoft.com/office/drawing/2014/main" xmlns="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1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:a16="http://schemas.microsoft.com/office/drawing/2014/main" xmlns="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6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:a16="http://schemas.microsoft.com/office/drawing/2014/main" xmlns="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156176" y="1034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  <p:extLst>
      <p:ext uri="{BB962C8B-B14F-4D97-AF65-F5344CB8AC3E}">
        <p14:creationId xmlns:p14="http://schemas.microsoft.com/office/powerpoint/2010/main" val="70549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D5BBA8B-BA0A-4AC0-98FD-19847CF7E065}"/>
              </a:ext>
            </a:extLst>
          </p:cNvPr>
          <p:cNvSpPr/>
          <p:nvPr/>
        </p:nvSpPr>
        <p:spPr>
          <a:xfrm>
            <a:off x="2627784" y="1990300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圆锥的认识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锥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xmlns="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0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70C49E4-D89F-404C-BE4E-F6486772029F}"/>
              </a:ext>
            </a:extLst>
          </p:cNvPr>
          <p:cNvGrpSpPr/>
          <p:nvPr/>
        </p:nvGrpSpPr>
        <p:grpSpPr>
          <a:xfrm>
            <a:off x="1115616" y="1419622"/>
            <a:ext cx="2822575" cy="3152775"/>
            <a:chOff x="1029345" y="699542"/>
            <a:chExt cx="2822575" cy="3152775"/>
          </a:xfrm>
        </p:grpSpPr>
        <p:grpSp>
          <p:nvGrpSpPr>
            <p:cNvPr id="2" name="Group 56">
              <a:extLst>
                <a:ext uri="{FF2B5EF4-FFF2-40B4-BE49-F238E27FC236}">
                  <a16:creationId xmlns:a16="http://schemas.microsoft.com/office/drawing/2014/main" xmlns="" id="{13B93C6B-50B3-48B1-8944-ADFD6B169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345" y="699542"/>
              <a:ext cx="2822575" cy="3152775"/>
              <a:chOff x="1194" y="1645"/>
              <a:chExt cx="1778" cy="1986"/>
            </a:xfrm>
          </p:grpSpPr>
          <p:grpSp>
            <p:nvGrpSpPr>
              <p:cNvPr id="3" name="Group 55">
                <a:extLst>
                  <a:ext uri="{FF2B5EF4-FFF2-40B4-BE49-F238E27FC236}">
                    <a16:creationId xmlns:a16="http://schemas.microsoft.com/office/drawing/2014/main" xmlns="" id="{34D27DA0-CDC0-408B-89FC-DB5674594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5" name="Group 48">
                  <a:extLst>
                    <a:ext uri="{FF2B5EF4-FFF2-40B4-BE49-F238E27FC236}">
                      <a16:creationId xmlns:a16="http://schemas.microsoft.com/office/drawing/2014/main" xmlns="" id="{83A0E063-3B9E-4F8E-9D86-3A89381DBC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7" name="Line 7">
                    <a:extLst>
                      <a:ext uri="{FF2B5EF4-FFF2-40B4-BE49-F238E27FC236}">
                        <a16:creationId xmlns:a16="http://schemas.microsoft.com/office/drawing/2014/main" xmlns="" id="{1A3C8BF7-8286-41A9-A81A-E8B6421805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8" name="Line 8">
                    <a:extLst>
                      <a:ext uri="{FF2B5EF4-FFF2-40B4-BE49-F238E27FC236}">
                        <a16:creationId xmlns:a16="http://schemas.microsoft.com/office/drawing/2014/main" xmlns="" id="{3092A822-BCCB-42AF-BEF2-C6FB195C68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6" name="Oval 9">
                  <a:extLst>
                    <a:ext uri="{FF2B5EF4-FFF2-40B4-BE49-F238E27FC236}">
                      <a16:creationId xmlns:a16="http://schemas.microsoft.com/office/drawing/2014/main" xmlns="" id="{BC620886-B13F-43E3-9F08-1B0987C33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4" name="Picture 53">
                <a:extLst>
                  <a:ext uri="{FF2B5EF4-FFF2-40B4-BE49-F238E27FC236}">
                    <a16:creationId xmlns:a16="http://schemas.microsoft.com/office/drawing/2014/main" xmlns="" id="{B23F5BC0-0848-4F3F-9A96-35CF06C59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Oval 13">
              <a:extLst>
                <a:ext uri="{FF2B5EF4-FFF2-40B4-BE49-F238E27FC236}">
                  <a16:creationId xmlns:a16="http://schemas.microsoft.com/office/drawing/2014/main" xmlns="" id="{D9F525BA-4C83-4537-89FB-575C2C91A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1" y="3075806"/>
              <a:ext cx="2447925" cy="617538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xmlns="" id="{C2B5F7D9-ED53-4670-9F32-743B8D17A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471" y="3147814"/>
              <a:ext cx="1081087" cy="523220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底面</a:t>
              </a:r>
            </a:p>
          </p:txBody>
        </p:sp>
      </p:grpSp>
      <p:sp>
        <p:nvSpPr>
          <p:cNvPr id="12" name="文本框 6155">
            <a:extLst>
              <a:ext uri="{FF2B5EF4-FFF2-40B4-BE49-F238E27FC236}">
                <a16:creationId xmlns:a16="http://schemas.microsoft.com/office/drawing/2014/main" xmlns="" id="{48AA918C-3CE5-40D3-B7FB-4278AF223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7815"/>
            <a:ext cx="5789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谁知道圆锥的高在哪里？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86A6F6C-C6C6-4C2C-86EF-1A7C0474FA36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2377679" y="1448197"/>
            <a:ext cx="1214414" cy="2619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9688FDC0-E506-4B12-94D5-CE69C18C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230" y="2643758"/>
            <a:ext cx="571945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D23F10F-E780-4CBC-AE23-E79B9366C489}"/>
              </a:ext>
            </a:extLst>
          </p:cNvPr>
          <p:cNvCxnSpPr>
            <a:cxnSpLocks/>
          </p:cNvCxnSpPr>
          <p:nvPr/>
        </p:nvCxnSpPr>
        <p:spPr>
          <a:xfrm flipH="1">
            <a:off x="2366210" y="1427643"/>
            <a:ext cx="0" cy="265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AD34F392-4B93-4882-AF61-38E136E9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905" y="2779316"/>
            <a:ext cx="571945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xmlns="" id="{D6CBA8A1-F82A-4762-B73B-6ACFFF54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909" y="2547227"/>
            <a:ext cx="1080120" cy="50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母线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xmlns="" id="{EC2489AB-2748-4E1B-B202-D545F24C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53" y="2831794"/>
            <a:ext cx="522358" cy="50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xmlns="" id="{953916B2-4495-4712-BD4C-8384F98F2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593" y="1680143"/>
            <a:ext cx="3678126" cy="105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从圆锥的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到底面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的距离是圆锥的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A41B3BFD-1E59-4D05-9620-855A61901408}"/>
              </a:ext>
            </a:extLst>
          </p:cNvPr>
          <p:cNvGrpSpPr/>
          <p:nvPr/>
        </p:nvGrpSpPr>
        <p:grpSpPr>
          <a:xfrm>
            <a:off x="2053117" y="664480"/>
            <a:ext cx="1107289" cy="3522894"/>
            <a:chOff x="2053117" y="664480"/>
            <a:chExt cx="1107289" cy="3522894"/>
          </a:xfrm>
        </p:grpSpPr>
        <p:sp>
          <p:nvSpPr>
            <p:cNvPr id="46" name="Text Box 46">
              <a:extLst>
                <a:ext uri="{FF2B5EF4-FFF2-40B4-BE49-F238E27FC236}">
                  <a16:creationId xmlns:a16="http://schemas.microsoft.com/office/drawing/2014/main" xmlns="" id="{0D749799-10DD-4AA6-B93D-855174869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942" y="3787264"/>
              <a:ext cx="576262" cy="400110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O</a:t>
              </a:r>
              <a:endParaRPr lang="zh-CN" altLang="en-US" sz="2000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 Box 60">
              <a:extLst>
                <a:ext uri="{FF2B5EF4-FFF2-40B4-BE49-F238E27FC236}">
                  <a16:creationId xmlns:a16="http://schemas.microsoft.com/office/drawing/2014/main" xmlns="" id="{51108F8A-8795-4892-967F-E38C90494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117" y="664480"/>
              <a:ext cx="571504" cy="1015663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  <a:r>
                <a:rPr lang="en-US" altLang="zh-CN" sz="6000" b="1" dirty="0">
                  <a:solidFill>
                    <a:srgbClr val="DE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</a:p>
          </p:txBody>
        </p:sp>
        <p:sp>
          <p:nvSpPr>
            <p:cNvPr id="48" name="Rectangle 78">
              <a:extLst>
                <a:ext uri="{FF2B5EF4-FFF2-40B4-BE49-F238E27FC236}">
                  <a16:creationId xmlns:a16="http://schemas.microsoft.com/office/drawing/2014/main" xmlns="" id="{9AB9FE53-96E9-4DA6-A3BE-46377B1B6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836" y="1005892"/>
              <a:ext cx="1071570" cy="400110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顶点</a:t>
              </a:r>
            </a:p>
          </p:txBody>
        </p:sp>
      </p:grpSp>
      <p:sp>
        <p:nvSpPr>
          <p:cNvPr id="50" name="Text Box 8">
            <a:extLst>
              <a:ext uri="{FF2B5EF4-FFF2-40B4-BE49-F238E27FC236}">
                <a16:creationId xmlns:a16="http://schemas.microsoft.com/office/drawing/2014/main" xmlns="" id="{D4767EEC-DA5C-4038-B586-E2015378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595272"/>
            <a:ext cx="2952328" cy="573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有几条高？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11BDA8C2-693D-4D32-B8FB-4C74B31DC019}"/>
              </a:ext>
            </a:extLst>
          </p:cNvPr>
          <p:cNvGrpSpPr/>
          <p:nvPr/>
        </p:nvGrpSpPr>
        <p:grpSpPr>
          <a:xfrm>
            <a:off x="5046733" y="3088067"/>
            <a:ext cx="2842708" cy="1092565"/>
            <a:chOff x="5004048" y="2415289"/>
            <a:chExt cx="2842708" cy="1092565"/>
          </a:xfrm>
        </p:grpSpPr>
        <p:sp>
          <p:nvSpPr>
            <p:cNvPr id="52" name="云形标注 68">
              <a:extLst>
                <a:ext uri="{FF2B5EF4-FFF2-40B4-BE49-F238E27FC236}">
                  <a16:creationId xmlns:a16="http://schemas.microsoft.com/office/drawing/2014/main" xmlns="" id="{CB07B560-E90F-4B47-B890-6B531EEB632D}"/>
                </a:ext>
              </a:extLst>
            </p:cNvPr>
            <p:cNvSpPr/>
            <p:nvPr/>
          </p:nvSpPr>
          <p:spPr>
            <a:xfrm>
              <a:off x="5004048" y="2415289"/>
              <a:ext cx="2842708" cy="1092565"/>
            </a:xfrm>
            <a:prstGeom prst="cloudCallout">
              <a:avLst>
                <a:gd name="adj1" fmla="val -76179"/>
                <a:gd name="adj2" fmla="val 34105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Rectangle 83">
              <a:extLst>
                <a:ext uri="{FF2B5EF4-FFF2-40B4-BE49-F238E27FC236}">
                  <a16:creationId xmlns:a16="http://schemas.microsoft.com/office/drawing/2014/main" xmlns="" id="{52648919-BF8C-45FD-855F-07CB0DDF4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571750"/>
              <a:ext cx="2401294" cy="646331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圆锥只有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条高。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6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0" grpId="0" autoUpdateAnimBg="0"/>
      <p:bldP spid="43" grpId="0" animBg="1" autoUpdateAnimBg="0"/>
      <p:bldP spid="44" grpId="0" animBg="1" autoUpdateAnimBg="0"/>
      <p:bldP spid="45" grpId="0" animBg="1" autoUpdateAnimBg="0"/>
      <p:bldP spid="5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755081" y="527911"/>
            <a:ext cx="6913263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动手量一量圆锥的高并说一说你的想法。</a:t>
            </a:r>
          </a:p>
        </p:txBody>
      </p:sp>
      <p:pic>
        <p:nvPicPr>
          <p:cNvPr id="48" name="Picture 3" descr="C:\Users\Administrator\Desktop\图片1_副本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34" t="79501"/>
          <a:stretch/>
        </p:blipFill>
        <p:spPr bwMode="auto">
          <a:xfrm>
            <a:off x="1102750" y="3624116"/>
            <a:ext cx="2515760" cy="664931"/>
          </a:xfrm>
          <a:prstGeom prst="rect">
            <a:avLst/>
          </a:prstGeom>
          <a:noFill/>
        </p:spPr>
      </p:pic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4716016" y="1419622"/>
            <a:ext cx="3911231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先把圆锥的底面放平。</a:t>
            </a: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716016" y="2008984"/>
            <a:ext cx="42607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一块三角板水平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的放在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圆锥顶端。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4716016" y="2973397"/>
            <a:ext cx="42607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应另一块三角板竖直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出三角板与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之间的距离。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87618" y="990260"/>
            <a:ext cx="2697522" cy="3218432"/>
            <a:chOff x="1238223" y="772826"/>
            <a:chExt cx="3516158" cy="3719956"/>
          </a:xfrm>
        </p:grpSpPr>
        <p:grpSp>
          <p:nvGrpSpPr>
            <p:cNvPr id="53" name="组合 71"/>
            <p:cNvGrpSpPr/>
            <p:nvPr/>
          </p:nvGrpSpPr>
          <p:grpSpPr>
            <a:xfrm>
              <a:off x="2288337" y="2663986"/>
              <a:ext cx="1607355" cy="1828796"/>
              <a:chOff x="963596" y="2987672"/>
              <a:chExt cx="2822575" cy="3152775"/>
            </a:xfrm>
          </p:grpSpPr>
          <p:grpSp>
            <p:nvGrpSpPr>
              <p:cNvPr id="56" name="Group 56"/>
              <p:cNvGrpSpPr>
                <a:grpSpLocks/>
              </p:cNvGrpSpPr>
              <p:nvPr/>
            </p:nvGrpSpPr>
            <p:grpSpPr bwMode="auto">
              <a:xfrm>
                <a:off x="963596" y="2987672"/>
                <a:ext cx="2822575" cy="3152775"/>
                <a:chOff x="1194" y="1645"/>
                <a:chExt cx="1778" cy="1986"/>
              </a:xfrm>
            </p:grpSpPr>
            <p:grpSp>
              <p:nvGrpSpPr>
                <p:cNvPr id="82" name="Group 55"/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8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89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8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86" name="Picture 5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9" name="Oval 13"/>
              <p:cNvSpPr>
                <a:spLocks noChangeArrowheads="1"/>
              </p:cNvSpPr>
              <p:nvPr/>
            </p:nvSpPr>
            <p:spPr bwMode="auto">
              <a:xfrm>
                <a:off x="998521" y="5351459"/>
                <a:ext cx="2447925" cy="6175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33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" name="AutoShape 79"/>
            <p:cNvSpPr>
              <a:spLocks noChangeArrowheads="1"/>
            </p:cNvSpPr>
            <p:nvPr/>
          </p:nvSpPr>
          <p:spPr bwMode="auto">
            <a:xfrm>
              <a:off x="1238223" y="772826"/>
              <a:ext cx="3516158" cy="366260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47" y="10905"/>
                  </a:moveTo>
                  <a:cubicBezTo>
                    <a:pt x="10832" y="10912"/>
                    <a:pt x="10816" y="10915"/>
                    <a:pt x="10800" y="10916"/>
                  </a:cubicBezTo>
                  <a:cubicBezTo>
                    <a:pt x="10783" y="10916"/>
                    <a:pt x="10767" y="10912"/>
                    <a:pt x="10752" y="10905"/>
                  </a:cubicBezTo>
                  <a:lnTo>
                    <a:pt x="6344" y="20638"/>
                  </a:lnTo>
                  <a:cubicBezTo>
                    <a:pt x="7744" y="21272"/>
                    <a:pt x="9263" y="21600"/>
                    <a:pt x="10800" y="21600"/>
                  </a:cubicBezTo>
                  <a:cubicBezTo>
                    <a:pt x="12336" y="21599"/>
                    <a:pt x="13855" y="21272"/>
                    <a:pt x="15255" y="20638"/>
                  </a:cubicBezTo>
                  <a:lnTo>
                    <a:pt x="10847" y="10905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476" y="2187927"/>
            <a:ext cx="1052786" cy="1884150"/>
          </a:xfrm>
          <a:prstGeom prst="rect">
            <a:avLst/>
          </a:prstGeom>
          <a:noFill/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3577" y="1289788"/>
            <a:ext cx="1339351" cy="131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6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圆锥的旋转1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5896" y="1526550"/>
            <a:ext cx="2886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539552" y="732641"/>
            <a:ext cx="8378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把一张直角三角形的硬纸贴在木棒上，快速转动木棒，看看转出来的是什么形状。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7" descr="圆锥的旋转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5682" y="150318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右箭头 27"/>
          <p:cNvSpPr/>
          <p:nvPr/>
        </p:nvSpPr>
        <p:spPr>
          <a:xfrm>
            <a:off x="2707202" y="2882732"/>
            <a:ext cx="1071570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896644" y="1670566"/>
            <a:ext cx="2773009" cy="2640926"/>
            <a:chOff x="5471704" y="1343834"/>
            <a:chExt cx="2773009" cy="264092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1485" y1="45149" x2="24403" y2="50099"/>
                          <a14:foregroundMark x1="43767" y1="44752" x2="45093" y2="51881"/>
                          <a14:foregroundMark x1="49867" y1="45545" x2="46154" y2="52673"/>
                          <a14:foregroundMark x1="27851" y1="58416" x2="40849" y2="59406"/>
                          <a14:foregroundMark x1="28912" y1="8515" x2="34483" y2="22178"/>
                          <a14:foregroundMark x1="37931" y1="22970" x2="36605" y2="23168"/>
                          <a14:foregroundMark x1="45623" y1="11683" x2="47480" y2="11683"/>
                          <a14:foregroundMark x1="39523" y1="2376" x2="37931" y2="4158"/>
                          <a14:foregroundMark x1="24138" y1="1386" x2="25464" y2="4158"/>
                          <a14:foregroundMark x1="14854" y1="7525" x2="16711" y2="8515"/>
                          <a14:foregroundMark x1="14324" y1="17228" x2="17241" y2="16436"/>
                          <a14:foregroundMark x1="2918" y1="44356" x2="1326" y2="47723"/>
                          <a14:foregroundMark x1="96552" y1="67723" x2="96021" y2="70495"/>
                          <a14:foregroundMark x1="97878" y1="67723" x2="97878" y2="70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767" y="2366689"/>
              <a:ext cx="1207946" cy="161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本框 8"/>
            <p:cNvSpPr txBox="1"/>
            <p:nvPr/>
          </p:nvSpPr>
          <p:spPr>
            <a:xfrm>
              <a:off x="5508421" y="1487133"/>
              <a:ext cx="1504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转起来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像一个圆锥。</a:t>
              </a:r>
            </a:p>
          </p:txBody>
        </p:sp>
        <p:sp>
          <p:nvSpPr>
            <p:cNvPr id="13" name="云形标注 12"/>
            <p:cNvSpPr/>
            <p:nvPr/>
          </p:nvSpPr>
          <p:spPr>
            <a:xfrm>
              <a:off x="5471704" y="1343834"/>
              <a:ext cx="1504924" cy="972443"/>
            </a:xfrm>
            <a:prstGeom prst="cloudCallout">
              <a:avLst>
                <a:gd name="adj1" fmla="val 58806"/>
                <a:gd name="adj2" fmla="val 60430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7040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9">
            <a:extLst>
              <a:ext uri="{FF2B5EF4-FFF2-40B4-BE49-F238E27FC236}">
                <a16:creationId xmlns:a16="http://schemas.microsoft.com/office/drawing/2014/main" xmlns="" id="{9AE97A93-8815-4532-9F10-C017436F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80378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有没有转成这个形状的？说一说你发现了什么？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B81E83B1-AFBA-4B27-987C-841A2381E57E}"/>
              </a:ext>
            </a:extLst>
          </p:cNvPr>
          <p:cNvGrpSpPr/>
          <p:nvPr/>
        </p:nvGrpSpPr>
        <p:grpSpPr>
          <a:xfrm>
            <a:off x="1691680" y="1563638"/>
            <a:ext cx="2106307" cy="2655073"/>
            <a:chOff x="1297509" y="1451594"/>
            <a:chExt cx="2106307" cy="265507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CD14316-D8D3-409E-B40A-004929E44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5794" y="1451594"/>
              <a:ext cx="0" cy="26550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xmlns="" id="{658927C7-DE01-4036-B779-7A53AB5F24A8}"/>
                </a:ext>
              </a:extLst>
            </p:cNvPr>
            <p:cNvSpPr/>
            <p:nvPr/>
          </p:nvSpPr>
          <p:spPr>
            <a:xfrm rot="19571427" flipH="1">
              <a:off x="1826985" y="1581941"/>
              <a:ext cx="1072956" cy="1609435"/>
            </a:xfrm>
            <a:prstGeom prst="rtTriangle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>
              <a:extLst>
                <a:ext uri="{FF2B5EF4-FFF2-40B4-BE49-F238E27FC236}">
                  <a16:creationId xmlns:a16="http://schemas.microsoft.com/office/drawing/2014/main" xmlns="" id="{6CBF2D66-8606-440A-9232-E15E629E2D97}"/>
                </a:ext>
              </a:extLst>
            </p:cNvPr>
            <p:cNvSpPr/>
            <p:nvPr/>
          </p:nvSpPr>
          <p:spPr>
            <a:xfrm rot="2028573">
              <a:off x="1835696" y="1581942"/>
              <a:ext cx="1072956" cy="1609435"/>
            </a:xfrm>
            <a:prstGeom prst="rtTriangle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xmlns="" id="{042D14FE-2F4A-4706-8471-22331D83C69D}"/>
                </a:ext>
              </a:extLst>
            </p:cNvPr>
            <p:cNvSpPr/>
            <p:nvPr/>
          </p:nvSpPr>
          <p:spPr>
            <a:xfrm>
              <a:off x="1297509" y="1931699"/>
              <a:ext cx="2106307" cy="1053831"/>
            </a:xfrm>
            <a:prstGeom prst="arc">
              <a:avLst>
                <a:gd name="adj1" fmla="val 1039014"/>
                <a:gd name="adj2" fmla="val 967719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A8375C8E-20DC-4420-B112-A499EE28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2283718"/>
            <a:ext cx="3600396" cy="98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直角三角形要绕着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旋转才能形成圆锥。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539552" y="699542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指出下面圆锥的底面、侧面和高。</a:t>
            </a: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495831"/>
            <a:ext cx="33718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395" y="1562498"/>
            <a:ext cx="2419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7915" y="1419622"/>
            <a:ext cx="1914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402941" y="3062696"/>
            <a:ext cx="1071570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底  面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402941" y="2419754"/>
            <a:ext cx="1071570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侧  面</a:t>
            </a:r>
          </a:p>
        </p:txBody>
      </p:sp>
      <p:cxnSp>
        <p:nvCxnSpPr>
          <p:cNvPr id="57" name="直接连接符 56"/>
          <p:cNvCxnSpPr/>
          <p:nvPr/>
        </p:nvCxnSpPr>
        <p:spPr>
          <a:xfrm rot="5400000">
            <a:off x="1014953" y="2598349"/>
            <a:ext cx="1643074" cy="158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831569" y="1945744"/>
            <a:ext cx="6429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3760395" y="2134002"/>
            <a:ext cx="1071570" cy="9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底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面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474775" y="2919820"/>
            <a:ext cx="1071570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4262049" y="2705506"/>
            <a:ext cx="1784362" cy="78581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932040" y="2571750"/>
            <a:ext cx="6429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046543" y="3134134"/>
            <a:ext cx="1071570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底  面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7046543" y="2348316"/>
            <a:ext cx="1071570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侧  面</a:t>
            </a: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6559518" y="2527308"/>
            <a:ext cx="192962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7457450" y="1945744"/>
            <a:ext cx="6429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" y="93593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3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565942" y="507325"/>
            <a:ext cx="8337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上排的图形以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红色线为轴快速旋转后会形成什么图形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？请与下排图连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一连。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63588"/>
            <a:ext cx="7094561" cy="309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1734509" y="2641264"/>
            <a:ext cx="1500198" cy="1071570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63401" y="2641264"/>
            <a:ext cx="3357586" cy="1500198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0800000" flipV="1">
            <a:off x="5877913" y="2784140"/>
            <a:ext cx="1571636" cy="1143008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 flipV="1">
            <a:off x="1948823" y="2784140"/>
            <a:ext cx="3500462" cy="1214446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" y="76146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50"/>
          <p:cNvGrpSpPr>
            <a:grpSpLocks/>
          </p:cNvGrpSpPr>
          <p:nvPr/>
        </p:nvGrpSpPr>
        <p:grpSpPr bwMode="auto">
          <a:xfrm>
            <a:off x="787282" y="1647347"/>
            <a:ext cx="1357470" cy="1745631"/>
            <a:chOff x="7143770" y="3214685"/>
            <a:chExt cx="1312509" cy="2103236"/>
          </a:xfrm>
        </p:grpSpPr>
        <p:grpSp>
          <p:nvGrpSpPr>
            <p:cNvPr id="77" name="组合 37"/>
            <p:cNvGrpSpPr>
              <a:grpSpLocks/>
            </p:cNvGrpSpPr>
            <p:nvPr/>
          </p:nvGrpSpPr>
          <p:grpSpPr bwMode="auto">
            <a:xfrm>
              <a:off x="7143770" y="4643279"/>
              <a:ext cx="1312509" cy="674642"/>
              <a:chOff x="6786579" y="5214748"/>
              <a:chExt cx="1822929" cy="824563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6823559" y="5253289"/>
                <a:ext cx="1785949" cy="7860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81" name="组合 35"/>
              <p:cNvGrpSpPr>
                <a:grpSpLocks/>
              </p:cNvGrpSpPr>
              <p:nvPr/>
            </p:nvGrpSpPr>
            <p:grpSpPr bwMode="auto">
              <a:xfrm>
                <a:off x="6786579" y="5214748"/>
                <a:ext cx="1796116" cy="786020"/>
                <a:chOff x="5643570" y="4857537"/>
                <a:chExt cx="2299028" cy="857476"/>
              </a:xfrm>
            </p:grpSpPr>
            <p:sp>
              <p:nvSpPr>
                <p:cNvPr id="82" name="弧形 81"/>
                <p:cNvSpPr/>
                <p:nvPr/>
              </p:nvSpPr>
              <p:spPr>
                <a:xfrm>
                  <a:off x="5643570" y="4857536"/>
                  <a:ext cx="2286015" cy="857476"/>
                </a:xfrm>
                <a:prstGeom prst="arc">
                  <a:avLst>
                    <a:gd name="adj1" fmla="val 21513170"/>
                    <a:gd name="adj2" fmla="val 10834377"/>
                  </a:avLst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3" name="弧形 82"/>
                <p:cNvSpPr/>
                <p:nvPr/>
              </p:nvSpPr>
              <p:spPr>
                <a:xfrm flipV="1">
                  <a:off x="5657583" y="4857536"/>
                  <a:ext cx="2286015" cy="857476"/>
                </a:xfrm>
                <a:prstGeom prst="arc">
                  <a:avLst>
                    <a:gd name="adj1" fmla="val 21513170"/>
                    <a:gd name="adj2" fmla="val 10834377"/>
                  </a:avLst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cxnSp>
          <p:nvCxnSpPr>
            <p:cNvPr id="78" name="直接连接符 77"/>
            <p:cNvCxnSpPr>
              <a:stCxn id="83" idx="2"/>
            </p:cNvCxnSpPr>
            <p:nvPr/>
          </p:nvCxnSpPr>
          <p:spPr>
            <a:xfrm rot="5400000" flipH="1" flipV="1">
              <a:off x="6594846" y="3771488"/>
              <a:ext cx="1756547" cy="64294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16200000" flipV="1">
              <a:off x="7276628" y="3757652"/>
              <a:ext cx="1695756" cy="64181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50"/>
          <p:cNvGrpSpPr>
            <a:grpSpLocks/>
          </p:cNvGrpSpPr>
          <p:nvPr/>
        </p:nvGrpSpPr>
        <p:grpSpPr bwMode="auto">
          <a:xfrm rot="-8059873">
            <a:off x="6782789" y="2030462"/>
            <a:ext cx="1455742" cy="1233395"/>
            <a:chOff x="7143768" y="3214686"/>
            <a:chExt cx="1285884" cy="2071702"/>
          </a:xfrm>
        </p:grpSpPr>
        <p:grpSp>
          <p:nvGrpSpPr>
            <p:cNvPr id="85" name="组合 37"/>
            <p:cNvGrpSpPr>
              <a:grpSpLocks/>
            </p:cNvGrpSpPr>
            <p:nvPr/>
          </p:nvGrpSpPr>
          <p:grpSpPr bwMode="auto">
            <a:xfrm>
              <a:off x="7143768" y="4643446"/>
              <a:ext cx="1285884" cy="642942"/>
              <a:chOff x="6786578" y="5214950"/>
              <a:chExt cx="1785950" cy="785818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6787360" y="5215618"/>
                <a:ext cx="1785950" cy="78514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shade val="95000"/>
                    <a:satMod val="10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89" name="组合 35"/>
              <p:cNvGrpSpPr>
                <a:grpSpLocks/>
              </p:cNvGrpSpPr>
              <p:nvPr/>
            </p:nvGrpSpPr>
            <p:grpSpPr bwMode="auto">
              <a:xfrm>
                <a:off x="6786578" y="5214950"/>
                <a:ext cx="1785950" cy="785818"/>
                <a:chOff x="5643570" y="4857760"/>
                <a:chExt cx="2286016" cy="857256"/>
              </a:xfrm>
            </p:grpSpPr>
            <p:sp>
              <p:nvSpPr>
                <p:cNvPr id="90" name="弧形 89"/>
                <p:cNvSpPr/>
                <p:nvPr/>
              </p:nvSpPr>
              <p:spPr>
                <a:xfrm>
                  <a:off x="5644571" y="4858488"/>
                  <a:ext cx="2286016" cy="856518"/>
                </a:xfrm>
                <a:prstGeom prst="arc">
                  <a:avLst>
                    <a:gd name="adj1" fmla="val 21513170"/>
                    <a:gd name="adj2" fmla="val 10834377"/>
                  </a:avLst>
                </a:prstGeom>
                <a:ln w="254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1" name="弧形 90"/>
                <p:cNvSpPr/>
                <p:nvPr/>
              </p:nvSpPr>
              <p:spPr>
                <a:xfrm flipV="1">
                  <a:off x="5644571" y="4858488"/>
                  <a:ext cx="2286016" cy="856518"/>
                </a:xfrm>
                <a:prstGeom prst="arc">
                  <a:avLst>
                    <a:gd name="adj1" fmla="val 21513170"/>
                    <a:gd name="adj2" fmla="val 10834377"/>
                  </a:avLst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cxnSp>
          <p:nvCxnSpPr>
            <p:cNvPr id="86" name="直接连接符 85"/>
            <p:cNvCxnSpPr>
              <a:stCxn id="91" idx="2"/>
            </p:cNvCxnSpPr>
            <p:nvPr/>
          </p:nvCxnSpPr>
          <p:spPr>
            <a:xfrm rot="5400000" flipH="1" flipV="1">
              <a:off x="6587089" y="3771318"/>
              <a:ext cx="1757391" cy="64294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rot="16200000" flipV="1">
              <a:off x="7270038" y="3744892"/>
              <a:ext cx="1695446" cy="64170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2915816" y="1635646"/>
            <a:ext cx="1277003" cy="1834696"/>
            <a:chOff x="2980630" y="1397001"/>
            <a:chExt cx="1657350" cy="2530475"/>
          </a:xfrm>
        </p:grpSpPr>
        <p:cxnSp>
          <p:nvCxnSpPr>
            <p:cNvPr id="92" name="直接连接符 91"/>
            <p:cNvCxnSpPr/>
            <p:nvPr/>
          </p:nvCxnSpPr>
          <p:spPr>
            <a:xfrm flipH="1">
              <a:off x="2982217" y="1397001"/>
              <a:ext cx="792163" cy="149701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3774380" y="1397001"/>
              <a:ext cx="863600" cy="149701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3774380" y="1397001"/>
              <a:ext cx="0" cy="253047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2982217" y="2894013"/>
              <a:ext cx="792163" cy="103346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3795017" y="2894013"/>
              <a:ext cx="842963" cy="103346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2980630" y="2894013"/>
              <a:ext cx="163671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文本框 46"/>
          <p:cNvSpPr txBox="1">
            <a:spLocks noChangeArrowheads="1"/>
          </p:cNvSpPr>
          <p:nvPr/>
        </p:nvSpPr>
        <p:spPr bwMode="auto">
          <a:xfrm>
            <a:off x="442807" y="627534"/>
            <a:ext cx="7722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下面图形中，是圆锥的画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，不是圆锥的画○。</a:t>
            </a:r>
          </a:p>
        </p:txBody>
      </p:sp>
      <p:sp>
        <p:nvSpPr>
          <p:cNvPr id="102" name="文本框 47"/>
          <p:cNvSpPr txBox="1">
            <a:spLocks noChangeArrowheads="1"/>
          </p:cNvSpPr>
          <p:nvPr/>
        </p:nvSpPr>
        <p:spPr bwMode="auto">
          <a:xfrm>
            <a:off x="753888" y="3538094"/>
            <a:ext cx="169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</a:p>
        </p:txBody>
      </p:sp>
      <p:sp>
        <p:nvSpPr>
          <p:cNvPr id="103" name="矩形 48"/>
          <p:cNvSpPr>
            <a:spLocks noChangeArrowheads="1"/>
          </p:cNvSpPr>
          <p:nvPr/>
        </p:nvSpPr>
        <p:spPr bwMode="auto">
          <a:xfrm>
            <a:off x="2911815" y="3459472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</a:p>
        </p:txBody>
      </p:sp>
      <p:sp>
        <p:nvSpPr>
          <p:cNvPr id="104" name="矩形 49"/>
          <p:cNvSpPr>
            <a:spLocks noChangeArrowheads="1"/>
          </p:cNvSpPr>
          <p:nvPr/>
        </p:nvSpPr>
        <p:spPr bwMode="auto">
          <a:xfrm>
            <a:off x="5015822" y="3477768"/>
            <a:ext cx="1414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</a:p>
        </p:txBody>
      </p:sp>
      <p:sp>
        <p:nvSpPr>
          <p:cNvPr id="105" name="矩形 50"/>
          <p:cNvSpPr>
            <a:spLocks noChangeArrowheads="1"/>
          </p:cNvSpPr>
          <p:nvPr/>
        </p:nvSpPr>
        <p:spPr bwMode="auto">
          <a:xfrm>
            <a:off x="7028192" y="3424364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</a:p>
        </p:txBody>
      </p:sp>
      <p:sp>
        <p:nvSpPr>
          <p:cNvPr id="106" name="文本框 105"/>
          <p:cNvSpPr txBox="1">
            <a:spLocks noChangeArrowheads="1"/>
          </p:cNvSpPr>
          <p:nvPr/>
        </p:nvSpPr>
        <p:spPr bwMode="auto">
          <a:xfrm>
            <a:off x="1159676" y="345868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</a:p>
        </p:txBody>
      </p:sp>
      <p:sp>
        <p:nvSpPr>
          <p:cNvPr id="107" name="文本框 106"/>
          <p:cNvSpPr txBox="1">
            <a:spLocks noChangeArrowheads="1"/>
          </p:cNvSpPr>
          <p:nvPr/>
        </p:nvSpPr>
        <p:spPr bwMode="auto">
          <a:xfrm>
            <a:off x="7444190" y="3371877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</a:p>
        </p:txBody>
      </p:sp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3335174" y="3415856"/>
            <a:ext cx="7558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○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9" name="文本框 108"/>
          <p:cNvSpPr txBox="1">
            <a:spLocks noChangeArrowheads="1"/>
          </p:cNvSpPr>
          <p:nvPr/>
        </p:nvSpPr>
        <p:spPr bwMode="auto">
          <a:xfrm>
            <a:off x="5487076" y="3415855"/>
            <a:ext cx="6805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○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4860032" y="1766255"/>
            <a:ext cx="1426878" cy="1625692"/>
            <a:chOff x="4914897" y="1724027"/>
            <a:chExt cx="2151066" cy="2252662"/>
          </a:xfrm>
        </p:grpSpPr>
        <p:sp>
          <p:nvSpPr>
            <p:cNvPr id="98" name="椭圆 97"/>
            <p:cNvSpPr/>
            <p:nvPr/>
          </p:nvSpPr>
          <p:spPr>
            <a:xfrm>
              <a:off x="5345110" y="1724027"/>
              <a:ext cx="1512887" cy="34448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cxnSp>
          <p:nvCxnSpPr>
            <p:cNvPr id="99" name="直接连接符 98"/>
            <p:cNvCxnSpPr/>
            <p:nvPr/>
          </p:nvCxnSpPr>
          <p:spPr>
            <a:xfrm flipH="1">
              <a:off x="4992685" y="1897064"/>
              <a:ext cx="344487" cy="165735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6859585" y="1868489"/>
              <a:ext cx="190500" cy="173513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弧形 109"/>
            <p:cNvSpPr/>
            <p:nvPr/>
          </p:nvSpPr>
          <p:spPr>
            <a:xfrm rot="10800000">
              <a:off x="4992688" y="3238500"/>
              <a:ext cx="2073275" cy="579438"/>
            </a:xfrm>
            <a:prstGeom prst="arc">
              <a:avLst>
                <a:gd name="adj1" fmla="val 10974809"/>
                <a:gd name="adj2" fmla="val 21590147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1" name="弧形 110"/>
            <p:cNvSpPr/>
            <p:nvPr/>
          </p:nvSpPr>
          <p:spPr>
            <a:xfrm>
              <a:off x="4914897" y="3363914"/>
              <a:ext cx="2138363" cy="612775"/>
            </a:xfrm>
            <a:prstGeom prst="arc">
              <a:avLst>
                <a:gd name="adj1" fmla="val 11296611"/>
                <a:gd name="adj2" fmla="val 21409382"/>
              </a:avLst>
            </a:prstGeom>
            <a:ln w="381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" y="83361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1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/>
      <p:bldP spid="107" grpId="0"/>
      <p:bldP spid="108" grpId="0"/>
      <p:bldP spid="1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580577" y="555526"/>
            <a:ext cx="2313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判断对错。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438390" y="1252646"/>
            <a:ext cx="8355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圆锥的高有无数条。           （   ）</a:t>
            </a: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395536" y="2139702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圆锥的底面是圆形的。         （   ）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438390" y="3003798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6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柱的侧面展开是长方形，圆锥的侧面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展开也是长方形。               （   ）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308304" y="1131590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31590"/>
                <a:ext cx="504056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308304" y="2139702"/>
                <a:ext cx="576064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139702"/>
                <a:ext cx="576064" cy="6876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7308304" y="3651870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651870"/>
                <a:ext cx="50405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" y="77736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552" y="69954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00253AA-6C3A-4DBE-8CCB-8AF3514C7D13}"/>
              </a:ext>
            </a:extLst>
          </p:cNvPr>
          <p:cNvSpPr/>
          <p:nvPr/>
        </p:nvSpPr>
        <p:spPr>
          <a:xfrm>
            <a:off x="3776211" y="1299236"/>
            <a:ext cx="172819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认识圆锥</a:t>
            </a:r>
            <a:endParaRPr lang="zh-CN" altLang="en-US" sz="28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78BF2F69-F023-43C0-8C45-A468DE87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211" y="2494306"/>
            <a:ext cx="53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xmlns="" id="{C435EE74-D334-4CA9-995C-73094BA0A822}"/>
              </a:ext>
            </a:extLst>
          </p:cNvPr>
          <p:cNvSpPr>
            <a:spLocks/>
          </p:cNvSpPr>
          <p:nvPr/>
        </p:nvSpPr>
        <p:spPr bwMode="auto">
          <a:xfrm>
            <a:off x="1518994" y="2331024"/>
            <a:ext cx="324937" cy="938967"/>
          </a:xfrm>
          <a:prstGeom prst="leftBrace">
            <a:avLst>
              <a:gd name="adj1" fmla="val 23578"/>
              <a:gd name="adj2" fmla="val 45403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94C94679-A84D-459B-8022-F7CBCCC5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757" y="2036103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DB592C37-E994-4F80-80AC-DF165449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932" y="2930537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52A3218C-93F4-4C95-9DB5-1AF8BEAB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45" y="1989937"/>
            <a:ext cx="3121784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个，圆形。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B901E1FE-84B2-4ACC-8786-C4E3F19D0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73" y="2955971"/>
            <a:ext cx="442728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个，曲面（展开是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扇形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xmlns="" id="{1B51E3E6-329A-4FAC-9657-35CB5C83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556" y="3853847"/>
            <a:ext cx="206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高只有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55CDAFF-58CE-482A-96DF-312D9792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77528"/>
            <a:ext cx="1893438" cy="21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nimBg="1"/>
      <p:bldP spid="16" grpId="0" autoUpdateAnimBg="0"/>
      <p:bldP spid="17" grpId="0" autoUpdateAnimBg="0"/>
      <p:bldP spid="18" grpId="0" autoUpdateAnimBg="0"/>
      <p:bldP spid="19" grpId="0" autoUpdateAnimBg="0"/>
      <p:bldP spid="2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6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2763"/>
            <a:ext cx="71040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A504018-A7F5-4D83-88DA-2D5D407C5521}"/>
              </a:ext>
            </a:extLst>
          </p:cNvPr>
          <p:cNvGrpSpPr/>
          <p:nvPr/>
        </p:nvGrpSpPr>
        <p:grpSpPr>
          <a:xfrm>
            <a:off x="2651126" y="382259"/>
            <a:ext cx="5089226" cy="1276918"/>
            <a:chOff x="2500394" y="261805"/>
            <a:chExt cx="5089226" cy="1276918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xmlns="" id="{FE2AE9E8-1965-4850-8B02-A65C41838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1537" y="378061"/>
              <a:ext cx="1158083" cy="116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云形标注 5">
              <a:extLst>
                <a:ext uri="{FF2B5EF4-FFF2-40B4-BE49-F238E27FC236}">
                  <a16:creationId xmlns:a16="http://schemas.microsoft.com/office/drawing/2014/main" xmlns="" id="{0F83F78B-88BA-456F-BA7F-4D3325550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94" y="261805"/>
              <a:ext cx="3448008" cy="960134"/>
            </a:xfrm>
            <a:prstGeom prst="cloudCallout">
              <a:avLst>
                <a:gd name="adj1" fmla="val 60663"/>
                <a:gd name="adj2" fmla="val 22932"/>
              </a:avLst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B4D37B31-BDDE-4ED9-AD8D-4B981768CDCC}"/>
                </a:ext>
              </a:extLst>
            </p:cNvPr>
            <p:cNvSpPr/>
            <p:nvPr/>
          </p:nvSpPr>
          <p:spPr>
            <a:xfrm>
              <a:off x="3007807" y="316000"/>
              <a:ext cx="2433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这些物体的形状有什么共同特点？</a:t>
              </a:r>
            </a:p>
          </p:txBody>
        </p:sp>
      </p:grpSp>
      <p:sp>
        <p:nvSpPr>
          <p:cNvPr id="30" name="Text Box 5">
            <a:extLst>
              <a:ext uri="{FF2B5EF4-FFF2-40B4-BE49-F238E27FC236}">
                <a16:creationId xmlns:a16="http://schemas.microsoft.com/office/drawing/2014/main" xmlns="" id="{A194B440-7D31-4849-91FA-824DF4B0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05" y="3878291"/>
            <a:ext cx="7358419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上面这些物体的形状都是圆锥体，简称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5" name="Picture 16" descr="3">
            <a:extLst>
              <a:ext uri="{FF2B5EF4-FFF2-40B4-BE49-F238E27FC236}">
                <a16:creationId xmlns:a16="http://schemas.microsoft.com/office/drawing/2014/main" xmlns="" id="{6C77DE91-325D-4305-A9B4-DC9D44C5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2031694"/>
            <a:ext cx="1440160" cy="14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2">
            <a:extLst>
              <a:ext uri="{FF2B5EF4-FFF2-40B4-BE49-F238E27FC236}">
                <a16:creationId xmlns:a16="http://schemas.microsoft.com/office/drawing/2014/main" xmlns="" id="{C9D8F8DC-70B0-4774-85B5-9775A6BE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0361" y="1737415"/>
            <a:ext cx="1219051" cy="8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7" descr="1">
            <a:extLst>
              <a:ext uri="{FF2B5EF4-FFF2-40B4-BE49-F238E27FC236}">
                <a16:creationId xmlns:a16="http://schemas.microsoft.com/office/drawing/2014/main" xmlns="" id="{8F9A7AAC-DDF4-431A-996F-B96B3391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5" y="1923099"/>
            <a:ext cx="2378615" cy="16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7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755576" y="4003199"/>
            <a:ext cx="7534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说一说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：你还见过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哪些圆锥形的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物体？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3" y="771550"/>
            <a:ext cx="8307518" cy="30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0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21260" r="64005" b="27251"/>
          <a:stretch>
            <a:fillRect/>
          </a:stretch>
        </p:blipFill>
        <p:spPr bwMode="auto">
          <a:xfrm>
            <a:off x="4367165" y="1137711"/>
            <a:ext cx="1106962" cy="127062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439">
            <a:off x="1385020" y="1184453"/>
            <a:ext cx="1472279" cy="1962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649">
            <a:off x="3884407" y="2842928"/>
            <a:ext cx="965517" cy="1419362"/>
          </a:xfrm>
          <a:prstGeom prst="rect">
            <a:avLst/>
          </a:prstGeom>
        </p:spPr>
      </p:pic>
      <p:pic>
        <p:nvPicPr>
          <p:cNvPr id="24" name="内容占位符 3" descr="d21b45499abd4020a173d8be809b54b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85148">
            <a:off x="6297782" y="1868072"/>
            <a:ext cx="1764484" cy="114396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95535" y="738216"/>
            <a:ext cx="861082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0030101010101" charset="-122"/>
                <a:ea typeface="楷体" panose="02010600030101010101" charset="-122"/>
              </a:rPr>
              <a:t>小组活动：拿一个圆锥形的物体，观察它有哪些特征。</a:t>
            </a:r>
            <a:endParaRPr lang="zh-CN" altLang="zh-CN" sz="2800" b="1" dirty="0">
              <a:solidFill>
                <a:prstClr val="black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812343" y="3251383"/>
            <a:ext cx="2981153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圆锥周围的面，你发现了什么？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67247" y="3246197"/>
            <a:ext cx="1542669" cy="592518"/>
            <a:chOff x="1543242" y="3187075"/>
            <a:chExt cx="1542669" cy="592518"/>
          </a:xfrm>
        </p:grpSpPr>
        <p:sp>
          <p:nvSpPr>
            <p:cNvPr id="17" name="KSO_Shape"/>
            <p:cNvSpPr/>
            <p:nvPr/>
          </p:nvSpPr>
          <p:spPr>
            <a:xfrm>
              <a:off x="1832684" y="3187075"/>
              <a:ext cx="1253227" cy="592518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543242" y="3215568"/>
              <a:ext cx="149893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摸一摸</a:t>
              </a:r>
            </a:p>
          </p:txBody>
        </p:sp>
      </p:grp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812343" y="1973620"/>
            <a:ext cx="276812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圆锥一共有几个面？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latin typeface="楷体" panose="02010600030101010101" charset="-122"/>
                <a:ea typeface="楷体" panose="02010600030101010101" charset="-122"/>
              </a:rPr>
              <a:t>是哪几个面？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88031" y="1972708"/>
            <a:ext cx="1338430" cy="592518"/>
            <a:chOff x="1319727" y="1922766"/>
            <a:chExt cx="1338430" cy="592518"/>
          </a:xfrm>
        </p:grpSpPr>
        <p:sp>
          <p:nvSpPr>
            <p:cNvPr id="15" name="KSO_Shape"/>
            <p:cNvSpPr/>
            <p:nvPr/>
          </p:nvSpPr>
          <p:spPr>
            <a:xfrm>
              <a:off x="1362329" y="1922766"/>
              <a:ext cx="1253227" cy="592518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319727" y="1994836"/>
              <a:ext cx="1338430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楷体" panose="02010600030101010101" charset="-122"/>
                  <a:ea typeface="楷体" panose="02010600030101010101" charset="-122"/>
                </a:rPr>
                <a:t> 说一说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88262" y="306985"/>
            <a:ext cx="3673867" cy="3923963"/>
            <a:chOff x="-857288" y="0"/>
            <a:chExt cx="6143668" cy="6140447"/>
          </a:xfrm>
        </p:grpSpPr>
        <p:grpSp>
          <p:nvGrpSpPr>
            <p:cNvPr id="22" name="组合 21"/>
            <p:cNvGrpSpPr/>
            <p:nvPr/>
          </p:nvGrpSpPr>
          <p:grpSpPr>
            <a:xfrm>
              <a:off x="963596" y="2987672"/>
              <a:ext cx="2822575" cy="3152775"/>
              <a:chOff x="963596" y="2987672"/>
              <a:chExt cx="2822575" cy="3152775"/>
            </a:xfrm>
          </p:grpSpPr>
          <p:grpSp>
            <p:nvGrpSpPr>
              <p:cNvPr id="24" name="Group 56"/>
              <p:cNvGrpSpPr>
                <a:grpSpLocks/>
              </p:cNvGrpSpPr>
              <p:nvPr/>
            </p:nvGrpSpPr>
            <p:grpSpPr bwMode="auto">
              <a:xfrm>
                <a:off x="963596" y="2987672"/>
                <a:ext cx="2822575" cy="3152775"/>
                <a:chOff x="1194" y="1645"/>
                <a:chExt cx="1778" cy="1986"/>
              </a:xfrm>
            </p:grpSpPr>
            <p:grpSp>
              <p:nvGrpSpPr>
                <p:cNvPr id="27" name="Group 55"/>
                <p:cNvGrpSpPr>
                  <a:grpSpLocks/>
                </p:cNvGrpSpPr>
                <p:nvPr/>
              </p:nvGrpSpPr>
              <p:grpSpPr bwMode="auto">
                <a:xfrm>
                  <a:off x="1202" y="1645"/>
                  <a:ext cx="1572" cy="1890"/>
                  <a:chOff x="1202" y="1645"/>
                  <a:chExt cx="1572" cy="1890"/>
                </a:xfrm>
              </p:grpSpPr>
              <p:grpSp>
                <p:nvGrpSpPr>
                  <p:cNvPr id="3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202" y="1645"/>
                    <a:ext cx="1572" cy="1695"/>
                    <a:chOff x="2088" y="1344"/>
                    <a:chExt cx="1572" cy="1695"/>
                  </a:xfrm>
                </p:grpSpPr>
                <p:sp>
                  <p:nvSpPr>
                    <p:cNvPr id="36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8" y="1344"/>
                      <a:ext cx="792" cy="16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1362"/>
                      <a:ext cx="785" cy="167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33"/>
                    <a:ext cx="1542" cy="4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3333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endParaRPr lang="zh-CN" altLang="en-US"/>
                  </a:p>
                </p:txBody>
              </p:sp>
            </p:grpSp>
            <p:pic>
              <p:nvPicPr>
                <p:cNvPr id="33" name="Picture 5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94" y="3313"/>
                  <a:ext cx="1778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998521" y="5351459"/>
                <a:ext cx="2447925" cy="6175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33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zh-CN" altLang="en-US"/>
              </a:p>
            </p:txBody>
          </p:sp>
        </p:grpSp>
        <p:sp>
          <p:nvSpPr>
            <p:cNvPr id="23" name="AutoShape 79"/>
            <p:cNvSpPr>
              <a:spLocks noChangeArrowheads="1"/>
            </p:cNvSpPr>
            <p:nvPr/>
          </p:nvSpPr>
          <p:spPr bwMode="auto">
            <a:xfrm>
              <a:off x="-857288" y="0"/>
              <a:ext cx="6143668" cy="60023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47" y="10905"/>
                  </a:moveTo>
                  <a:cubicBezTo>
                    <a:pt x="10832" y="10912"/>
                    <a:pt x="10816" y="10915"/>
                    <a:pt x="10800" y="10916"/>
                  </a:cubicBezTo>
                  <a:cubicBezTo>
                    <a:pt x="10783" y="10916"/>
                    <a:pt x="10767" y="10912"/>
                    <a:pt x="10752" y="10905"/>
                  </a:cubicBezTo>
                  <a:lnTo>
                    <a:pt x="6344" y="20638"/>
                  </a:lnTo>
                  <a:cubicBezTo>
                    <a:pt x="7744" y="21272"/>
                    <a:pt x="9263" y="21600"/>
                    <a:pt x="10800" y="21600"/>
                  </a:cubicBezTo>
                  <a:cubicBezTo>
                    <a:pt x="12336" y="21599"/>
                    <a:pt x="13855" y="21272"/>
                    <a:pt x="15255" y="20638"/>
                  </a:cubicBezTo>
                  <a:lnTo>
                    <a:pt x="10847" y="10905"/>
                  </a:lnTo>
                  <a:close/>
                </a:path>
              </a:pathLst>
            </a:custGeom>
            <a:solidFill>
              <a:srgbClr val="0070C0">
                <a:alpha val="18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6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6"/>
          <p:cNvGrpSpPr>
            <a:grpSpLocks/>
          </p:cNvGrpSpPr>
          <p:nvPr/>
        </p:nvGrpSpPr>
        <p:grpSpPr bwMode="auto">
          <a:xfrm>
            <a:off x="1029345" y="805253"/>
            <a:ext cx="2822575" cy="3152775"/>
            <a:chOff x="1194" y="1645"/>
            <a:chExt cx="1778" cy="1986"/>
          </a:xfrm>
        </p:grpSpPr>
        <p:grpSp>
          <p:nvGrpSpPr>
            <p:cNvPr id="62" name="Group 55"/>
            <p:cNvGrpSpPr>
              <a:grpSpLocks/>
            </p:cNvGrpSpPr>
            <p:nvPr/>
          </p:nvGrpSpPr>
          <p:grpSpPr bwMode="auto">
            <a:xfrm>
              <a:off x="1202" y="1645"/>
              <a:ext cx="1572" cy="1890"/>
              <a:chOff x="1202" y="1645"/>
              <a:chExt cx="1572" cy="1890"/>
            </a:xfrm>
          </p:grpSpPr>
          <p:grpSp>
            <p:nvGrpSpPr>
              <p:cNvPr id="64" name="Group 48"/>
              <p:cNvGrpSpPr>
                <a:grpSpLocks/>
              </p:cNvGrpSpPr>
              <p:nvPr/>
            </p:nvGrpSpPr>
            <p:grpSpPr bwMode="auto">
              <a:xfrm>
                <a:off x="1202" y="1645"/>
                <a:ext cx="1572" cy="1695"/>
                <a:chOff x="2088" y="1344"/>
                <a:chExt cx="1572" cy="1695"/>
              </a:xfrm>
            </p:grpSpPr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088" y="1344"/>
                  <a:ext cx="792" cy="168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7" name="Line 8"/>
                <p:cNvSpPr>
                  <a:spLocks noChangeShapeType="1"/>
                </p:cNvSpPr>
                <p:nvPr/>
              </p:nvSpPr>
              <p:spPr bwMode="auto">
                <a:xfrm>
                  <a:off x="2875" y="1362"/>
                  <a:ext cx="785" cy="167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65" name="Oval 9"/>
              <p:cNvSpPr>
                <a:spLocks noChangeArrowheads="1"/>
              </p:cNvSpPr>
              <p:nvPr/>
            </p:nvSpPr>
            <p:spPr bwMode="auto">
              <a:xfrm>
                <a:off x="1215" y="3133"/>
                <a:ext cx="1542" cy="40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63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4" y="3313"/>
              <a:ext cx="177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Oval 13"/>
          <p:cNvSpPr>
            <a:spLocks noChangeArrowheads="1"/>
          </p:cNvSpPr>
          <p:nvPr/>
        </p:nvSpPr>
        <p:spPr bwMode="auto">
          <a:xfrm>
            <a:off x="1049971" y="3181517"/>
            <a:ext cx="2447925" cy="617538"/>
          </a:xfrm>
          <a:prstGeom prst="ellipse">
            <a:avLst/>
          </a:prstGeom>
          <a:solidFill>
            <a:srgbClr val="00B0F0"/>
          </a:solidFill>
          <a:ln w="12700">
            <a:solidFill>
              <a:srgbClr val="3333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1757471" y="3253525"/>
            <a:ext cx="1081087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4124149" y="1713833"/>
            <a:ext cx="536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圆锥的面</a:t>
            </a:r>
          </a:p>
        </p:txBody>
      </p:sp>
      <p:sp>
        <p:nvSpPr>
          <p:cNvPr id="91" name="AutoShape 5"/>
          <p:cNvSpPr>
            <a:spLocks/>
          </p:cNvSpPr>
          <p:nvPr/>
        </p:nvSpPr>
        <p:spPr bwMode="auto">
          <a:xfrm>
            <a:off x="4700213" y="1833851"/>
            <a:ext cx="152353" cy="1320142"/>
          </a:xfrm>
          <a:prstGeom prst="leftBrace">
            <a:avLst>
              <a:gd name="adj1" fmla="val 23578"/>
              <a:gd name="adj2" fmla="val 45403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5037099" y="164350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988245" y="279395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5624187" y="1597341"/>
            <a:ext cx="3121784" cy="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个，圆形。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5593287" y="2819387"/>
            <a:ext cx="3121784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个，曲面。</a:t>
            </a:r>
          </a:p>
        </p:txBody>
      </p:sp>
      <p:sp>
        <p:nvSpPr>
          <p:cNvPr id="40" name="AutoShape 79"/>
          <p:cNvSpPr>
            <a:spLocks noChangeArrowheads="1"/>
          </p:cNvSpPr>
          <p:nvPr/>
        </p:nvSpPr>
        <p:spPr bwMode="auto">
          <a:xfrm>
            <a:off x="-828600" y="-2186356"/>
            <a:ext cx="6215106" cy="6002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47" y="10905"/>
                </a:moveTo>
                <a:cubicBezTo>
                  <a:pt x="10832" y="10912"/>
                  <a:pt x="10816" y="10915"/>
                  <a:pt x="10800" y="10916"/>
                </a:cubicBezTo>
                <a:cubicBezTo>
                  <a:pt x="10783" y="10916"/>
                  <a:pt x="10767" y="10912"/>
                  <a:pt x="10752" y="10905"/>
                </a:cubicBezTo>
                <a:lnTo>
                  <a:pt x="6344" y="20638"/>
                </a:lnTo>
                <a:cubicBezTo>
                  <a:pt x="7744" y="21272"/>
                  <a:pt x="9263" y="21600"/>
                  <a:pt x="10800" y="21600"/>
                </a:cubicBezTo>
                <a:cubicBezTo>
                  <a:pt x="12336" y="21599"/>
                  <a:pt x="13855" y="21272"/>
                  <a:pt x="15255" y="20638"/>
                </a:cubicBezTo>
                <a:lnTo>
                  <a:pt x="10847" y="10905"/>
                </a:lnTo>
                <a:close/>
              </a:path>
            </a:pathLst>
          </a:custGeom>
          <a:solidFill>
            <a:srgbClr val="FF0000">
              <a:alpha val="18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xmlns="" id="{E8E9FAF0-27B1-4C8F-87B1-078138B8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912" y="245505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</p:spTree>
    <p:extLst>
      <p:ext uri="{BB962C8B-B14F-4D97-AF65-F5344CB8AC3E}">
        <p14:creationId xmlns:p14="http://schemas.microsoft.com/office/powerpoint/2010/main" val="41141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/>
      <p:bldP spid="90" grpId="0" autoUpdateAnimBg="0"/>
      <p:bldP spid="91" grpId="0" animBg="1"/>
      <p:bldP spid="92" grpId="0" autoUpdateAnimBg="0"/>
      <p:bldP spid="93" grpId="0" autoUpdateAnimBg="0"/>
      <p:bldP spid="94" grpId="0" autoUpdateAnimBg="0"/>
      <p:bldP spid="95" grpId="0" autoUpdateAnimBg="0"/>
      <p:bldP spid="40" grpId="0" animBg="1"/>
      <p:bldP spid="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5A0195ED-7C82-4AF9-85FA-5D890C4FAC93}"/>
              </a:ext>
            </a:extLst>
          </p:cNvPr>
          <p:cNvGrpSpPr>
            <a:grpSpLocks/>
          </p:cNvGrpSpPr>
          <p:nvPr/>
        </p:nvGrpSpPr>
        <p:grpSpPr bwMode="auto">
          <a:xfrm>
            <a:off x="3779912" y="2067694"/>
            <a:ext cx="1357313" cy="1737122"/>
            <a:chOff x="2261" y="1586"/>
            <a:chExt cx="1140" cy="1459"/>
          </a:xfrm>
          <a:solidFill>
            <a:srgbClr val="00B050"/>
          </a:solidFill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66C0E2C7-72E0-4CFC-86BC-CBAE9F95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1586"/>
              <a:ext cx="1134" cy="1451"/>
            </a:xfrm>
            <a:prstGeom prst="can">
              <a:avLst>
                <a:gd name="adj" fmla="val 31989"/>
              </a:avLst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xmlns="" id="{9A4C74D7-3874-4481-ACC3-BEE1C4DDE2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1" y="2654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BA050BE7-54F0-42C0-9A65-5C6677561FDE}"/>
              </a:ext>
            </a:extLst>
          </p:cNvPr>
          <p:cNvGrpSpPr>
            <a:grpSpLocks/>
          </p:cNvGrpSpPr>
          <p:nvPr/>
        </p:nvGrpSpPr>
        <p:grpSpPr bwMode="auto">
          <a:xfrm>
            <a:off x="3782295" y="2067692"/>
            <a:ext cx="1350169" cy="1743075"/>
            <a:chOff x="4014" y="1298"/>
            <a:chExt cx="1134" cy="1480"/>
          </a:xfrm>
          <a:solidFill>
            <a:srgbClr val="00B050"/>
          </a:solidFill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xmlns="" id="{F921B1AB-E08C-4B5A-853A-ACAC02F6EA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14" y="1480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86 w 21600"/>
                <a:gd name="T13" fmla="*/ 2283 h 21600"/>
                <a:gd name="T14" fmla="*/ 19314 w 21600"/>
                <a:gd name="T15" fmla="*/ 19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71" y="21600"/>
                  </a:lnTo>
                  <a:lnTo>
                    <a:pt x="2062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xmlns="" id="{09B50211-856D-44FD-A392-24F64AA6AA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4" y="2387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xmlns="" id="{89520262-3887-4B1B-9B5C-E49FDB64B0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7" y="1298"/>
              <a:ext cx="1031" cy="386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xmlns="" id="{30660376-F889-4E9A-9362-AC3F9AD1A9A2}"/>
              </a:ext>
            </a:extLst>
          </p:cNvPr>
          <p:cNvGrpSpPr>
            <a:grpSpLocks/>
          </p:cNvGrpSpPr>
          <p:nvPr/>
        </p:nvGrpSpPr>
        <p:grpSpPr bwMode="auto">
          <a:xfrm>
            <a:off x="3782295" y="2090314"/>
            <a:ext cx="1350169" cy="1718072"/>
            <a:chOff x="3878" y="1602"/>
            <a:chExt cx="1134" cy="1494"/>
          </a:xfrm>
          <a:solidFill>
            <a:srgbClr val="00B050"/>
          </a:solidFill>
        </p:grpSpPr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xmlns="" id="{7F8E5E15-3588-485D-9951-8CBFCB54E4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78" y="1798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76 w 21600"/>
                <a:gd name="T13" fmla="*/ 2879 h 21600"/>
                <a:gd name="T14" fmla="*/ 18724 w 21600"/>
                <a:gd name="T15" fmla="*/ 187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2" y="21600"/>
                  </a:lnTo>
                  <a:lnTo>
                    <a:pt x="1944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xmlns="" id="{E7C21A59-8EA5-425F-8C3C-4CD6FFBB25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8" y="2705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xmlns="" id="{D2011370-C3EA-42A4-8CC6-9016A5F654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1" y="1602"/>
              <a:ext cx="907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1008B488-6922-4DF1-A6A9-8D5D48675B51}"/>
              </a:ext>
            </a:extLst>
          </p:cNvPr>
          <p:cNvGrpSpPr>
            <a:grpSpLocks/>
          </p:cNvGrpSpPr>
          <p:nvPr/>
        </p:nvGrpSpPr>
        <p:grpSpPr bwMode="auto">
          <a:xfrm>
            <a:off x="3788247" y="2122462"/>
            <a:ext cx="1350169" cy="1689497"/>
            <a:chOff x="3923" y="1695"/>
            <a:chExt cx="1134" cy="1505"/>
          </a:xfrm>
          <a:solidFill>
            <a:srgbClr val="00B050"/>
          </a:solidFill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xmlns="" id="{2252AC8D-9901-4778-98C0-48A1E710FF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23" y="1902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1 w 21600"/>
                <a:gd name="T13" fmla="*/ 3375 h 21600"/>
                <a:gd name="T14" fmla="*/ 18229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42" y="21600"/>
                  </a:lnTo>
                  <a:lnTo>
                    <a:pt x="1845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xmlns="" id="{2BEF2670-08F5-43D9-875E-9B4069D470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23" y="2809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xmlns="" id="{2A30D285-5557-4C3C-8A3C-4587D8C0B3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91" y="1695"/>
              <a:ext cx="800" cy="405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xmlns="" id="{774CC0A2-748E-41A0-859A-4B17A1B9A1D2}"/>
              </a:ext>
            </a:extLst>
          </p:cNvPr>
          <p:cNvGrpSpPr>
            <a:grpSpLocks/>
          </p:cNvGrpSpPr>
          <p:nvPr/>
        </p:nvGrpSpPr>
        <p:grpSpPr bwMode="auto">
          <a:xfrm>
            <a:off x="3782295" y="2153417"/>
            <a:ext cx="1350169" cy="1652588"/>
            <a:chOff x="4105" y="1735"/>
            <a:chExt cx="1134" cy="1476"/>
          </a:xfrm>
          <a:solidFill>
            <a:srgbClr val="00B050"/>
          </a:solidFill>
        </p:grpSpPr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xmlns="" id="{0B28BEB8-7DA1-44A9-BB07-E0F25F597D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05" y="1913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7 w 21600"/>
                <a:gd name="T13" fmla="*/ 3871 h 21600"/>
                <a:gd name="T14" fmla="*/ 17733 w 21600"/>
                <a:gd name="T15" fmla="*/ 177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52" y="21600"/>
                  </a:lnTo>
                  <a:lnTo>
                    <a:pt x="1744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xmlns="" id="{1A78175D-E8AE-4022-92C0-0EB6CC3A7C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" y="2820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5EA6EE90-E5C5-44A6-9AFA-39D0134DE3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4" y="1735"/>
              <a:ext cx="696" cy="352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xmlns="" id="{1C0D1CA3-B76A-4E00-93AF-E6C31127F676}"/>
              </a:ext>
            </a:extLst>
          </p:cNvPr>
          <p:cNvGrpSpPr>
            <a:grpSpLocks/>
          </p:cNvGrpSpPr>
          <p:nvPr/>
        </p:nvGrpSpPr>
        <p:grpSpPr bwMode="auto">
          <a:xfrm>
            <a:off x="3788247" y="2178421"/>
            <a:ext cx="1350169" cy="1633538"/>
            <a:chOff x="3696" y="1416"/>
            <a:chExt cx="1134" cy="1449"/>
          </a:xfrm>
          <a:solidFill>
            <a:srgbClr val="00B050"/>
          </a:solidFill>
        </p:grpSpPr>
        <p:sp>
          <p:nvSpPr>
            <p:cNvPr id="22" name="AutoShape 24">
              <a:extLst>
                <a:ext uri="{FF2B5EF4-FFF2-40B4-BE49-F238E27FC236}">
                  <a16:creationId xmlns:a16="http://schemas.microsoft.com/office/drawing/2014/main" xmlns="" id="{BC6F65C6-E300-4CCC-B289-BDFC96EA4F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96" y="1567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487 h 21600"/>
                <a:gd name="T14" fmla="*/ 17105 w 21600"/>
                <a:gd name="T15" fmla="*/ 171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0" y="21600"/>
                  </a:lnTo>
                  <a:lnTo>
                    <a:pt x="1621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xmlns="" id="{5817E387-21F2-4ADF-B251-A769782A70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96" y="2474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xmlns="" id="{C45DD4EF-82F4-4D43-B91C-E17F66F622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84" y="1416"/>
              <a:ext cx="559" cy="283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xmlns="" id="{68879117-C9AA-4559-96DC-E48B7B08E784}"/>
              </a:ext>
            </a:extLst>
          </p:cNvPr>
          <p:cNvGrpSpPr>
            <a:grpSpLocks/>
          </p:cNvGrpSpPr>
          <p:nvPr/>
        </p:nvGrpSpPr>
        <p:grpSpPr bwMode="auto">
          <a:xfrm>
            <a:off x="3782295" y="2204616"/>
            <a:ext cx="1350169" cy="1607344"/>
            <a:chOff x="3606" y="1657"/>
            <a:chExt cx="1134" cy="1408"/>
          </a:xfrm>
          <a:solidFill>
            <a:srgbClr val="00B050"/>
          </a:solidFill>
        </p:grpSpPr>
        <p:sp>
          <p:nvSpPr>
            <p:cNvPr id="26" name="AutoShape 28">
              <a:extLst>
                <a:ext uri="{FF2B5EF4-FFF2-40B4-BE49-F238E27FC236}">
                  <a16:creationId xmlns:a16="http://schemas.microsoft.com/office/drawing/2014/main" xmlns="" id="{AD8AA0BF-95C5-4AB1-9A21-52F90D43AB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06" y="1767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62 w 21600"/>
                <a:gd name="T13" fmla="*/ 5162 h 21600"/>
                <a:gd name="T14" fmla="*/ 16438 w 21600"/>
                <a:gd name="T15" fmla="*/ 164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42" y="21600"/>
                  </a:lnTo>
                  <a:lnTo>
                    <a:pt x="1485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xmlns="" id="{748CDAE3-436B-4871-83DB-1333FF4A47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6" y="2674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xmlns="" id="{4E27557F-76A0-4922-A65C-D1654D4FB5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3" y="1657"/>
              <a:ext cx="419" cy="212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xmlns="" id="{FB30D192-4E71-40C8-B5AE-C12A4BB8753C}"/>
              </a:ext>
            </a:extLst>
          </p:cNvPr>
          <p:cNvGrpSpPr>
            <a:grpSpLocks/>
          </p:cNvGrpSpPr>
          <p:nvPr/>
        </p:nvGrpSpPr>
        <p:grpSpPr bwMode="auto">
          <a:xfrm>
            <a:off x="3785866" y="2227237"/>
            <a:ext cx="1350169" cy="1584722"/>
            <a:chOff x="3969" y="1698"/>
            <a:chExt cx="1134" cy="1371"/>
          </a:xfrm>
          <a:solidFill>
            <a:srgbClr val="00B050"/>
          </a:solidFill>
        </p:grpSpPr>
        <p:sp>
          <p:nvSpPr>
            <p:cNvPr id="30" name="AutoShape 32">
              <a:extLst>
                <a:ext uri="{FF2B5EF4-FFF2-40B4-BE49-F238E27FC236}">
                  <a16:creationId xmlns:a16="http://schemas.microsoft.com/office/drawing/2014/main" xmlns="" id="{4487071C-CB6E-47CA-8D81-FB717A6F37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9" y="1771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24 w 21600"/>
                <a:gd name="T13" fmla="*/ 5916 h 21600"/>
                <a:gd name="T14" fmla="*/ 15676 w 21600"/>
                <a:gd name="T15" fmla="*/ 156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247" y="21600"/>
                  </a:lnTo>
                  <a:lnTo>
                    <a:pt x="133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xmlns="" id="{1D690F58-9DBF-40BB-A843-FCFF945AA2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9" y="2678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xmlns="" id="{D4D445EA-B33A-44C5-91BC-2D8B0C08A5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04" y="1698"/>
              <a:ext cx="265" cy="134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xmlns="" id="{F9AECFF5-7B5A-4432-AEF2-B5F51512E1E8}"/>
              </a:ext>
            </a:extLst>
          </p:cNvPr>
          <p:cNvGrpSpPr>
            <a:grpSpLocks/>
          </p:cNvGrpSpPr>
          <p:nvPr/>
        </p:nvGrpSpPr>
        <p:grpSpPr bwMode="auto">
          <a:xfrm>
            <a:off x="3785866" y="2252241"/>
            <a:ext cx="1350169" cy="1559719"/>
            <a:chOff x="3651" y="1555"/>
            <a:chExt cx="1134" cy="1341"/>
          </a:xfrm>
          <a:solidFill>
            <a:srgbClr val="00B050"/>
          </a:solidFill>
        </p:grpSpPr>
        <p:sp>
          <p:nvSpPr>
            <p:cNvPr id="34" name="AutoShape 36">
              <a:extLst>
                <a:ext uri="{FF2B5EF4-FFF2-40B4-BE49-F238E27FC236}">
                  <a16:creationId xmlns:a16="http://schemas.microsoft.com/office/drawing/2014/main" xmlns="" id="{4E04D4BC-D0EB-4A84-AC7C-3194590C80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1" y="1598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57 w 21600"/>
                <a:gd name="T13" fmla="*/ 6452 h 21600"/>
                <a:gd name="T14" fmla="*/ 15143 w 21600"/>
                <a:gd name="T15" fmla="*/ 151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295" y="21600"/>
                  </a:lnTo>
                  <a:lnTo>
                    <a:pt x="123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E9F7ED2E-2CEB-408A-A064-5B7DF6408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1" y="2505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xmlns="" id="{8953AC9B-869A-4990-9187-252D698E37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0" y="1555"/>
              <a:ext cx="156" cy="79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Group 39">
            <a:extLst>
              <a:ext uri="{FF2B5EF4-FFF2-40B4-BE49-F238E27FC236}">
                <a16:creationId xmlns:a16="http://schemas.microsoft.com/office/drawing/2014/main" xmlns="" id="{DD0C30E7-FCBC-4050-83DA-EC305674AD32}"/>
              </a:ext>
            </a:extLst>
          </p:cNvPr>
          <p:cNvGrpSpPr>
            <a:grpSpLocks/>
          </p:cNvGrpSpPr>
          <p:nvPr/>
        </p:nvGrpSpPr>
        <p:grpSpPr bwMode="auto">
          <a:xfrm>
            <a:off x="3782295" y="2278435"/>
            <a:ext cx="1350169" cy="1535906"/>
            <a:chOff x="3651" y="1588"/>
            <a:chExt cx="1134" cy="1323"/>
          </a:xfrm>
          <a:solidFill>
            <a:srgbClr val="00B050"/>
          </a:solidFill>
        </p:grpSpPr>
        <p:sp>
          <p:nvSpPr>
            <p:cNvPr id="38" name="AutoShape 40">
              <a:extLst>
                <a:ext uri="{FF2B5EF4-FFF2-40B4-BE49-F238E27FC236}">
                  <a16:creationId xmlns:a16="http://schemas.microsoft.com/office/drawing/2014/main" xmlns="" id="{7BDCD23E-348D-45E6-88F5-BA742ED163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1" y="1613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819 w 21600"/>
                <a:gd name="T13" fmla="*/ 6810 h 21600"/>
                <a:gd name="T14" fmla="*/ 14781 w 21600"/>
                <a:gd name="T15" fmla="*/ 147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038" y="21600"/>
                  </a:lnTo>
                  <a:lnTo>
                    <a:pt x="115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871F7FA0-615F-49DA-9AE2-72590905E1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1" y="2520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CA9B7C35-0E11-46C0-BA06-7E44BFD70B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80" y="1588"/>
              <a:ext cx="79" cy="40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xmlns="" id="{B9243370-07B0-4AE5-9965-7D2C831486B3}"/>
              </a:ext>
            </a:extLst>
          </p:cNvPr>
          <p:cNvGrpSpPr>
            <a:grpSpLocks/>
          </p:cNvGrpSpPr>
          <p:nvPr/>
        </p:nvGrpSpPr>
        <p:grpSpPr bwMode="auto">
          <a:xfrm>
            <a:off x="3785866" y="2301055"/>
            <a:ext cx="1350169" cy="1519238"/>
            <a:chOff x="3515" y="1661"/>
            <a:chExt cx="1134" cy="1298"/>
          </a:xfrm>
          <a:solidFill>
            <a:srgbClr val="00B050"/>
          </a:solidFill>
        </p:grpSpPr>
        <p:sp>
          <p:nvSpPr>
            <p:cNvPr id="42" name="AutoShape 44">
              <a:extLst>
                <a:ext uri="{FF2B5EF4-FFF2-40B4-BE49-F238E27FC236}">
                  <a16:creationId xmlns:a16="http://schemas.microsoft.com/office/drawing/2014/main" xmlns="" id="{045BC011-A9A5-44EF-A9C4-82F9BBA9C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15" y="1661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81 w 21600"/>
                <a:gd name="T13" fmla="*/ 7187 h 21600"/>
                <a:gd name="T14" fmla="*/ 14419 w 21600"/>
                <a:gd name="T15" fmla="*/ 144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61" y="21600"/>
                  </a:lnTo>
                  <a:lnTo>
                    <a:pt x="1083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B1FE6E54-FD19-4E1E-91A5-A3A7200B35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5" y="2568"/>
              <a:ext cx="1134" cy="391"/>
            </a:xfrm>
            <a:prstGeom prst="ellipse">
              <a:avLst/>
            </a:prstGeom>
            <a:grp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52E4474-9197-47B2-852A-2E5C95C051AC}"/>
              </a:ext>
            </a:extLst>
          </p:cNvPr>
          <p:cNvSpPr/>
          <p:nvPr/>
        </p:nvSpPr>
        <p:spPr>
          <a:xfrm>
            <a:off x="799639" y="806889"/>
            <a:ext cx="7639330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0030101010101" charset="-122"/>
                <a:ea typeface="楷体" panose="02010600030101010101" charset="-122"/>
              </a:rPr>
              <a:t>说一说：从外形上看，圆锥与圆柱有什么不同。</a:t>
            </a:r>
            <a:endParaRPr lang="zh-CN" altLang="zh-CN" sz="2800" b="1" dirty="0">
              <a:solidFill>
                <a:prstClr val="black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1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.CX-20150203FSON\Desktop\图片1_副本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0434" r="40557"/>
          <a:stretch>
            <a:fillRect/>
          </a:stretch>
        </p:blipFill>
        <p:spPr bwMode="auto">
          <a:xfrm>
            <a:off x="2803934" y="1506640"/>
            <a:ext cx="2418248" cy="2463013"/>
          </a:xfrm>
          <a:prstGeom prst="rect">
            <a:avLst/>
          </a:prstGeom>
          <a:noFill/>
        </p:spPr>
      </p:pic>
      <p:pic>
        <p:nvPicPr>
          <p:cNvPr id="9" name="Picture 2" descr="C:\Users\Administrator.CX-20150203FSON\Desktop\图片1_副本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136"/>
          <a:stretch>
            <a:fillRect/>
          </a:stretch>
        </p:blipFill>
        <p:spPr bwMode="auto">
          <a:xfrm>
            <a:off x="1143000" y="1131590"/>
            <a:ext cx="1727321" cy="2463014"/>
          </a:xfrm>
          <a:prstGeom prst="rect">
            <a:avLst/>
          </a:prstGeom>
          <a:noFill/>
        </p:spPr>
      </p:pic>
      <p:pic>
        <p:nvPicPr>
          <p:cNvPr id="10" name="Picture 2" descr="C:\Users\Administrator.CX-20150203FSON\Desktop\图片1_副本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8514"/>
          <a:stretch>
            <a:fillRect/>
          </a:stretch>
        </p:blipFill>
        <p:spPr bwMode="auto">
          <a:xfrm>
            <a:off x="5322123" y="1506640"/>
            <a:ext cx="2571744" cy="2463013"/>
          </a:xfrm>
          <a:prstGeom prst="rect">
            <a:avLst/>
          </a:prstGeom>
          <a:noFill/>
        </p:spPr>
      </p:pic>
      <p:grpSp>
        <p:nvGrpSpPr>
          <p:cNvPr id="15" name="组合 14"/>
          <p:cNvGrpSpPr/>
          <p:nvPr/>
        </p:nvGrpSpPr>
        <p:grpSpPr>
          <a:xfrm>
            <a:off x="1893099" y="2846103"/>
            <a:ext cx="539134" cy="810992"/>
            <a:chOff x="3786182" y="5357826"/>
            <a:chExt cx="718845" cy="1081323"/>
          </a:xfrm>
        </p:grpSpPr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786182" y="5357826"/>
              <a:ext cx="559597" cy="1081323"/>
            </a:xfrm>
            <a:custGeom>
              <a:avLst/>
              <a:gdLst>
                <a:gd name="T0" fmla="*/ 187 w 376"/>
                <a:gd name="T1" fmla="*/ 342 h 756"/>
                <a:gd name="T2" fmla="*/ 214 w 376"/>
                <a:gd name="T3" fmla="*/ 288 h 756"/>
                <a:gd name="T4" fmla="*/ 274 w 376"/>
                <a:gd name="T5" fmla="*/ 180 h 756"/>
                <a:gd name="T6" fmla="*/ 301 w 376"/>
                <a:gd name="T7" fmla="*/ 126 h 756"/>
                <a:gd name="T8" fmla="*/ 313 w 376"/>
                <a:gd name="T9" fmla="*/ 99 h 756"/>
                <a:gd name="T10" fmla="*/ 376 w 376"/>
                <a:gd name="T11" fmla="*/ 0 h 756"/>
                <a:gd name="T12" fmla="*/ 325 w 376"/>
                <a:gd name="T13" fmla="*/ 183 h 756"/>
                <a:gd name="T14" fmla="*/ 304 w 376"/>
                <a:gd name="T15" fmla="*/ 252 h 756"/>
                <a:gd name="T16" fmla="*/ 280 w 376"/>
                <a:gd name="T17" fmla="*/ 297 h 756"/>
                <a:gd name="T18" fmla="*/ 238 w 376"/>
                <a:gd name="T19" fmla="*/ 369 h 756"/>
                <a:gd name="T20" fmla="*/ 277 w 376"/>
                <a:gd name="T21" fmla="*/ 534 h 756"/>
                <a:gd name="T22" fmla="*/ 232 w 376"/>
                <a:gd name="T23" fmla="*/ 690 h 756"/>
                <a:gd name="T24" fmla="*/ 211 w 376"/>
                <a:gd name="T25" fmla="*/ 711 h 756"/>
                <a:gd name="T26" fmla="*/ 85 w 376"/>
                <a:gd name="T27" fmla="*/ 756 h 756"/>
                <a:gd name="T28" fmla="*/ 49 w 376"/>
                <a:gd name="T29" fmla="*/ 747 h 756"/>
                <a:gd name="T30" fmla="*/ 40 w 376"/>
                <a:gd name="T31" fmla="*/ 744 h 756"/>
                <a:gd name="T32" fmla="*/ 13 w 376"/>
                <a:gd name="T33" fmla="*/ 687 h 756"/>
                <a:gd name="T34" fmla="*/ 4 w 376"/>
                <a:gd name="T35" fmla="*/ 660 h 756"/>
                <a:gd name="T36" fmla="*/ 1 w 376"/>
                <a:gd name="T37" fmla="*/ 651 h 756"/>
                <a:gd name="T38" fmla="*/ 49 w 376"/>
                <a:gd name="T39" fmla="*/ 468 h 756"/>
                <a:gd name="T40" fmla="*/ 124 w 376"/>
                <a:gd name="T41" fmla="*/ 423 h 756"/>
                <a:gd name="T42" fmla="*/ 151 w 376"/>
                <a:gd name="T43" fmla="*/ 405 h 756"/>
                <a:gd name="T44" fmla="*/ 160 w 376"/>
                <a:gd name="T45" fmla="*/ 399 h 756"/>
                <a:gd name="T46" fmla="*/ 178 w 376"/>
                <a:gd name="T47" fmla="*/ 411 h 756"/>
                <a:gd name="T48" fmla="*/ 184 w 376"/>
                <a:gd name="T49" fmla="*/ 429 h 756"/>
                <a:gd name="T50" fmla="*/ 157 w 376"/>
                <a:gd name="T51" fmla="*/ 462 h 756"/>
                <a:gd name="T52" fmla="*/ 127 w 376"/>
                <a:gd name="T53" fmla="*/ 492 h 756"/>
                <a:gd name="T54" fmla="*/ 118 w 376"/>
                <a:gd name="T55" fmla="*/ 498 h 756"/>
                <a:gd name="T56" fmla="*/ 88 w 376"/>
                <a:gd name="T57" fmla="*/ 531 h 756"/>
                <a:gd name="T58" fmla="*/ 61 w 376"/>
                <a:gd name="T59" fmla="*/ 591 h 756"/>
                <a:gd name="T60" fmla="*/ 103 w 376"/>
                <a:gd name="T61" fmla="*/ 675 h 756"/>
                <a:gd name="T62" fmla="*/ 121 w 376"/>
                <a:gd name="T63" fmla="*/ 672 h 756"/>
                <a:gd name="T64" fmla="*/ 139 w 376"/>
                <a:gd name="T65" fmla="*/ 666 h 756"/>
                <a:gd name="T66" fmla="*/ 172 w 376"/>
                <a:gd name="T67" fmla="*/ 636 h 756"/>
                <a:gd name="T68" fmla="*/ 223 w 376"/>
                <a:gd name="T69" fmla="*/ 504 h 756"/>
                <a:gd name="T70" fmla="*/ 193 w 376"/>
                <a:gd name="T71" fmla="*/ 408 h 756"/>
                <a:gd name="T72" fmla="*/ 184 w 376"/>
                <a:gd name="T73" fmla="*/ 381 h 756"/>
                <a:gd name="T74" fmla="*/ 178 w 376"/>
                <a:gd name="T75" fmla="*/ 363 h 756"/>
                <a:gd name="T76" fmla="*/ 187 w 376"/>
                <a:gd name="T77" fmla="*/ 342 h 7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756"/>
                <a:gd name="T119" fmla="*/ 376 w 376"/>
                <a:gd name="T120" fmla="*/ 756 h 7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756">
                  <a:moveTo>
                    <a:pt x="187" y="342"/>
                  </a:moveTo>
                  <a:cubicBezTo>
                    <a:pt x="198" y="325"/>
                    <a:pt x="204" y="306"/>
                    <a:pt x="214" y="288"/>
                  </a:cubicBezTo>
                  <a:cubicBezTo>
                    <a:pt x="234" y="252"/>
                    <a:pt x="251" y="214"/>
                    <a:pt x="274" y="180"/>
                  </a:cubicBezTo>
                  <a:cubicBezTo>
                    <a:pt x="285" y="163"/>
                    <a:pt x="289" y="143"/>
                    <a:pt x="301" y="126"/>
                  </a:cubicBezTo>
                  <a:cubicBezTo>
                    <a:pt x="306" y="118"/>
                    <a:pt x="309" y="107"/>
                    <a:pt x="313" y="99"/>
                  </a:cubicBezTo>
                  <a:cubicBezTo>
                    <a:pt x="330" y="65"/>
                    <a:pt x="349" y="27"/>
                    <a:pt x="376" y="0"/>
                  </a:cubicBezTo>
                  <a:cubicBezTo>
                    <a:pt x="356" y="60"/>
                    <a:pt x="345" y="123"/>
                    <a:pt x="325" y="183"/>
                  </a:cubicBezTo>
                  <a:cubicBezTo>
                    <a:pt x="318" y="204"/>
                    <a:pt x="316" y="233"/>
                    <a:pt x="304" y="252"/>
                  </a:cubicBezTo>
                  <a:cubicBezTo>
                    <a:pt x="295" y="266"/>
                    <a:pt x="287" y="282"/>
                    <a:pt x="280" y="297"/>
                  </a:cubicBezTo>
                  <a:cubicBezTo>
                    <a:pt x="268" y="324"/>
                    <a:pt x="259" y="348"/>
                    <a:pt x="238" y="369"/>
                  </a:cubicBezTo>
                  <a:cubicBezTo>
                    <a:pt x="249" y="425"/>
                    <a:pt x="269" y="478"/>
                    <a:pt x="277" y="534"/>
                  </a:cubicBezTo>
                  <a:cubicBezTo>
                    <a:pt x="275" y="575"/>
                    <a:pt x="274" y="662"/>
                    <a:pt x="232" y="690"/>
                  </a:cubicBezTo>
                  <a:cubicBezTo>
                    <a:pt x="229" y="699"/>
                    <a:pt x="211" y="711"/>
                    <a:pt x="211" y="711"/>
                  </a:cubicBezTo>
                  <a:cubicBezTo>
                    <a:pt x="188" y="745"/>
                    <a:pt x="123" y="753"/>
                    <a:pt x="85" y="756"/>
                  </a:cubicBezTo>
                  <a:cubicBezTo>
                    <a:pt x="61" y="752"/>
                    <a:pt x="73" y="755"/>
                    <a:pt x="49" y="747"/>
                  </a:cubicBezTo>
                  <a:cubicBezTo>
                    <a:pt x="46" y="746"/>
                    <a:pt x="40" y="744"/>
                    <a:pt x="40" y="744"/>
                  </a:cubicBezTo>
                  <a:cubicBezTo>
                    <a:pt x="26" y="726"/>
                    <a:pt x="20" y="708"/>
                    <a:pt x="13" y="687"/>
                  </a:cubicBezTo>
                  <a:cubicBezTo>
                    <a:pt x="10" y="678"/>
                    <a:pt x="7" y="669"/>
                    <a:pt x="4" y="660"/>
                  </a:cubicBezTo>
                  <a:cubicBezTo>
                    <a:pt x="3" y="657"/>
                    <a:pt x="1" y="651"/>
                    <a:pt x="1" y="651"/>
                  </a:cubicBezTo>
                  <a:cubicBezTo>
                    <a:pt x="3" y="594"/>
                    <a:pt x="0" y="511"/>
                    <a:pt x="49" y="468"/>
                  </a:cubicBezTo>
                  <a:cubicBezTo>
                    <a:pt x="71" y="449"/>
                    <a:pt x="100" y="439"/>
                    <a:pt x="124" y="423"/>
                  </a:cubicBezTo>
                  <a:cubicBezTo>
                    <a:pt x="133" y="417"/>
                    <a:pt x="142" y="411"/>
                    <a:pt x="151" y="405"/>
                  </a:cubicBezTo>
                  <a:cubicBezTo>
                    <a:pt x="154" y="403"/>
                    <a:pt x="160" y="399"/>
                    <a:pt x="160" y="399"/>
                  </a:cubicBezTo>
                  <a:cubicBezTo>
                    <a:pt x="166" y="403"/>
                    <a:pt x="172" y="407"/>
                    <a:pt x="178" y="411"/>
                  </a:cubicBezTo>
                  <a:cubicBezTo>
                    <a:pt x="183" y="415"/>
                    <a:pt x="184" y="429"/>
                    <a:pt x="184" y="429"/>
                  </a:cubicBezTo>
                  <a:cubicBezTo>
                    <a:pt x="180" y="443"/>
                    <a:pt x="169" y="454"/>
                    <a:pt x="157" y="462"/>
                  </a:cubicBezTo>
                  <a:cubicBezTo>
                    <a:pt x="141" y="486"/>
                    <a:pt x="151" y="476"/>
                    <a:pt x="127" y="492"/>
                  </a:cubicBezTo>
                  <a:cubicBezTo>
                    <a:pt x="124" y="494"/>
                    <a:pt x="118" y="498"/>
                    <a:pt x="118" y="498"/>
                  </a:cubicBezTo>
                  <a:cubicBezTo>
                    <a:pt x="110" y="510"/>
                    <a:pt x="100" y="523"/>
                    <a:pt x="88" y="531"/>
                  </a:cubicBezTo>
                  <a:cubicBezTo>
                    <a:pt x="81" y="552"/>
                    <a:pt x="67" y="568"/>
                    <a:pt x="61" y="591"/>
                  </a:cubicBezTo>
                  <a:cubicBezTo>
                    <a:pt x="64" y="636"/>
                    <a:pt x="56" y="666"/>
                    <a:pt x="103" y="675"/>
                  </a:cubicBezTo>
                  <a:cubicBezTo>
                    <a:pt x="109" y="674"/>
                    <a:pt x="115" y="673"/>
                    <a:pt x="121" y="672"/>
                  </a:cubicBezTo>
                  <a:cubicBezTo>
                    <a:pt x="127" y="670"/>
                    <a:pt x="139" y="666"/>
                    <a:pt x="139" y="666"/>
                  </a:cubicBezTo>
                  <a:cubicBezTo>
                    <a:pt x="149" y="656"/>
                    <a:pt x="160" y="644"/>
                    <a:pt x="172" y="636"/>
                  </a:cubicBezTo>
                  <a:cubicBezTo>
                    <a:pt x="200" y="594"/>
                    <a:pt x="211" y="553"/>
                    <a:pt x="223" y="504"/>
                  </a:cubicBezTo>
                  <a:cubicBezTo>
                    <a:pt x="218" y="469"/>
                    <a:pt x="204" y="441"/>
                    <a:pt x="193" y="408"/>
                  </a:cubicBezTo>
                  <a:cubicBezTo>
                    <a:pt x="190" y="399"/>
                    <a:pt x="187" y="390"/>
                    <a:pt x="184" y="381"/>
                  </a:cubicBezTo>
                  <a:cubicBezTo>
                    <a:pt x="182" y="375"/>
                    <a:pt x="178" y="363"/>
                    <a:pt x="178" y="363"/>
                  </a:cubicBezTo>
                  <a:cubicBezTo>
                    <a:pt x="179" y="358"/>
                    <a:pt x="180" y="342"/>
                    <a:pt x="187" y="342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29058" y="5643578"/>
              <a:ext cx="575969" cy="730894"/>
            </a:xfrm>
            <a:custGeom>
              <a:avLst/>
              <a:gdLst>
                <a:gd name="T0" fmla="*/ 0 w 387"/>
                <a:gd name="T1" fmla="*/ 91 h 511"/>
                <a:gd name="T2" fmla="*/ 57 w 387"/>
                <a:gd name="T3" fmla="*/ 181 h 511"/>
                <a:gd name="T4" fmla="*/ 93 w 387"/>
                <a:gd name="T5" fmla="*/ 205 h 511"/>
                <a:gd name="T6" fmla="*/ 111 w 387"/>
                <a:gd name="T7" fmla="*/ 217 h 511"/>
                <a:gd name="T8" fmla="*/ 153 w 387"/>
                <a:gd name="T9" fmla="*/ 268 h 511"/>
                <a:gd name="T10" fmla="*/ 162 w 387"/>
                <a:gd name="T11" fmla="*/ 286 h 511"/>
                <a:gd name="T12" fmla="*/ 168 w 387"/>
                <a:gd name="T13" fmla="*/ 304 h 511"/>
                <a:gd name="T14" fmla="*/ 216 w 387"/>
                <a:gd name="T15" fmla="*/ 463 h 511"/>
                <a:gd name="T16" fmla="*/ 267 w 387"/>
                <a:gd name="T17" fmla="*/ 508 h 511"/>
                <a:gd name="T18" fmla="*/ 324 w 387"/>
                <a:gd name="T19" fmla="*/ 502 h 511"/>
                <a:gd name="T20" fmla="*/ 351 w 387"/>
                <a:gd name="T21" fmla="*/ 484 h 511"/>
                <a:gd name="T22" fmla="*/ 372 w 387"/>
                <a:gd name="T23" fmla="*/ 448 h 511"/>
                <a:gd name="T24" fmla="*/ 387 w 387"/>
                <a:gd name="T25" fmla="*/ 370 h 511"/>
                <a:gd name="T26" fmla="*/ 363 w 387"/>
                <a:gd name="T27" fmla="*/ 247 h 511"/>
                <a:gd name="T28" fmla="*/ 318 w 387"/>
                <a:gd name="T29" fmla="*/ 193 h 511"/>
                <a:gd name="T30" fmla="*/ 276 w 387"/>
                <a:gd name="T31" fmla="*/ 157 h 511"/>
                <a:gd name="T32" fmla="*/ 237 w 387"/>
                <a:gd name="T33" fmla="*/ 145 h 511"/>
                <a:gd name="T34" fmla="*/ 201 w 387"/>
                <a:gd name="T35" fmla="*/ 163 h 511"/>
                <a:gd name="T36" fmla="*/ 189 w 387"/>
                <a:gd name="T37" fmla="*/ 184 h 511"/>
                <a:gd name="T38" fmla="*/ 195 w 387"/>
                <a:gd name="T39" fmla="*/ 220 h 511"/>
                <a:gd name="T40" fmla="*/ 255 w 387"/>
                <a:gd name="T41" fmla="*/ 247 h 511"/>
                <a:gd name="T42" fmla="*/ 273 w 387"/>
                <a:gd name="T43" fmla="*/ 262 h 511"/>
                <a:gd name="T44" fmla="*/ 291 w 387"/>
                <a:gd name="T45" fmla="*/ 274 h 511"/>
                <a:gd name="T46" fmla="*/ 318 w 387"/>
                <a:gd name="T47" fmla="*/ 307 h 511"/>
                <a:gd name="T48" fmla="*/ 324 w 387"/>
                <a:gd name="T49" fmla="*/ 325 h 511"/>
                <a:gd name="T50" fmla="*/ 315 w 387"/>
                <a:gd name="T51" fmla="*/ 379 h 511"/>
                <a:gd name="T52" fmla="*/ 300 w 387"/>
                <a:gd name="T53" fmla="*/ 397 h 511"/>
                <a:gd name="T54" fmla="*/ 282 w 387"/>
                <a:gd name="T55" fmla="*/ 403 h 511"/>
                <a:gd name="T56" fmla="*/ 240 w 387"/>
                <a:gd name="T57" fmla="*/ 382 h 511"/>
                <a:gd name="T58" fmla="*/ 225 w 387"/>
                <a:gd name="T59" fmla="*/ 355 h 511"/>
                <a:gd name="T60" fmla="*/ 219 w 387"/>
                <a:gd name="T61" fmla="*/ 337 h 511"/>
                <a:gd name="T62" fmla="*/ 171 w 387"/>
                <a:gd name="T63" fmla="*/ 199 h 511"/>
                <a:gd name="T64" fmla="*/ 114 w 387"/>
                <a:gd name="T65" fmla="*/ 154 h 511"/>
                <a:gd name="T66" fmla="*/ 87 w 387"/>
                <a:gd name="T67" fmla="*/ 136 h 511"/>
                <a:gd name="T68" fmla="*/ 18 w 387"/>
                <a:gd name="T69" fmla="*/ 22 h 511"/>
                <a:gd name="T70" fmla="*/ 3 w 387"/>
                <a:gd name="T71" fmla="*/ 43 h 511"/>
                <a:gd name="T72" fmla="*/ 0 w 387"/>
                <a:gd name="T73" fmla="*/ 91 h 5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7"/>
                <a:gd name="T112" fmla="*/ 0 h 511"/>
                <a:gd name="T113" fmla="*/ 387 w 387"/>
                <a:gd name="T114" fmla="*/ 511 h 5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7" h="511">
                  <a:moveTo>
                    <a:pt x="0" y="91"/>
                  </a:moveTo>
                  <a:cubicBezTo>
                    <a:pt x="18" y="118"/>
                    <a:pt x="28" y="162"/>
                    <a:pt x="57" y="181"/>
                  </a:cubicBezTo>
                  <a:cubicBezTo>
                    <a:pt x="69" y="189"/>
                    <a:pt x="81" y="197"/>
                    <a:pt x="93" y="205"/>
                  </a:cubicBezTo>
                  <a:cubicBezTo>
                    <a:pt x="99" y="209"/>
                    <a:pt x="111" y="217"/>
                    <a:pt x="111" y="217"/>
                  </a:cubicBezTo>
                  <a:cubicBezTo>
                    <a:pt x="123" y="234"/>
                    <a:pt x="140" y="248"/>
                    <a:pt x="153" y="268"/>
                  </a:cubicBezTo>
                  <a:cubicBezTo>
                    <a:pt x="157" y="274"/>
                    <a:pt x="159" y="280"/>
                    <a:pt x="162" y="286"/>
                  </a:cubicBezTo>
                  <a:cubicBezTo>
                    <a:pt x="165" y="292"/>
                    <a:pt x="168" y="304"/>
                    <a:pt x="168" y="304"/>
                  </a:cubicBezTo>
                  <a:cubicBezTo>
                    <a:pt x="176" y="359"/>
                    <a:pt x="191" y="414"/>
                    <a:pt x="216" y="463"/>
                  </a:cubicBezTo>
                  <a:cubicBezTo>
                    <a:pt x="228" y="487"/>
                    <a:pt x="240" y="503"/>
                    <a:pt x="267" y="508"/>
                  </a:cubicBezTo>
                  <a:cubicBezTo>
                    <a:pt x="286" y="507"/>
                    <a:pt x="307" y="511"/>
                    <a:pt x="324" y="502"/>
                  </a:cubicBezTo>
                  <a:cubicBezTo>
                    <a:pt x="333" y="497"/>
                    <a:pt x="351" y="484"/>
                    <a:pt x="351" y="484"/>
                  </a:cubicBezTo>
                  <a:cubicBezTo>
                    <a:pt x="356" y="470"/>
                    <a:pt x="368" y="461"/>
                    <a:pt x="372" y="448"/>
                  </a:cubicBezTo>
                  <a:cubicBezTo>
                    <a:pt x="381" y="421"/>
                    <a:pt x="384" y="400"/>
                    <a:pt x="387" y="370"/>
                  </a:cubicBezTo>
                  <a:cubicBezTo>
                    <a:pt x="385" y="335"/>
                    <a:pt x="384" y="279"/>
                    <a:pt x="363" y="247"/>
                  </a:cubicBezTo>
                  <a:cubicBezTo>
                    <a:pt x="350" y="227"/>
                    <a:pt x="331" y="212"/>
                    <a:pt x="318" y="193"/>
                  </a:cubicBezTo>
                  <a:cubicBezTo>
                    <a:pt x="310" y="181"/>
                    <a:pt x="290" y="162"/>
                    <a:pt x="276" y="157"/>
                  </a:cubicBezTo>
                  <a:cubicBezTo>
                    <a:pt x="263" y="153"/>
                    <a:pt x="250" y="149"/>
                    <a:pt x="237" y="145"/>
                  </a:cubicBezTo>
                  <a:cubicBezTo>
                    <a:pt x="224" y="149"/>
                    <a:pt x="214" y="159"/>
                    <a:pt x="201" y="163"/>
                  </a:cubicBezTo>
                  <a:cubicBezTo>
                    <a:pt x="193" y="171"/>
                    <a:pt x="189" y="172"/>
                    <a:pt x="189" y="184"/>
                  </a:cubicBezTo>
                  <a:cubicBezTo>
                    <a:pt x="189" y="196"/>
                    <a:pt x="188" y="210"/>
                    <a:pt x="195" y="220"/>
                  </a:cubicBezTo>
                  <a:cubicBezTo>
                    <a:pt x="207" y="237"/>
                    <a:pt x="239" y="236"/>
                    <a:pt x="255" y="247"/>
                  </a:cubicBezTo>
                  <a:cubicBezTo>
                    <a:pt x="287" y="268"/>
                    <a:pt x="238" y="235"/>
                    <a:pt x="273" y="262"/>
                  </a:cubicBezTo>
                  <a:cubicBezTo>
                    <a:pt x="279" y="266"/>
                    <a:pt x="291" y="274"/>
                    <a:pt x="291" y="274"/>
                  </a:cubicBezTo>
                  <a:cubicBezTo>
                    <a:pt x="299" y="287"/>
                    <a:pt x="313" y="291"/>
                    <a:pt x="318" y="307"/>
                  </a:cubicBezTo>
                  <a:cubicBezTo>
                    <a:pt x="320" y="313"/>
                    <a:pt x="324" y="325"/>
                    <a:pt x="324" y="325"/>
                  </a:cubicBezTo>
                  <a:cubicBezTo>
                    <a:pt x="320" y="367"/>
                    <a:pt x="325" y="350"/>
                    <a:pt x="315" y="379"/>
                  </a:cubicBezTo>
                  <a:cubicBezTo>
                    <a:pt x="313" y="386"/>
                    <a:pt x="307" y="393"/>
                    <a:pt x="300" y="397"/>
                  </a:cubicBezTo>
                  <a:cubicBezTo>
                    <a:pt x="295" y="400"/>
                    <a:pt x="282" y="403"/>
                    <a:pt x="282" y="403"/>
                  </a:cubicBezTo>
                  <a:cubicBezTo>
                    <a:pt x="256" y="396"/>
                    <a:pt x="260" y="395"/>
                    <a:pt x="240" y="382"/>
                  </a:cubicBezTo>
                  <a:cubicBezTo>
                    <a:pt x="235" y="374"/>
                    <a:pt x="229" y="364"/>
                    <a:pt x="225" y="355"/>
                  </a:cubicBezTo>
                  <a:cubicBezTo>
                    <a:pt x="222" y="349"/>
                    <a:pt x="219" y="337"/>
                    <a:pt x="219" y="337"/>
                  </a:cubicBezTo>
                  <a:cubicBezTo>
                    <a:pt x="216" y="291"/>
                    <a:pt x="210" y="232"/>
                    <a:pt x="171" y="199"/>
                  </a:cubicBezTo>
                  <a:cubicBezTo>
                    <a:pt x="153" y="184"/>
                    <a:pt x="133" y="169"/>
                    <a:pt x="114" y="154"/>
                  </a:cubicBezTo>
                  <a:cubicBezTo>
                    <a:pt x="105" y="147"/>
                    <a:pt x="87" y="136"/>
                    <a:pt x="87" y="136"/>
                  </a:cubicBezTo>
                  <a:cubicBezTo>
                    <a:pt x="67" y="106"/>
                    <a:pt x="45" y="40"/>
                    <a:pt x="18" y="22"/>
                  </a:cubicBezTo>
                  <a:cubicBezTo>
                    <a:pt x="11" y="0"/>
                    <a:pt x="5" y="36"/>
                    <a:pt x="3" y="43"/>
                  </a:cubicBezTo>
                  <a:cubicBezTo>
                    <a:pt x="0" y="85"/>
                    <a:pt x="0" y="69"/>
                    <a:pt x="0" y="91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050"/>
            </a:p>
          </p:txBody>
        </p:sp>
      </p:grpSp>
      <p:cxnSp>
        <p:nvCxnSpPr>
          <p:cNvPr id="19" name="直接连接符 18"/>
          <p:cNvCxnSpPr/>
          <p:nvPr/>
        </p:nvCxnSpPr>
        <p:spPr>
          <a:xfrm rot="16200000" flipH="1">
            <a:off x="1384103" y="2444263"/>
            <a:ext cx="1232306" cy="21431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箭头 22"/>
          <p:cNvSpPr/>
          <p:nvPr/>
        </p:nvSpPr>
        <p:spPr>
          <a:xfrm>
            <a:off x="2589619" y="2524631"/>
            <a:ext cx="696521" cy="375050"/>
          </a:xfrm>
          <a:prstGeom prst="rightArrow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4" name="右箭头 23"/>
          <p:cNvSpPr/>
          <p:nvPr/>
        </p:nvSpPr>
        <p:spPr>
          <a:xfrm>
            <a:off x="5000628" y="2578209"/>
            <a:ext cx="696521" cy="375050"/>
          </a:xfrm>
          <a:prstGeom prst="rightArrow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12834" y="1851670"/>
            <a:ext cx="13394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56176" y="2787774"/>
            <a:ext cx="80367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35696" y="3867894"/>
            <a:ext cx="4982824" cy="720080"/>
            <a:chOff x="2080588" y="4059351"/>
            <a:chExt cx="4982824" cy="720080"/>
          </a:xfrm>
        </p:grpSpPr>
        <p:sp>
          <p:nvSpPr>
            <p:cNvPr id="3" name="横卷形 2"/>
            <p:cNvSpPr/>
            <p:nvPr/>
          </p:nvSpPr>
          <p:spPr>
            <a:xfrm>
              <a:off x="2080588" y="4059351"/>
              <a:ext cx="4982824" cy="720080"/>
            </a:xfrm>
            <a:prstGeom prst="horizontalScroll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155"/>
            <p:cNvSpPr txBox="1">
              <a:spLocks noChangeArrowheads="1"/>
            </p:cNvSpPr>
            <p:nvPr/>
          </p:nvSpPr>
          <p:spPr bwMode="auto">
            <a:xfrm>
              <a:off x="2137992" y="4206933"/>
              <a:ext cx="48450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圆锥的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侧面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展开后是一个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扇形。</a:t>
              </a:r>
              <a:endPara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65857" y="722039"/>
            <a:ext cx="7350559" cy="697583"/>
            <a:chOff x="3175138" y="389333"/>
            <a:chExt cx="7350559" cy="697583"/>
          </a:xfrm>
        </p:grpSpPr>
        <p:sp>
          <p:nvSpPr>
            <p:cNvPr id="13" name="文本框 6155"/>
            <p:cNvSpPr txBox="1">
              <a:spLocks noChangeArrowheads="1"/>
            </p:cNvSpPr>
            <p:nvPr/>
          </p:nvSpPr>
          <p:spPr bwMode="auto">
            <a:xfrm>
              <a:off x="4736625" y="563696"/>
              <a:ext cx="57890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把圆锥的侧面展开是什么图形？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175138" y="389333"/>
              <a:ext cx="1338430" cy="628985"/>
              <a:chOff x="1307218" y="1922766"/>
              <a:chExt cx="1338430" cy="628985"/>
            </a:xfrm>
          </p:grpSpPr>
          <p:sp>
            <p:nvSpPr>
              <p:cNvPr id="35" name="KSO_Shape"/>
              <p:cNvSpPr/>
              <p:nvPr/>
            </p:nvSpPr>
            <p:spPr>
              <a:xfrm>
                <a:off x="1362329" y="1922766"/>
                <a:ext cx="1253227" cy="592518"/>
              </a:xfrm>
              <a:custGeom>
                <a:avLst/>
                <a:gdLst>
                  <a:gd name="connsiteX0" fmla="*/ 1846300 w 4171682"/>
                  <a:gd name="connsiteY0" fmla="*/ 0 h 3589654"/>
                  <a:gd name="connsiteX1" fmla="*/ 2325378 w 4171682"/>
                  <a:gd name="connsiteY1" fmla="*/ 0 h 3589654"/>
                  <a:gd name="connsiteX2" fmla="*/ 4171682 w 4171682"/>
                  <a:gd name="connsiteY2" fmla="*/ 3183284 h 3589654"/>
                  <a:gd name="connsiteX3" fmla="*/ 3937064 w 4171682"/>
                  <a:gd name="connsiteY3" fmla="*/ 3589654 h 3589654"/>
                  <a:gd name="connsiteX4" fmla="*/ 234622 w 4171682"/>
                  <a:gd name="connsiteY4" fmla="*/ 3589654 h 3589654"/>
                  <a:gd name="connsiteX5" fmla="*/ 0 w 4171682"/>
                  <a:gd name="connsiteY5" fmla="*/ 3183277 h 358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82" h="3589654">
                    <a:moveTo>
                      <a:pt x="1846300" y="0"/>
                    </a:moveTo>
                    <a:lnTo>
                      <a:pt x="2325378" y="0"/>
                    </a:lnTo>
                    <a:lnTo>
                      <a:pt x="4171682" y="3183284"/>
                    </a:lnTo>
                    <a:lnTo>
                      <a:pt x="3937064" y="3589654"/>
                    </a:lnTo>
                    <a:lnTo>
                      <a:pt x="234622" y="3589654"/>
                    </a:lnTo>
                    <a:lnTo>
                      <a:pt x="0" y="3183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1307218" y="2102782"/>
                <a:ext cx="1338430" cy="44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楷体" panose="02010600030101010101" charset="-122"/>
                    <a:ea typeface="楷体" panose="02010600030101010101" charset="-122"/>
                  </a:rPr>
                  <a:t> 剪一剪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6 L -0.04202 -0.25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5">
            <a:extLst>
              <a:ext uri="{FF2B5EF4-FFF2-40B4-BE49-F238E27FC236}">
                <a16:creationId xmlns:a16="http://schemas.microsoft.com/office/drawing/2014/main" xmlns="" id="{30B87B88-954F-4844-9026-88E4AAC9B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699542"/>
            <a:ext cx="5789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通过剪，你还发现了什么？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C448A2D-A7E9-416E-8545-C7387A38147B}"/>
              </a:ext>
            </a:extLst>
          </p:cNvPr>
          <p:cNvGrpSpPr/>
          <p:nvPr/>
        </p:nvGrpSpPr>
        <p:grpSpPr>
          <a:xfrm>
            <a:off x="1179821" y="1635646"/>
            <a:ext cx="2571744" cy="2463013"/>
            <a:chOff x="5322123" y="1506640"/>
            <a:chExt cx="2571744" cy="2463013"/>
          </a:xfrm>
        </p:grpSpPr>
        <p:pic>
          <p:nvPicPr>
            <p:cNvPr id="3" name="Picture 2" descr="C:\Users\Administrator.CX-20150203FSON\Desktop\图片1_副本.jpg">
              <a:extLst>
                <a:ext uri="{FF2B5EF4-FFF2-40B4-BE49-F238E27FC236}">
                  <a16:creationId xmlns:a16="http://schemas.microsoft.com/office/drawing/2014/main" xmlns="" id="{8290051D-0539-478A-9FE8-774400B63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8514"/>
            <a:stretch>
              <a:fillRect/>
            </a:stretch>
          </p:blipFill>
          <p:spPr bwMode="auto">
            <a:xfrm>
              <a:off x="5322123" y="1506640"/>
              <a:ext cx="2571744" cy="2463013"/>
            </a:xfrm>
            <a:prstGeom prst="rect">
              <a:avLst/>
            </a:prstGeom>
            <a:noFill/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xmlns="" id="{C2AF5F8E-2C92-4D11-838B-90ABF5299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2834" y="1851670"/>
              <a:ext cx="133948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侧面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xmlns="" id="{92B4C811-60A7-4A45-9726-9AEFC8757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2787774"/>
              <a:ext cx="803678" cy="55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底面</a:t>
              </a:r>
            </a:p>
          </p:txBody>
        </p:sp>
      </p:grpSp>
      <p:sp>
        <p:nvSpPr>
          <p:cNvPr id="8" name="弧形 7">
            <a:extLst>
              <a:ext uri="{FF2B5EF4-FFF2-40B4-BE49-F238E27FC236}">
                <a16:creationId xmlns:a16="http://schemas.microsoft.com/office/drawing/2014/main" xmlns="" id="{9A9F0818-9A94-4F98-8F6C-68D417EDE23C}"/>
              </a:ext>
            </a:extLst>
          </p:cNvPr>
          <p:cNvSpPr/>
          <p:nvPr/>
        </p:nvSpPr>
        <p:spPr>
          <a:xfrm>
            <a:off x="1286291" y="679650"/>
            <a:ext cx="2309319" cy="2309319"/>
          </a:xfrm>
          <a:prstGeom prst="arc">
            <a:avLst>
              <a:gd name="adj1" fmla="val 1421314"/>
              <a:gd name="adj2" fmla="val 972802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1B8B0412-B6BE-4038-8B67-6ABFDA231DB5}"/>
              </a:ext>
            </a:extLst>
          </p:cNvPr>
          <p:cNvSpPr/>
          <p:nvPr/>
        </p:nvSpPr>
        <p:spPr>
          <a:xfrm>
            <a:off x="1970533" y="3033251"/>
            <a:ext cx="945284" cy="876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81720906-1622-4205-BA5D-A19DF79A3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71" y="2528882"/>
            <a:ext cx="352427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扇形的弧就是底面圆周。</a:t>
            </a:r>
          </a:p>
        </p:txBody>
      </p:sp>
    </p:spTree>
    <p:extLst>
      <p:ext uri="{BB962C8B-B14F-4D97-AF65-F5344CB8AC3E}">
        <p14:creationId xmlns:p14="http://schemas.microsoft.com/office/powerpoint/2010/main" val="16989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48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468</Words>
  <Application>Microsoft Office PowerPoint</Application>
  <PresentationFormat>全屏显示(16:9)</PresentationFormat>
  <Paragraphs>93</Paragraphs>
  <Slides>20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118</cp:revision>
  <dcterms:created xsi:type="dcterms:W3CDTF">2018-09-11T05:46:33Z</dcterms:created>
  <dcterms:modified xsi:type="dcterms:W3CDTF">2023-01-09T10:40:58Z</dcterms:modified>
</cp:coreProperties>
</file>