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5" r:id="rId2"/>
    <p:sldId id="258" r:id="rId3"/>
    <p:sldId id="326" r:id="rId4"/>
    <p:sldId id="261" r:id="rId5"/>
    <p:sldId id="387" r:id="rId6"/>
    <p:sldId id="403" r:id="rId7"/>
    <p:sldId id="427" r:id="rId8"/>
    <p:sldId id="414" r:id="rId9"/>
    <p:sldId id="415" r:id="rId10"/>
    <p:sldId id="416" r:id="rId11"/>
    <p:sldId id="417" r:id="rId12"/>
    <p:sldId id="428" r:id="rId13"/>
    <p:sldId id="333" r:id="rId14"/>
    <p:sldId id="429" r:id="rId15"/>
  </p:sldIdLst>
  <p:sldSz cx="12190413" cy="6859588"/>
  <p:notesSz cx="6858000" cy="9144000"/>
  <p:defaultTextStyle>
    <a:defPPr>
      <a:defRPr lang="zh-CN"/>
    </a:defPPr>
    <a:lvl1pPr marL="0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251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502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753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700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1254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D9D9D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689" autoAdjust="0"/>
    <p:restoredTop sz="94660"/>
  </p:normalViewPr>
  <p:slideViewPr>
    <p:cSldViewPr>
      <p:cViewPr>
        <p:scale>
          <a:sx n="100" d="100"/>
          <a:sy n="100" d="100"/>
        </p:scale>
        <p:origin x="588" y="480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51594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141296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1" y="4176"/>
            <a:ext cx="12188453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515983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962" y="4176"/>
            <a:ext cx="9741176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4941755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>
          <a:xfrm>
            <a:off x="1961" y="4176"/>
            <a:ext cx="7629217" cy="688913"/>
          </a:xfrm>
          <a:prstGeom prst="rect">
            <a:avLst/>
          </a:prstGeom>
          <a:pattFill prst="ltUpDiag">
            <a:fgClr>
              <a:srgbClr val="FF9600"/>
            </a:fgClr>
            <a:bgClr>
              <a:srgbClr val="FC6204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10470604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4022442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9146330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853341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Documents and Settings\t11318\桌面\揭开01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xmlns=""/>
              </a:ext>
            </a:extLst>
          </a:blip>
          <a:srcRect/>
          <a:stretch>
            <a:fillRect/>
          </a:stretch>
        </p:blipFill>
        <p:spPr bwMode="auto">
          <a:xfrm>
            <a:off x="3339147" y="0"/>
            <a:ext cx="883882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3"/>
          <p:cNvSpPr txBox="1"/>
          <p:nvPr userDrawn="1"/>
        </p:nvSpPr>
        <p:spPr>
          <a:xfrm>
            <a:off x="1644019" y="1886585"/>
            <a:ext cx="5336439" cy="1446884"/>
          </a:xfrm>
          <a:prstGeom prst="rect">
            <a:avLst/>
          </a:prstGeom>
          <a:noFill/>
        </p:spPr>
        <p:txBody>
          <a:bodyPr wrap="square" lIns="91438" tIns="45719" rIns="91438" bIns="45719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defPPr>
              <a:defRPr lang="zh-CN"/>
            </a:defPPr>
            <a:lvl1pPr>
              <a:defRPr sz="7200" spc="50">
                <a:ln w="11430"/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华康俪金黑W8(P)" pitchFamily="34" charset="-122"/>
                <a:ea typeface="华康俪金黑W8(P)" pitchFamily="34" charset="-122"/>
                <a:cs typeface="经典繁仿黑" pitchFamily="49" charset="-122"/>
              </a:defRPr>
            </a:lvl1pPr>
          </a:lstStyle>
          <a:p>
            <a:pPr lvl="0"/>
            <a:r>
              <a:rPr lang="zh-CN" altLang="en-US" sz="8800" b="1" dirty="0" smtClean="0">
                <a:solidFill>
                  <a:srgbClr val="CD1F06"/>
                </a:solidFill>
                <a:latin typeface="微软雅黑" pitchFamily="34" charset="-122"/>
                <a:ea typeface="微软雅黑" pitchFamily="34" charset="-122"/>
              </a:rPr>
              <a:t>谢谢</a:t>
            </a:r>
            <a:r>
              <a:rPr lang="zh-CN" altLang="en-US" sz="8800" b="1" dirty="0" smtClean="0">
                <a:solidFill>
                  <a:srgbClr val="00B050"/>
                </a:solidFill>
                <a:latin typeface="微软雅黑" pitchFamily="34" charset="-122"/>
                <a:ea typeface="微软雅黑" pitchFamily="34" charset="-122"/>
              </a:rPr>
              <a:t>观看</a:t>
            </a:r>
            <a:endParaRPr lang="zh-CN" altLang="en-US" sz="8800" b="1" dirty="0">
              <a:solidFill>
                <a:srgbClr val="00B05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9" name="矩形 8"/>
          <p:cNvSpPr/>
          <p:nvPr userDrawn="1"/>
        </p:nvSpPr>
        <p:spPr>
          <a:xfrm>
            <a:off x="1782655" y="3658773"/>
            <a:ext cx="5618651" cy="954329"/>
          </a:xfrm>
          <a:prstGeom prst="rect">
            <a:avLst/>
          </a:prstGeom>
        </p:spPr>
        <p:txBody>
          <a:bodyPr wrap="square" lIns="91438" tIns="45719" rIns="91438" bIns="45719" anchor="ctr">
            <a:spAutoFit/>
          </a:bodyPr>
          <a:lstStyle/>
          <a:p>
            <a:pPr algn="l"/>
            <a:r>
              <a:rPr lang="en-US" altLang="zh-CN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——</a:t>
            </a:r>
            <a:r>
              <a:rPr lang="zh-CN" altLang="en-US" sz="2800" b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更多精彩内容请登录 </a:t>
            </a:r>
            <a:endParaRPr lang="en-US" altLang="zh-CN" sz="2800" b="0" dirty="0" smtClean="0">
              <a:solidFill>
                <a:schemeClr val="bg1">
                  <a:lumMod val="50000"/>
                </a:schemeClr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  <a:p>
            <a:pPr algn="l"/>
            <a:r>
              <a:rPr lang="en-US" altLang="zh-CN" sz="2800" b="0" baseline="0" dirty="0" smtClean="0">
                <a:solidFill>
                  <a:schemeClr val="bg1">
                    <a:lumMod val="50000"/>
                  </a:schemeClr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        </a:t>
            </a:r>
            <a:r>
              <a:rPr lang="en-US" altLang="zh-CN" sz="2800" b="0" dirty="0" smtClean="0">
                <a:solidFill>
                  <a:srgbClr val="FF0000"/>
                </a:solidFill>
                <a:effectLst/>
                <a:latin typeface="微软雅黑" pitchFamily="34" charset="-122"/>
                <a:ea typeface="微软雅黑" pitchFamily="34" charset="-122"/>
                <a:cs typeface="经典繁仿黑" pitchFamily="49" charset="-122"/>
              </a:rPr>
              <a:t>www.91taoke.com</a:t>
            </a:r>
            <a:endParaRPr lang="zh-CN" altLang="en-US" sz="2800" b="0" dirty="0">
              <a:solidFill>
                <a:srgbClr val="FF0000"/>
              </a:solidFill>
              <a:effectLst/>
              <a:latin typeface="微软雅黑" pitchFamily="34" charset="-122"/>
              <a:ea typeface="微软雅黑" pitchFamily="34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4264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8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770"/>
                            </p:stCondLst>
                            <p:childTnLst>
                              <p:par>
                                <p:cTn id="12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7834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59" r:id="rId8"/>
  </p:sldLayoutIdLst>
  <p:timing>
    <p:tnLst>
      <p:par>
        <p:cTn id="1" dur="indefinite" restart="never" nodeType="tmRoot"/>
      </p:par>
    </p:tnLst>
  </p:timing>
  <p:txStyles>
    <p:titleStyle>
      <a:lvl1pPr algn="ctr" defTabSz="1088502" rtl="0" eaLnBrk="1" latinLnBrk="0" hangingPunct="1">
        <a:spcBef>
          <a:spcPct val="0"/>
        </a:spcBef>
        <a:buNone/>
        <a:defRPr sz="5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8188" indent="-408188" algn="l" defTabSz="1088502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1pPr>
      <a:lvl2pPr marL="884408" indent="-340157" algn="l" defTabSz="1088502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360627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904878" indent="-272125" algn="l" defTabSz="1088502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9129" indent="-272125" algn="l" defTabSz="1088502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93380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631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88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6132" indent="-272125" algn="l" defTabSz="1088502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6.png"/><Relationship Id="rId7" Type="http://schemas.openxmlformats.org/officeDocument/2006/relationships/slide" Target="slide9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12.xml"/><Relationship Id="rId7" Type="http://schemas.openxmlformats.org/officeDocument/2006/relationships/slide" Target="slide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slide" Target="slide13.xml"/><Relationship Id="rId2" Type="http://schemas.openxmlformats.org/officeDocument/2006/relationships/slide" Target="slide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14.xml"/><Relationship Id="rId7" Type="http://schemas.openxmlformats.org/officeDocument/2006/relationships/slide" Target="slide8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7.xml"/><Relationship Id="rId5" Type="http://schemas.openxmlformats.org/officeDocument/2006/relationships/slide" Target="slide5.xml"/><Relationship Id="rId10" Type="http://schemas.openxmlformats.org/officeDocument/2006/relationships/slide" Target="slide13.xml"/><Relationship Id="rId4" Type="http://schemas.openxmlformats.org/officeDocument/2006/relationships/image" Target="../media/image6.png"/><Relationship Id="rId9" Type="http://schemas.openxmlformats.org/officeDocument/2006/relationships/slide" Target="slide1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slide" Target="slide2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6.png"/><Relationship Id="rId7" Type="http://schemas.openxmlformats.org/officeDocument/2006/relationships/slide" Target="slide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image" Target="../media/image6.png"/><Relationship Id="rId7" Type="http://schemas.openxmlformats.org/officeDocument/2006/relationships/slide" Target="slide9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5.xml"/><Relationship Id="rId9" Type="http://schemas.openxmlformats.org/officeDocument/2006/relationships/slide" Target="slide1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3" Type="http://schemas.openxmlformats.org/officeDocument/2006/relationships/slide" Target="slide5.xml"/><Relationship Id="rId7" Type="http://schemas.openxmlformats.org/officeDocument/2006/relationships/slide" Target="slide11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贾文2016\同步\创新设计\创新 地理 鲁教 必修3\创新鲁教3图片\0FU232E9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42913" b="4755"/>
          <a:stretch/>
        </p:blipFill>
        <p:spPr bwMode="auto">
          <a:xfrm>
            <a:off x="-437314" y="4221882"/>
            <a:ext cx="13065041" cy="2872335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38622" y="2135972"/>
            <a:ext cx="806489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微专题</a:t>
            </a:r>
            <a:r>
              <a:rPr lang="en-US" altLang="zh-CN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15</a:t>
            </a:r>
            <a:r>
              <a:rPr lang="zh-CN" altLang="zh-CN" sz="5000" b="1" dirty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　</a:t>
            </a:r>
            <a:r>
              <a:rPr lang="zh-CN" altLang="en-US" sz="5000" b="1" dirty="0" smtClean="0">
                <a:solidFill>
                  <a:schemeClr val="accent6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imes New Roman" pitchFamily="18" charset="0"/>
                <a:ea typeface="微软雅黑" pitchFamily="34" charset="-122"/>
                <a:cs typeface="Times New Roman" pitchFamily="18" charset="0"/>
              </a:rPr>
              <a:t>流域的综合开发</a:t>
            </a:r>
            <a:endParaRPr lang="zh-CN" altLang="zh-CN" sz="5000" b="1" dirty="0">
              <a:solidFill>
                <a:schemeClr val="accent6">
                  <a:lumMod val="75000"/>
                </a:schemeClr>
              </a:solidFill>
              <a:effectLst>
                <a:reflection blurRad="6350" stA="55000" endA="300" endPos="45500" dir="5400000" sy="-100000" algn="bl" rotWithShape="0"/>
              </a:effectLst>
              <a:latin typeface="Times New Roman" pitchFamily="18" charset="0"/>
              <a:ea typeface="微软雅黑" pitchFamily="34" charset="-122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940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/>
        </p:nvSpPr>
        <p:spPr>
          <a:xfrm>
            <a:off x="240782" y="2650577"/>
            <a:ext cx="843883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本题考查湖岸线，区域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生态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环境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问题的成因及治理措施，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开展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淤泥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疏浚工程的意义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根据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图中湖岸线变化，宽度越大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说明湖水浅，反之表示湖水深。所以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ct val="1500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深的区域可能是西南部，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8" name="Picture 2" descr="K40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32984" y="664915"/>
            <a:ext cx="6052826" cy="554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40782" y="88851"/>
            <a:ext cx="11524006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据图判断，滇池湖水较深的区域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可能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西南部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西北部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中部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东部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109" y="142309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67197" y="95467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4902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9" grpId="0" uiExpand="1" build="allAtOnce"/>
      <p:bldP spid="4" grpId="0"/>
      <p:bldP spid="4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032" y="558999"/>
            <a:ext cx="11524006" cy="57170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5.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滇池湖底淤泥可能来源于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水土流失冲进来的泥沙沉积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湖内的藻类等动植物死亡后的沉积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大气干湿沉降，灰尘、颗粒物落入湖面以及降雨形成的沉积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湖底火山喷发物淤积　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宋体"/>
                <a:ea typeface="华文细黑"/>
                <a:cs typeface="Times New Roman"/>
              </a:rPr>
              <a:t>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人类生产生活排放的废弃物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①②③④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①②③⑤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①②④⑤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		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①③④⑤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92511" y="466345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39933" y="81312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>
            <a:hlinkClick r:id="rId3" action="ppaction://hlinksldjump"/>
          </p:cNvPr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191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332409" y="611957"/>
            <a:ext cx="11524006" cy="387376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滇池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湖底淤泥可能来源于水土流失冲进来的泥沙沉积，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①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湖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内的藻类等动植物死亡后的沉积，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②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大气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干湿沉降，灰尘、颗粒物落入湖面以及降雨形成的沉积，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③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湖底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火山喷发物形成岩浆岩，不是淤泥，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④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>
              <a:lnSpc>
                <a:spcPts val="5500"/>
              </a:lnSpc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人类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生产生活排放的废弃物堆积，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⑤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Rectangle 21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5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6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7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8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9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20619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矩形 1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圆角矩形 16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331840" y="568524"/>
            <a:ext cx="11524006" cy="44928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目前，滇池外海淤泥疏浚三期工程正如火如荼地开展着，该工程的意义有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使滇池的发电能力增强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利于改善滇池水质，消除富营养化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增加了滇池的通航能力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促进滇池水环境的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良性循环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</p:txBody>
      </p:sp>
      <p:sp>
        <p:nvSpPr>
          <p:cNvPr id="6" name="圆角矩形 5">
            <a:hlinkClick r:id="rId3" action="ppaction://hlinksldjump"/>
          </p:cNvPr>
          <p:cNvSpPr/>
          <p:nvPr/>
        </p:nvSpPr>
        <p:spPr>
          <a:xfrm>
            <a:off x="10343678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7500" y="4003591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084" y="149510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0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1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2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3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14" name="Rectangle 21">
            <a:hlinkClick r:id="rId10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2048040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/>
      <p:bldP spid="7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91133" y="568980"/>
            <a:ext cx="11639245" cy="393140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ts val="5300"/>
              </a:lnSpc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根据材料，淤泥太多，导致滇池外海水质降至劣五类。所以滇池外海淤泥疏浚工程的施工，主要意义是改善滇池水质，促进滇池水环境的良性循环，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对。</a:t>
            </a:r>
            <a:endParaRPr lang="en-US" altLang="zh-CN" sz="2800" kern="100" dirty="0">
              <a:solidFill>
                <a:prstClr val="black"/>
              </a:solidFill>
              <a:latin typeface="Times New Roman"/>
              <a:ea typeface="华文细黑"/>
              <a:cs typeface="Times New Roman"/>
            </a:endParaRPr>
          </a:p>
          <a:p>
            <a:pPr lvl="0">
              <a:lnSpc>
                <a:spcPts val="5300"/>
              </a:lnSpc>
              <a:tabLst>
                <a:tab pos="2430780" algn="l"/>
              </a:tabLst>
            </a:pP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发电、通航不是滇池的主要功能，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错。</a:t>
            </a:r>
            <a:endParaRPr lang="en-US" altLang="zh-CN" sz="2800" kern="100" dirty="0">
              <a:solidFill>
                <a:prstClr val="black"/>
              </a:solidFill>
              <a:latin typeface="Times New Roman"/>
              <a:ea typeface="华文细黑"/>
              <a:cs typeface="Times New Roman"/>
            </a:endParaRPr>
          </a:p>
          <a:p>
            <a:pPr lvl="0">
              <a:lnSpc>
                <a:spcPts val="5300"/>
              </a:lnSpc>
              <a:tabLst>
                <a:tab pos="2430780" algn="l"/>
              </a:tabLst>
            </a:pP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能减轻水体富营养化，不是消除，</a:t>
            </a:r>
            <a:r>
              <a:rPr lang="en-US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solidFill>
                  <a:prstClr val="black"/>
                </a:solidFill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solidFill>
                <a:prstClr val="black"/>
              </a:solidFill>
              <a:latin typeface="宋体"/>
              <a:cs typeface="Courier New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6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7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8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9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0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</a:p>
        </p:txBody>
      </p:sp>
      <p:sp>
        <p:nvSpPr>
          <p:cNvPr id="11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3982825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790998" y="0"/>
            <a:ext cx="972000" cy="118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17" tIns="60958" rIns="121917" bIns="60958" rtlCol="0" anchor="ctr"/>
          <a:lstStyle/>
          <a:p>
            <a:pPr algn="ctr"/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790997" y="206526"/>
            <a:ext cx="972001" cy="907296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lang="zh-CN" altLang="en-US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栏目索引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7253101" y="2925738"/>
            <a:ext cx="3388265" cy="3134074"/>
            <a:chOff x="2743996" y="1628935"/>
            <a:chExt cx="3722581" cy="3588331"/>
          </a:xfrm>
        </p:grpSpPr>
        <p:sp>
          <p:nvSpPr>
            <p:cNvPr id="9" name="矩形 20">
              <a:hlinkClick r:id="rId2" action="ppaction://hlinksldjump"/>
            </p:cNvPr>
            <p:cNvSpPr/>
            <p:nvPr/>
          </p:nvSpPr>
          <p:spPr>
            <a:xfrm>
              <a:off x="4668044" y="1628935"/>
              <a:ext cx="1709739" cy="1709738"/>
            </a:xfrm>
            <a:custGeom>
              <a:avLst/>
              <a:gdLst/>
              <a:ahLst/>
              <a:cxnLst/>
              <a:rect l="l" t="t" r="r" b="b"/>
              <a:pathLst>
                <a:path w="1709738" h="1709738">
                  <a:moveTo>
                    <a:pt x="854869" y="0"/>
                  </a:moveTo>
                  <a:cubicBezTo>
                    <a:pt x="1327739" y="0"/>
                    <a:pt x="1709738" y="381998"/>
                    <a:pt x="1709738" y="854869"/>
                  </a:cubicBezTo>
                  <a:cubicBezTo>
                    <a:pt x="1709738" y="1327739"/>
                    <a:pt x="1327739" y="1709738"/>
                    <a:pt x="854869" y="1709738"/>
                  </a:cubicBezTo>
                  <a:cubicBezTo>
                    <a:pt x="0" y="1709738"/>
                    <a:pt x="0" y="1709738"/>
                    <a:pt x="0" y="1709738"/>
                  </a:cubicBezTo>
                  <a:cubicBezTo>
                    <a:pt x="0" y="854869"/>
                    <a:pt x="0" y="854869"/>
                    <a:pt x="0" y="854869"/>
                  </a:cubicBezTo>
                  <a:cubicBezTo>
                    <a:pt x="0" y="381998"/>
                    <a:pt x="381999" y="0"/>
                    <a:pt x="854869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知能梳理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0" name="矩形 22"/>
            <p:cNvSpPr/>
            <p:nvPr/>
          </p:nvSpPr>
          <p:spPr>
            <a:xfrm>
              <a:off x="4668044" y="3521820"/>
              <a:ext cx="1798533" cy="1695446"/>
            </a:xfrm>
            <a:custGeom>
              <a:avLst/>
              <a:gdLst/>
              <a:ahLst/>
              <a:cxnLst/>
              <a:rect l="l" t="t" r="r" b="b"/>
              <a:pathLst>
                <a:path w="2376488" h="2376487">
                  <a:moveTo>
                    <a:pt x="0" y="0"/>
                  </a:moveTo>
                  <a:cubicBezTo>
                    <a:pt x="1188244" y="0"/>
                    <a:pt x="1188244" y="0"/>
                    <a:pt x="1188244" y="0"/>
                  </a:cubicBezTo>
                  <a:cubicBezTo>
                    <a:pt x="1845521" y="0"/>
                    <a:pt x="2376488" y="530967"/>
                    <a:pt x="2376488" y="1188243"/>
                  </a:cubicBezTo>
                  <a:cubicBezTo>
                    <a:pt x="2376488" y="1845520"/>
                    <a:pt x="1845521" y="2376487"/>
                    <a:pt x="1188244" y="2376487"/>
                  </a:cubicBezTo>
                  <a:cubicBezTo>
                    <a:pt x="530967" y="2376487"/>
                    <a:pt x="0" y="1845520"/>
                    <a:pt x="0" y="1188243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zh-CN" altLang="en-US" sz="2300" b="1" kern="0" dirty="0">
                <a:solidFill>
                  <a:prstClr val="white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1" name="矩形 21">
              <a:hlinkClick r:id="rId3" action="ppaction://hlinksldjump"/>
            </p:cNvPr>
            <p:cNvSpPr/>
            <p:nvPr/>
          </p:nvSpPr>
          <p:spPr>
            <a:xfrm>
              <a:off x="2743996" y="3497835"/>
              <a:ext cx="1709737" cy="1709738"/>
            </a:xfrm>
            <a:custGeom>
              <a:avLst/>
              <a:gdLst/>
              <a:ahLst/>
              <a:cxnLst/>
              <a:rect l="l" t="t" r="r" b="b"/>
              <a:pathLst>
                <a:path w="1709737" h="1709738">
                  <a:moveTo>
                    <a:pt x="854868" y="0"/>
                  </a:moveTo>
                  <a:cubicBezTo>
                    <a:pt x="1709737" y="0"/>
                    <a:pt x="1709737" y="0"/>
                    <a:pt x="1709737" y="0"/>
                  </a:cubicBezTo>
                  <a:cubicBezTo>
                    <a:pt x="1709737" y="854869"/>
                    <a:pt x="1709737" y="854869"/>
                    <a:pt x="1709737" y="854869"/>
                  </a:cubicBezTo>
                  <a:cubicBezTo>
                    <a:pt x="1709737" y="1327740"/>
                    <a:pt x="1327738" y="1709738"/>
                    <a:pt x="854868" y="1709738"/>
                  </a:cubicBezTo>
                  <a:cubicBezTo>
                    <a:pt x="381998" y="1709738"/>
                    <a:pt x="0" y="1327740"/>
                    <a:pt x="0" y="854869"/>
                  </a:cubicBezTo>
                  <a:cubicBezTo>
                    <a:pt x="0" y="381999"/>
                    <a:pt x="381998" y="0"/>
                    <a:pt x="854868" y="0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深化练习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12" name="Freeform 37">
              <a:hlinkClick r:id="rId4" action="ppaction://hlinksldjump"/>
            </p:cNvPr>
            <p:cNvSpPr>
              <a:spLocks/>
            </p:cNvSpPr>
            <p:nvPr/>
          </p:nvSpPr>
          <p:spPr bwMode="gray">
            <a:xfrm rot="10800000" flipV="1">
              <a:off x="2748756" y="1629350"/>
              <a:ext cx="1709738" cy="1709737"/>
            </a:xfrm>
            <a:custGeom>
              <a:avLst/>
              <a:gdLst>
                <a:gd name="T0" fmla="*/ 2147483647 w 1016"/>
                <a:gd name="T1" fmla="*/ 0 h 1016"/>
                <a:gd name="T2" fmla="*/ 0 w 1016"/>
                <a:gd name="T3" fmla="*/ 2147483647 h 1016"/>
                <a:gd name="T4" fmla="*/ 0 w 1016"/>
                <a:gd name="T5" fmla="*/ 2147483647 h 1016"/>
                <a:gd name="T6" fmla="*/ 2147483647 w 1016"/>
                <a:gd name="T7" fmla="*/ 2147483647 h 1016"/>
                <a:gd name="T8" fmla="*/ 2147483647 w 1016"/>
                <a:gd name="T9" fmla="*/ 2147483647 h 1016"/>
                <a:gd name="T10" fmla="*/ 2147483647 w 1016"/>
                <a:gd name="T11" fmla="*/ 0 h 10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16"/>
                <a:gd name="T19" fmla="*/ 0 h 1016"/>
                <a:gd name="T20" fmla="*/ 1016 w 1016"/>
                <a:gd name="T21" fmla="*/ 1016 h 101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16" h="1016">
                  <a:moveTo>
                    <a:pt x="508" y="0"/>
                  </a:moveTo>
                  <a:cubicBezTo>
                    <a:pt x="227" y="0"/>
                    <a:pt x="0" y="227"/>
                    <a:pt x="0" y="508"/>
                  </a:cubicBezTo>
                  <a:cubicBezTo>
                    <a:pt x="0" y="1016"/>
                    <a:pt x="0" y="1016"/>
                    <a:pt x="0" y="1016"/>
                  </a:cubicBezTo>
                  <a:cubicBezTo>
                    <a:pt x="508" y="1016"/>
                    <a:pt x="508" y="1016"/>
                    <a:pt x="508" y="1016"/>
                  </a:cubicBezTo>
                  <a:cubicBezTo>
                    <a:pt x="789" y="1016"/>
                    <a:pt x="1016" y="789"/>
                    <a:pt x="1016" y="508"/>
                  </a:cubicBezTo>
                  <a:cubicBezTo>
                    <a:pt x="1016" y="227"/>
                    <a:pt x="789" y="0"/>
                    <a:pt x="508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19170"/>
              <a:r>
                <a:rPr lang="zh-CN" altLang="en-US" sz="2400" b="1" kern="0" dirty="0" smtClean="0">
                  <a:solidFill>
                    <a:schemeClr val="bg1"/>
                  </a:solidFill>
                  <a:latin typeface="微软雅黑" pitchFamily="34" charset="-122"/>
                  <a:ea typeface="微软雅黑" pitchFamily="34" charset="-122"/>
                </a:rPr>
                <a:t>回扣导图</a:t>
              </a:r>
              <a:endPara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16" name="TextBox 8">
            <a:hlinkClick r:id="rId5" action="ppaction://hlinksldjump"/>
          </p:cNvPr>
          <p:cNvSpPr txBox="1"/>
          <p:nvPr/>
        </p:nvSpPr>
        <p:spPr>
          <a:xfrm>
            <a:off x="6527254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01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7" name="TextBox 8">
            <a:hlinkClick r:id="rId3" action="ppaction://hlinksldjump"/>
          </p:cNvPr>
          <p:cNvSpPr txBox="1"/>
          <p:nvPr/>
        </p:nvSpPr>
        <p:spPr>
          <a:xfrm>
            <a:off x="10457596" y="3388065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02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18" name="TextBox 8">
            <a:hlinkClick r:id="" action="ppaction://noaction"/>
          </p:cNvPr>
          <p:cNvSpPr txBox="1"/>
          <p:nvPr/>
        </p:nvSpPr>
        <p:spPr>
          <a:xfrm>
            <a:off x="6527254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03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sp>
        <p:nvSpPr>
          <p:cNvPr id="22" name="TextBox 8">
            <a:hlinkClick r:id="" action="ppaction://noaction"/>
          </p:cNvPr>
          <p:cNvSpPr txBox="1"/>
          <p:nvPr/>
        </p:nvSpPr>
        <p:spPr>
          <a:xfrm>
            <a:off x="10476646" y="5076634"/>
            <a:ext cx="8781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600" b="1" dirty="0" smtClean="0">
                <a:solidFill>
                  <a:schemeClr val="bg1">
                    <a:lumMod val="50000"/>
                  </a:schemeClr>
                </a:solidFill>
                <a:latin typeface="Stencil" pitchFamily="82" charset="0"/>
                <a:ea typeface="微软雅黑" pitchFamily="34" charset="-122"/>
              </a:rPr>
              <a:t>04</a:t>
            </a:r>
            <a:endParaRPr lang="zh-CN" altLang="en-US" sz="2600" b="1" dirty="0">
              <a:solidFill>
                <a:schemeClr val="bg1">
                  <a:lumMod val="50000"/>
                </a:schemeClr>
              </a:solidFill>
              <a:latin typeface="Stencil" pitchFamily="82" charset="0"/>
              <a:ea typeface="微软雅黑" pitchFamily="34" charset="-122"/>
            </a:endParaRPr>
          </a:p>
        </p:txBody>
      </p:sp>
      <p:pic>
        <p:nvPicPr>
          <p:cNvPr id="13" name="Picture 4" descr="D:\素材\91淘课logo.pn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031"/>
          <a:stretch/>
        </p:blipFill>
        <p:spPr bwMode="auto">
          <a:xfrm>
            <a:off x="9198150" y="5075827"/>
            <a:ext cx="1207714" cy="573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74717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回扣</a:t>
            </a:r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导图</a:t>
            </a:r>
          </a:p>
        </p:txBody>
      </p:sp>
      <p:sp>
        <p:nvSpPr>
          <p:cNvPr id="4" name="矩形 3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zh-CN" altLang="en-US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圆角矩形 4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  <p:pic>
        <p:nvPicPr>
          <p:cNvPr id="1026" name="Picture 2" descr="K39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66176" y="1137466"/>
            <a:ext cx="7858060" cy="49566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8306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dirty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知能梳理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60491425"/>
              </p:ext>
            </p:extLst>
          </p:nvPr>
        </p:nvGraphicFramePr>
        <p:xfrm>
          <a:off x="401287" y="736843"/>
          <a:ext cx="11387838" cy="5760720"/>
        </p:xfrm>
        <a:graphic>
          <a:graphicData uri="http://schemas.openxmlformats.org/drawingml/2006/table">
            <a:tbl>
              <a:tblPr/>
              <a:tblGrid>
                <a:gridCol w="1663280"/>
                <a:gridCol w="3161256"/>
                <a:gridCol w="6563302"/>
              </a:tblGrid>
              <a:tr h="412409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河流综合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 smtClean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开发区域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典型地区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考点内容</a:t>
                      </a:r>
                      <a:endParaRPr lang="zh-CN" sz="2800" kern="10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24095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黄河流域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长江流域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珠江流域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湄公河流域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田纳西河流域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尼罗河流域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伏尔加河流域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ctr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莱茵河流域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(1)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流域内的自然地理特征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(2)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河流的水文特征、水系特征及原因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(3)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流域内的资源状况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(4)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流域内水能开发条件和河运条件评价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(5)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流域内工农业生产特点、产生问题及解决措施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  <a:p>
                      <a:pPr marL="72000" algn="l">
                        <a:lnSpc>
                          <a:spcPct val="150000"/>
                        </a:lnSpc>
                        <a:spcAft>
                          <a:spcPts val="0"/>
                        </a:spcAft>
                        <a:tabLst>
                          <a:tab pos="2430780" algn="l"/>
                        </a:tabLst>
                      </a:pPr>
                      <a:r>
                        <a:rPr lang="en-US" sz="2800" kern="100" dirty="0">
                          <a:effectLst/>
                          <a:latin typeface="Times New Roman"/>
                          <a:ea typeface="华文细黑"/>
                          <a:cs typeface="Courier New"/>
                        </a:rPr>
                        <a:t>(6)</a:t>
                      </a:r>
                      <a:r>
                        <a:rPr lang="zh-CN" sz="2800" kern="100" dirty="0">
                          <a:effectLst/>
                          <a:latin typeface="Times New Roman"/>
                          <a:ea typeface="华文细黑"/>
                          <a:cs typeface="Times New Roman"/>
                        </a:rPr>
                        <a:t>流域内的环境问题及解决措施</a:t>
                      </a:r>
                      <a:endParaRPr lang="zh-CN" sz="2800" kern="100" dirty="0">
                        <a:effectLst/>
                        <a:latin typeface="宋体"/>
                        <a:cs typeface="Courier New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圆角矩形 10">
            <a:hlinkClick r:id="rId2" action="ppaction://hlinksldjump"/>
          </p:cNvPr>
          <p:cNvSpPr/>
          <p:nvPr/>
        </p:nvSpPr>
        <p:spPr>
          <a:xfrm>
            <a:off x="11398413" y="665529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0000CC"/>
                </a:solidFill>
                <a:latin typeface="黑体" pitchFamily="49" charset="-122"/>
                <a:ea typeface="黑体" pitchFamily="49" charset="-122"/>
              </a:rPr>
              <a:t>返回</a:t>
            </a:r>
            <a:endParaRPr lang="zh-CN" altLang="en-US" sz="1400" dirty="0">
              <a:solidFill>
                <a:srgbClr val="0000CC"/>
              </a:solidFill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767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矩形 19"/>
          <p:cNvSpPr/>
          <p:nvPr/>
        </p:nvSpPr>
        <p:spPr>
          <a:xfrm>
            <a:off x="-1" y="-2177"/>
            <a:ext cx="12190414" cy="55133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1219170"/>
            <a:r>
              <a:rPr lang="zh-CN" altLang="en-US" sz="2400" b="1" ker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r>
              <a:rPr lang="zh-CN" altLang="en-US" sz="2400" b="1" kern="0" smtClean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深化练习</a:t>
            </a:r>
            <a:endParaRPr lang="zh-CN" altLang="en-US" sz="2400" b="1" kern="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2558" y="539949"/>
            <a:ext cx="11639246" cy="285542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渭河发源于甘肃省鸟鼠山，自西向东流经甘肃、陕西两省，于陕西潼关入黄河，是黄河的最大支流。渭河西部流经黄土丘陵沟壑区，东部流经关中平原，南岸支流来自秦岭山地，北岸支流来自黄土区。读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“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1960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1990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年渭河下游河槽内泥沙累积冲刷和淤积量变化图</a:t>
            </a:r>
            <a:r>
              <a:rPr lang="en-US" altLang="zh-CN" sz="2800" kern="100" dirty="0">
                <a:latin typeface="宋体"/>
                <a:ea typeface="华文细黑"/>
                <a:cs typeface="Times New Roman"/>
              </a:rPr>
              <a:t>”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，回答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3074" name="Picture 2" descr="K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10187" y="3179862"/>
            <a:ext cx="5170039" cy="35552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3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4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6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7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962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71816" y="873064"/>
            <a:ext cx="5068168" cy="3485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53033" y="666418"/>
            <a:ext cx="11524006" cy="21117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渭河干流含沙量最大的月份集中在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B.4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D.10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12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017" y="2124125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7610" y="939816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53033" y="2788833"/>
            <a:ext cx="11639246" cy="309875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本题考查河流水文特征的季节变化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影响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泥沙淤积的人类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活动。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渭河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位于温带季风气候区，降水最多的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月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份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7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9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月，此时侵蚀能力最强，河流含沙量大，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9017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9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K40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78257" y="909514"/>
            <a:ext cx="4822188" cy="331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矩形 2"/>
          <p:cNvSpPr/>
          <p:nvPr/>
        </p:nvSpPr>
        <p:spPr>
          <a:xfrm>
            <a:off x="224458" y="666418"/>
            <a:ext cx="11524006" cy="20412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一年中渭河下游河槽泥沙冲淤的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速度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全年变化不大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    B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全年都快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汛期变快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</a:t>
            </a: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             D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非汛期变快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5109" y="206164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449075" y="928564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4458" y="2709891"/>
            <a:ext cx="11524006" cy="360974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渭河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水量的季节变化大，所以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一年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中渭河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下游河槽泥沙冲淤的速度全年变化大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，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 smtClean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3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只有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汛期河流流量大，流速快，冲淤速度变快，其他时间慢，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sp>
        <p:nvSpPr>
          <p:cNvPr id="10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11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2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4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5" name="Rectangle 21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65314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9" grpId="0" uiExpan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88032" y="557699"/>
            <a:ext cx="11524006" cy="525788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3.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导致泥沙在渭河加速淤积的人类活动是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(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　　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)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上游植树造林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B.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上游水土保持</a:t>
            </a:r>
            <a:endParaRPr lang="zh-CN" altLang="zh-CN" sz="2800" kern="100" dirty="0">
              <a:latin typeface="宋体"/>
              <a:cs typeface="Courier New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下游修建水库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  	D.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下游疏通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河道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b="1" kern="100" dirty="0">
                <a:solidFill>
                  <a:srgbClr val="0000FF"/>
                </a:solidFill>
                <a:latin typeface="Times New Roman"/>
                <a:ea typeface="华文细黑"/>
                <a:cs typeface="Times New Roman"/>
              </a:rPr>
              <a:t>解析　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上游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植树造林，水土保持都是减少水土流失的措施，导致河流含沙量变小，不是加速淤积的活动，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A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、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B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下游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修建水库导致泥沙在库区沉积加快，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C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对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en-US" altLang="zh-CN" sz="2800" kern="100" dirty="0" smtClean="0">
              <a:latin typeface="Times New Roman"/>
              <a:ea typeface="华文细黑"/>
              <a:cs typeface="Times New Roman"/>
            </a:endParaRPr>
          </a:p>
          <a:p>
            <a:pPr algn="just">
              <a:lnSpc>
                <a:spcPts val="55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下游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疏通河道，水流通畅，沉积减少，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D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错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endParaRPr lang="zh-CN" altLang="zh-CN" sz="2800" kern="100" dirty="0">
              <a:latin typeface="宋体"/>
              <a:cs typeface="Courier New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9400" y="2042592"/>
            <a:ext cx="8146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500" b="1" dirty="0" smtClean="0">
                <a:solidFill>
                  <a:srgbClr val="C00000"/>
                </a:solidFill>
                <a:latin typeface="华文细黑" pitchFamily="2" charset="-122"/>
                <a:ea typeface="华文细黑" pitchFamily="2" charset="-122"/>
              </a:rPr>
              <a:t>√</a:t>
            </a:r>
            <a:endParaRPr lang="zh-CN" altLang="en-US" sz="4500" b="1" dirty="0">
              <a:solidFill>
                <a:srgbClr val="C00000"/>
              </a:solidFill>
              <a:latin typeface="华文细黑" pitchFamily="2" charset="-122"/>
              <a:ea typeface="华文细黑" pitchFamily="2" charset="-122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66265" y="820183"/>
            <a:ext cx="616143" cy="43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5"/>
          <p:cNvSpPr/>
          <p:nvPr/>
        </p:nvSpPr>
        <p:spPr>
          <a:xfrm>
            <a:off x="0" y="6663993"/>
            <a:ext cx="12194933" cy="1940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1219170">
              <a:lnSpc>
                <a:spcPct val="150000"/>
              </a:lnSpc>
            </a:pPr>
            <a:endParaRPr lang="zh-CN" altLang="en-US" sz="2400" kern="100" dirty="0">
              <a:solidFill>
                <a:srgbClr val="0000CC"/>
              </a:solidFill>
              <a:latin typeface="Times New Roman" panose="02020603050405020304" pitchFamily="18" charset="0"/>
              <a:ea typeface="华文细黑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1398413" y="6658746"/>
            <a:ext cx="792000" cy="200842"/>
          </a:xfrm>
          <a:prstGeom prst="round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 smtClean="0">
                <a:solidFill>
                  <a:srgbClr val="C00000"/>
                </a:solidFill>
                <a:latin typeface="黑体" pitchFamily="49" charset="-122"/>
                <a:ea typeface="黑体" pitchFamily="49" charset="-122"/>
              </a:rPr>
              <a:t>解析</a:t>
            </a:r>
            <a:endParaRPr lang="zh-CN" altLang="en-US" sz="1400" dirty="0">
              <a:solidFill>
                <a:srgbClr val="C00000"/>
              </a:solidFill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24596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3" grpId="0" uiExpand="1" build="allAtOnce"/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269832" y="472812"/>
            <a:ext cx="540971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0"/>
              </a:spcAft>
              <a:tabLst>
                <a:tab pos="2430780" algn="l"/>
              </a:tabLst>
            </a:pP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从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20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世纪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80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年代开始，滇池流域生态遭到严重破坏，加之沿岸城市化、工业化的发展，作为我国六大淡水湖之一的滇池饱受污染之苦，水质富营养化速度加快。目前，湖底存有淤泥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8 000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万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en-US" altLang="zh-CN" sz="2800" kern="100" baseline="300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1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亿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m</a:t>
            </a:r>
            <a:r>
              <a:rPr lang="en-US" altLang="zh-CN" sz="2800" kern="100" baseline="30000" dirty="0">
                <a:latin typeface="Times New Roman"/>
                <a:ea typeface="华文细黑"/>
                <a:cs typeface="Courier New"/>
              </a:rPr>
              <a:t>3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，滇池外海水质降至劣五类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。</a:t>
            </a:r>
            <a:r>
              <a:rPr lang="zh-CN" altLang="en-US" sz="2800" kern="100" dirty="0" smtClean="0">
                <a:latin typeface="Times New Roman"/>
                <a:ea typeface="华文细黑"/>
                <a:cs typeface="Times New Roman"/>
              </a:rPr>
              <a:t>右</a:t>
            </a:r>
            <a:r>
              <a:rPr lang="zh-CN" altLang="zh-CN" sz="2800" kern="100" dirty="0" smtClean="0">
                <a:latin typeface="Times New Roman"/>
                <a:ea typeface="华文细黑"/>
                <a:cs typeface="Times New Roman"/>
              </a:rPr>
              <a:t>图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是历史上滇池水域的变迁图。据此完成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4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～</a:t>
            </a:r>
            <a:r>
              <a:rPr lang="en-US" altLang="zh-CN" sz="2800" kern="100" dirty="0">
                <a:latin typeface="Times New Roman"/>
                <a:ea typeface="华文细黑"/>
                <a:cs typeface="Courier New"/>
              </a:rPr>
              <a:t>6</a:t>
            </a:r>
            <a:r>
              <a:rPr lang="zh-CN" altLang="zh-CN" sz="2800" kern="100" dirty="0">
                <a:latin typeface="Times New Roman"/>
                <a:ea typeface="华文细黑"/>
                <a:cs typeface="Times New Roman"/>
              </a:rPr>
              <a:t>题。</a:t>
            </a:r>
            <a:endParaRPr lang="zh-CN" altLang="zh-CN" sz="2800" kern="100" dirty="0">
              <a:effectLst/>
              <a:latin typeface="宋体"/>
              <a:cs typeface="Courier New"/>
            </a:endParaRPr>
          </a:p>
        </p:txBody>
      </p:sp>
      <p:pic>
        <p:nvPicPr>
          <p:cNvPr id="4098" name="Picture 2" descr="K40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32984" y="664915"/>
            <a:ext cx="6052826" cy="554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21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9436149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1</a:t>
            </a:r>
          </a:p>
        </p:txBody>
      </p:sp>
      <p:sp>
        <p:nvSpPr>
          <p:cNvPr id="9" name="Rectangle 2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9873916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2</a:t>
            </a:r>
          </a:p>
        </p:txBody>
      </p:sp>
      <p:sp>
        <p:nvSpPr>
          <p:cNvPr id="10" name="Rectangle 21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10311683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3</a:t>
            </a:r>
          </a:p>
        </p:txBody>
      </p:sp>
      <p:sp>
        <p:nvSpPr>
          <p:cNvPr id="11" name="Rectangle 21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10749450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>
                <a:solidFill>
                  <a:srgbClr val="0000FF"/>
                </a:solidFill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4</a:t>
            </a:r>
          </a:p>
        </p:txBody>
      </p:sp>
      <p:sp>
        <p:nvSpPr>
          <p:cNvPr id="12" name="Rectangle 21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11187217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5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  <p:sp>
        <p:nvSpPr>
          <p:cNvPr id="13" name="Rectangle 21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11624984" y="18861"/>
            <a:ext cx="396317" cy="575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1898" tIns="60948" rIns="121898" bIns="60948" anchor="ctr"/>
          <a:lstStyle/>
          <a:p>
            <a:pPr algn="ctr" defTabSz="914400"/>
            <a:r>
              <a:rPr lang="en-US" altLang="zh-CN" sz="2000" dirty="0" smtClean="0">
                <a:effectLst>
                  <a:reflection blurRad="6350" stA="55000" endA="300" endPos="45500" dir="5400000" sy="-100000" algn="bl" rotWithShape="0"/>
                </a:effectLst>
                <a:latin typeface="Broadway" pitchFamily="82" charset="0"/>
                <a:ea typeface="楷体" pitchFamily="49" charset="-122"/>
                <a:cs typeface="经典繁仿黑" pitchFamily="49" charset="-122"/>
              </a:rPr>
              <a:t>6</a:t>
            </a:r>
            <a:endParaRPr lang="en-US" altLang="zh-CN" sz="2000" dirty="0">
              <a:effectLst>
                <a:reflection blurRad="6350" stA="55000" endA="300" endPos="45500" dir="5400000" sy="-100000" algn="bl" rotWithShape="0"/>
              </a:effectLst>
              <a:latin typeface="Broadway" pitchFamily="82" charset="0"/>
              <a:ea typeface="楷体" pitchFamily="49" charset="-122"/>
              <a:cs typeface="经典繁仿黑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258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442</Words>
  <Application>Microsoft Office PowerPoint</Application>
  <PresentationFormat>自定义</PresentationFormat>
  <Paragraphs>159</Paragraphs>
  <Slides>14</Slides>
  <Notes>0</Notes>
  <HiddenSlides>2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主题​​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</vt:vector>
  </TitlesOfParts>
  <Company>china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</cp:lastModifiedBy>
  <cp:revision>662</cp:revision>
  <dcterms:created xsi:type="dcterms:W3CDTF">2016-03-28T08:35:20Z</dcterms:created>
  <dcterms:modified xsi:type="dcterms:W3CDTF">2017-01-17T01:41:48Z</dcterms:modified>
</cp:coreProperties>
</file>