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257" r:id="rId6"/>
    <p:sldId id="337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46" r:id="rId16"/>
    <p:sldId id="359" r:id="rId17"/>
    <p:sldId id="360" r:id="rId18"/>
    <p:sldId id="348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DA"/>
    <a:srgbClr val="F6F1DB"/>
    <a:srgbClr val="3ABCEA"/>
    <a:srgbClr val="3B15F9"/>
    <a:srgbClr val="FFFFFF"/>
    <a:srgbClr val="87C7EB"/>
    <a:srgbClr val="BEEDF0"/>
    <a:srgbClr val="32C5EA"/>
    <a:srgbClr val="CC9933"/>
    <a:srgbClr val="CE9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hyperlink" Target="http://www.youyi100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tags" Target="../tags/tag20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594485" y="2939415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在校园里找一找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3125" y="1149985"/>
            <a:ext cx="5180330" cy="1232535"/>
            <a:chOff x="5375" y="1688"/>
            <a:chExt cx="8158" cy="1941"/>
          </a:xfrm>
        </p:grpSpPr>
        <p:sp>
          <p:nvSpPr>
            <p:cNvPr id="12" name="Rectangle 9"/>
            <p:cNvSpPr/>
            <p:nvPr/>
          </p:nvSpPr>
          <p:spPr>
            <a:xfrm>
              <a:off x="6605" y="2419"/>
              <a:ext cx="6928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数学游戏</a:t>
              </a:r>
              <a:endParaRPr kumimoji="0" 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7820000">
              <a:off x="5365" y="1698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7690" y="869315"/>
            <a:ext cx="7839075" cy="54102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42192" y="132355"/>
            <a:ext cx="9522962" cy="1396828"/>
            <a:chOff x="154" y="-584"/>
            <a:chExt cx="11250" cy="1650"/>
          </a:xfrm>
        </p:grpSpPr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2035" y="-285"/>
              <a:ext cx="9369" cy="845"/>
            </a:xfrm>
            <a:prstGeom prst="wedgeRoundRectCallout">
              <a:avLst>
                <a:gd name="adj1" fmla="val -57438"/>
                <a:gd name="adj2" fmla="val 1831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你们知道教室的窗户是什么形状的吗？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22" name="Picture 3" descr="E:/桌面/新画人物图/老师8 拷贝.png老师8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" t="805" r="-38" b="805"/>
            <a:stretch>
              <a:fillRect/>
            </a:stretch>
          </p:blipFill>
          <p:spPr>
            <a:xfrm>
              <a:off x="154" y="-584"/>
              <a:ext cx="1305" cy="1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矩形 22"/>
          <p:cNvSpPr/>
          <p:nvPr/>
        </p:nvSpPr>
        <p:spPr>
          <a:xfrm>
            <a:off x="6502400" y="2643505"/>
            <a:ext cx="96520" cy="1644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125210" y="2284730"/>
            <a:ext cx="115570" cy="1739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3841115" y="3126740"/>
            <a:ext cx="2757805" cy="1085850"/>
          </a:xfrm>
          <a:prstGeom prst="wedgeRoundRectCallout">
            <a:avLst>
              <a:gd name="adj1" fmla="val 65680"/>
              <a:gd name="adj2" fmla="val 265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4925" cmpd="sng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教室的窗户是</a:t>
            </a:r>
            <a:r>
              <a:rPr 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长方形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的。</a:t>
            </a:r>
            <a:endParaRPr lang="zh-CN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/>
        </p:nvGrpSpPr>
        <p:grpSpPr>
          <a:xfrm>
            <a:off x="635867" y="849905"/>
            <a:ext cx="6276690" cy="1396828"/>
            <a:chOff x="154" y="-584"/>
            <a:chExt cx="7415" cy="1650"/>
          </a:xfrm>
        </p:grpSpPr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1932" y="-285"/>
              <a:ext cx="5637" cy="845"/>
            </a:xfrm>
            <a:prstGeom prst="wedgeRoundRectCallout">
              <a:avLst>
                <a:gd name="adj1" fmla="val -57438"/>
                <a:gd name="adj2" fmla="val 1831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你们还知道哪些图形？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22" name="Picture 3" descr="E:/桌面/新画人物图/老师8 拷贝.png老师8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" t="805" r="-38" b="805"/>
            <a:stretch>
              <a:fillRect/>
            </a:stretch>
          </p:blipFill>
          <p:spPr>
            <a:xfrm>
              <a:off x="154" y="-584"/>
              <a:ext cx="1305" cy="1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椭圆 7"/>
          <p:cNvSpPr/>
          <p:nvPr/>
        </p:nvSpPr>
        <p:spPr>
          <a:xfrm>
            <a:off x="1850390" y="2827655"/>
            <a:ext cx="1114425" cy="1114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14495" y="2866390"/>
            <a:ext cx="1075690" cy="10756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6689725" y="2866390"/>
            <a:ext cx="1017905" cy="101790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107170" y="3052445"/>
            <a:ext cx="1379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……</a:t>
            </a:r>
            <a:endParaRPr 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" name="文本框 54"/>
          <p:cNvSpPr txBox="1"/>
          <p:nvPr/>
        </p:nvSpPr>
        <p:spPr>
          <a:xfrm>
            <a:off x="695325" y="2467610"/>
            <a:ext cx="5792470" cy="13093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开学了，小朋友们高高兴兴地来到美丽的校园！</a:t>
            </a:r>
            <a:endParaRPr 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" name="图片 15" descr="D:/Desktop/微信截图_20250714090326.png微信截图_202507140903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557" r="2557" b="2094"/>
          <a:stretch>
            <a:fillRect/>
          </a:stretch>
        </p:blipFill>
        <p:spPr>
          <a:xfrm>
            <a:off x="6668135" y="578485"/>
            <a:ext cx="4505960" cy="570166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54000" dist="190500" dir="2700000" algn="tl" rotWithShape="0">
              <a:schemeClr val="accent3">
                <a:lumMod val="20000"/>
                <a:lumOff val="80000"/>
                <a:alpha val="59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065" cy="96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2990" y="728980"/>
            <a:ext cx="7839075" cy="54102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47863" y="350141"/>
            <a:ext cx="9669404" cy="1396828"/>
            <a:chOff x="2013" y="-398"/>
            <a:chExt cx="11423" cy="1650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2013" y="-274"/>
              <a:ext cx="9964" cy="845"/>
            </a:xfrm>
            <a:prstGeom prst="wedgeRoundRectCallout">
              <a:avLst>
                <a:gd name="adj1" fmla="val 54020"/>
                <a:gd name="adj2" fmla="val 224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在校园里找一找，说说你都看到了什么。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7" name="Picture 3" descr="E:/桌面/新画人物图/老师8 拷贝.png老师8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" t="805" r="-38" b="805"/>
            <a:stretch>
              <a:fillRect/>
            </a:stretch>
          </p:blipFill>
          <p:spPr>
            <a:xfrm flipH="1">
              <a:off x="12131" y="-398"/>
              <a:ext cx="1305" cy="1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2990" y="728980"/>
            <a:ext cx="7839075" cy="54102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511911" y="480739"/>
            <a:ext cx="7306016" cy="1397675"/>
            <a:chOff x="4805" y="-399"/>
            <a:chExt cx="8631" cy="1651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4805" y="-399"/>
              <a:ext cx="7325" cy="845"/>
            </a:xfrm>
            <a:prstGeom prst="wedgeRoundRectCallout">
              <a:avLst>
                <a:gd name="adj1" fmla="val 54020"/>
                <a:gd name="adj2" fmla="val 224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谁来说一说你是怎样观察的？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4" name="Picture 3" descr="E:/桌面/新画人物图/老师8 拷贝.png老师8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" t="805" r="-38" b="805"/>
            <a:stretch>
              <a:fillRect/>
            </a:stretch>
          </p:blipFill>
          <p:spPr>
            <a:xfrm flipH="1">
              <a:off x="12131" y="-398"/>
              <a:ext cx="1305" cy="1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2990" y="728980"/>
            <a:ext cx="7839075" cy="54102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800215" y="4900930"/>
            <a:ext cx="5108575" cy="1358900"/>
            <a:chOff x="9963" y="6837"/>
            <a:chExt cx="8045" cy="2140"/>
          </a:xfrm>
        </p:grpSpPr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9963" y="7112"/>
              <a:ext cx="5640" cy="1865"/>
            </a:xfrm>
            <a:prstGeom prst="wedgeRoundRectCallout">
              <a:avLst>
                <a:gd name="adj1" fmla="val 62588"/>
                <a:gd name="adj2" fmla="val 14075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4925" cmpd="sng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先观察近处的，再观察远</a:t>
              </a:r>
              <a:r>
                <a:rPr lang="zh-CN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处</a:t>
              </a:r>
              <a:r>
                <a:rPr lang="zh-CN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的</a:t>
              </a: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5127" name="Picture 3" descr="E:/桌面/新画人物图/女044 拷贝.png女044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974" r="974"/>
            <a:stretch>
              <a:fillRect/>
            </a:stretch>
          </p:blipFill>
          <p:spPr>
            <a:xfrm>
              <a:off x="16316" y="6837"/>
              <a:ext cx="1692" cy="21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524510" y="306070"/>
            <a:ext cx="6287770" cy="1417320"/>
            <a:chOff x="1554" y="7898"/>
            <a:chExt cx="9902" cy="2232"/>
          </a:xfrm>
        </p:grpSpPr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3925" y="8307"/>
              <a:ext cx="7531" cy="1177"/>
            </a:xfrm>
            <a:prstGeom prst="wedgeRoundRectCallout">
              <a:avLst>
                <a:gd name="adj1" fmla="val -58350"/>
                <a:gd name="adj2" fmla="val 24347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4925" cmpd="sng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我是从左往右观察的</a:t>
              </a: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10" name="Picture 3" descr="F:/新画人物图/女022拷贝.png女022拷贝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34" r="-2414"/>
            <a:stretch>
              <a:fillRect/>
            </a:stretch>
          </p:blipFill>
          <p:spPr>
            <a:xfrm>
              <a:off x="1554" y="7898"/>
              <a:ext cx="1812" cy="22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2990" y="728980"/>
            <a:ext cx="7839075" cy="54102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63575" y="417830"/>
            <a:ext cx="6287770" cy="1682750"/>
            <a:chOff x="1554" y="7714"/>
            <a:chExt cx="9902" cy="2650"/>
          </a:xfrm>
        </p:grpSpPr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3925" y="8450"/>
              <a:ext cx="7531" cy="1177"/>
            </a:xfrm>
            <a:prstGeom prst="wedgeRoundRectCallout">
              <a:avLst>
                <a:gd name="adj1" fmla="val -58350"/>
                <a:gd name="adj2" fmla="val 2434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4925" cmpd="sng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我是从上往下观察的</a:t>
              </a: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11" name="Picture 3" descr="F:/新画人物图/男033 拷贝.png男033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28" t="81" r="28" b="-1839"/>
            <a:stretch>
              <a:fillRect/>
            </a:stretch>
          </p:blipFill>
          <p:spPr>
            <a:xfrm flipH="1">
              <a:off x="1554" y="7714"/>
              <a:ext cx="1812" cy="2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2990" y="735965"/>
            <a:ext cx="7839075" cy="54102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35868" y="183136"/>
            <a:ext cx="7818140" cy="1396828"/>
            <a:chOff x="4039" y="-398"/>
            <a:chExt cx="9236" cy="1650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4039" y="-182"/>
              <a:ext cx="7777" cy="845"/>
            </a:xfrm>
            <a:prstGeom prst="wedgeRoundRectCallout">
              <a:avLst>
                <a:gd name="adj1" fmla="val 54020"/>
                <a:gd name="adj2" fmla="val 224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你们在校园里都看到了什么呢？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7" name="Picture 3" descr="E:/桌面/新画人物图/老师8 拷贝.png老师8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" t="805" r="-38" b="805"/>
            <a:stretch>
              <a:fillRect/>
            </a:stretch>
          </p:blipFill>
          <p:spPr>
            <a:xfrm flipH="1">
              <a:off x="11970" y="-398"/>
              <a:ext cx="1305" cy="16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6F1DB">
                  <a:alpha val="100000"/>
                </a:srgbClr>
              </a:clrFrom>
              <a:clrTo>
                <a:srgbClr val="F6F1DB">
                  <a:alpha val="100000"/>
                  <a:alpha val="0"/>
                </a:srgbClr>
              </a:clrTo>
            </a:clrChange>
          </a:blip>
          <a:srcRect r="4658"/>
          <a:stretch>
            <a:fillRect/>
          </a:stretch>
        </p:blipFill>
        <p:spPr>
          <a:xfrm>
            <a:off x="1087120" y="1565910"/>
            <a:ext cx="2170430" cy="1685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700" y="1527175"/>
            <a:ext cx="2639060" cy="170815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593590" y="1748790"/>
            <a:ext cx="494030" cy="455295"/>
          </a:xfrm>
          <a:prstGeom prst="ellipse">
            <a:avLst/>
          </a:prstGeom>
          <a:noFill/>
          <a:ln w="22225">
            <a:solidFill>
              <a:srgbClr val="3B15F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116195" y="1632585"/>
            <a:ext cx="262890" cy="243205"/>
          </a:xfrm>
          <a:prstGeom prst="ellipse">
            <a:avLst/>
          </a:prstGeom>
          <a:noFill/>
          <a:ln w="22225">
            <a:solidFill>
              <a:srgbClr val="3B15F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261610" y="1777365"/>
            <a:ext cx="284480" cy="262890"/>
          </a:xfrm>
          <a:prstGeom prst="ellipse">
            <a:avLst/>
          </a:prstGeom>
          <a:noFill/>
          <a:ln w="22225">
            <a:solidFill>
              <a:srgbClr val="3B15F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71135" y="2011680"/>
            <a:ext cx="284480" cy="262890"/>
          </a:xfrm>
          <a:prstGeom prst="ellipse">
            <a:avLst/>
          </a:prstGeom>
          <a:noFill/>
          <a:ln w="22225">
            <a:solidFill>
              <a:srgbClr val="3B15F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106670" y="2175510"/>
            <a:ext cx="284480" cy="262890"/>
          </a:xfrm>
          <a:prstGeom prst="ellipse">
            <a:avLst/>
          </a:prstGeom>
          <a:noFill/>
          <a:ln w="22225">
            <a:solidFill>
              <a:srgbClr val="3B15F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921125" y="3410585"/>
            <a:ext cx="41389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国旗上有</a:t>
            </a:r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5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颗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（</a:t>
            </a:r>
            <a:r>
              <a:rPr lang="zh-CN" sz="36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k</a:t>
            </a:r>
            <a:r>
              <a:rPr lang="zh-CN" altLang="en-US" sz="360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ē</a:t>
            </a:r>
            <a:r>
              <a:rPr lang="zh-CN" sz="36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）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五角星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DFAF9">
                  <a:alpha val="100000"/>
                </a:srgbClr>
              </a:clrFrom>
              <a:clrTo>
                <a:srgbClr val="FDFA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2965" y="1549400"/>
            <a:ext cx="2533015" cy="16859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481695" y="1057275"/>
            <a:ext cx="621665" cy="4387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090025" y="1057275"/>
            <a:ext cx="621665" cy="4387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98355" y="1057275"/>
            <a:ext cx="621665" cy="438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06685" y="1057275"/>
            <a:ext cx="621665" cy="43878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380095" y="3410585"/>
            <a:ext cx="30346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个垃圾桶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548765" y="1530350"/>
            <a:ext cx="494030" cy="4552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290445" y="1632585"/>
            <a:ext cx="494030" cy="4552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54405" y="3410585"/>
            <a:ext cx="23602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个同学在提水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68645" y="4942205"/>
            <a:ext cx="1379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……</a:t>
            </a:r>
            <a:endParaRPr 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/>
      <p:bldP spid="34" grpId="0"/>
      <p:bldP spid="38" grpId="0" bldLvl="0" animBg="1"/>
      <p:bldP spid="39" grpId="0" bldLvl="0" animBg="1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9590" y="878840"/>
            <a:ext cx="7839075" cy="54102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15827" y="44725"/>
            <a:ext cx="9522962" cy="1396828"/>
            <a:chOff x="154" y="-584"/>
            <a:chExt cx="11250" cy="1650"/>
          </a:xfrm>
        </p:grpSpPr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2035" y="-285"/>
              <a:ext cx="9369" cy="845"/>
            </a:xfrm>
            <a:prstGeom prst="wedgeRoundRectCallout">
              <a:avLst>
                <a:gd name="adj1" fmla="val -57438"/>
                <a:gd name="adj2" fmla="val 1831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教学楼有几层？你们的教室在第几层？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11" name="Picture 3" descr="E:/桌面/新画人物图/老师8 拷贝.png老师8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" t="805" r="-38" b="805"/>
            <a:stretch>
              <a:fillRect/>
            </a:stretch>
          </p:blipFill>
          <p:spPr>
            <a:xfrm>
              <a:off x="154" y="-584"/>
              <a:ext cx="1305" cy="1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圆角矩形 11"/>
          <p:cNvSpPr/>
          <p:nvPr/>
        </p:nvSpPr>
        <p:spPr>
          <a:xfrm>
            <a:off x="4593590" y="2933700"/>
            <a:ext cx="2432685" cy="33909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593590" y="2585085"/>
            <a:ext cx="2432685" cy="32004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593590" y="2235835"/>
            <a:ext cx="2432685" cy="32004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593590" y="1876425"/>
            <a:ext cx="2432685" cy="305435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7870825" y="3999230"/>
            <a:ext cx="3871595" cy="1202690"/>
          </a:xfrm>
          <a:prstGeom prst="wedgeRoundRectCallout">
            <a:avLst>
              <a:gd name="adj1" fmla="val -58350"/>
              <a:gd name="adj2" fmla="val 243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4925" cmpd="sng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教学楼有</a:t>
            </a:r>
            <a:r>
              <a:rPr 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层，我们的教室在</a:t>
            </a:r>
            <a:r>
              <a:rPr lang="zh-CN" sz="3200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</a:t>
            </a:r>
            <a:r>
              <a:rPr 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21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MDY0ZGEzYTU4MWMxZTY0OWY1ZTU2MGQ4YjBhZTJjYTI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WPS 演示</Application>
  <PresentationFormat>宽屏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113</cp:revision>
  <dcterms:created xsi:type="dcterms:W3CDTF">2023-08-09T12:44:00Z</dcterms:created>
  <dcterms:modified xsi:type="dcterms:W3CDTF">2025-07-14T01:15:34Z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