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5" r:id="rId2"/>
    <p:sldId id="258" r:id="rId3"/>
    <p:sldId id="326" r:id="rId4"/>
    <p:sldId id="458" r:id="rId5"/>
    <p:sldId id="459" r:id="rId6"/>
    <p:sldId id="447" r:id="rId7"/>
    <p:sldId id="511" r:id="rId8"/>
    <p:sldId id="465" r:id="rId9"/>
    <p:sldId id="466" r:id="rId10"/>
    <p:sldId id="467" r:id="rId11"/>
    <p:sldId id="512" r:id="rId12"/>
    <p:sldId id="468" r:id="rId13"/>
    <p:sldId id="484" r:id="rId14"/>
    <p:sldId id="506" r:id="rId15"/>
    <p:sldId id="507" r:id="rId16"/>
    <p:sldId id="508" r:id="rId17"/>
    <p:sldId id="486" r:id="rId18"/>
    <p:sldId id="513" r:id="rId19"/>
    <p:sldId id="487" r:id="rId20"/>
    <p:sldId id="488" r:id="rId21"/>
    <p:sldId id="514" r:id="rId22"/>
    <p:sldId id="489" r:id="rId23"/>
    <p:sldId id="515" r:id="rId24"/>
    <p:sldId id="500" r:id="rId25"/>
    <p:sldId id="516" r:id="rId26"/>
  </p:sldIdLst>
  <p:sldSz cx="12190413" cy="6859588"/>
  <p:notesSz cx="6858000" cy="9144000"/>
  <p:defaultTextStyle>
    <a:defPPr>
      <a:defRPr lang="zh-CN"/>
    </a:defPPr>
    <a:lvl1pPr marL="0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D9D9D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3689" autoAdjust="0"/>
    <p:restoredTop sz="94660"/>
  </p:normalViewPr>
  <p:slideViewPr>
    <p:cSldViewPr>
      <p:cViewPr>
        <p:scale>
          <a:sx n="100" d="100"/>
          <a:sy n="100" d="100"/>
        </p:scale>
        <p:origin x="588" y="48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Documents and Settings\t11318\桌面\揭开0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351594" y="0"/>
            <a:ext cx="883882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141296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961" y="4176"/>
            <a:ext cx="12188453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515983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962" y="4176"/>
            <a:ext cx="9741176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94175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1961" y="4176"/>
            <a:ext cx="7629217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0470604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402244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914633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853341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Documents and Settings\t11318\桌面\揭开0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339147" y="0"/>
            <a:ext cx="883882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3"/>
          <p:cNvSpPr txBox="1"/>
          <p:nvPr userDrawn="1"/>
        </p:nvSpPr>
        <p:spPr>
          <a:xfrm>
            <a:off x="1644019" y="1886585"/>
            <a:ext cx="5336439" cy="1446884"/>
          </a:xfrm>
          <a:prstGeom prst="rect">
            <a:avLst/>
          </a:prstGeom>
          <a:noFill/>
        </p:spPr>
        <p:txBody>
          <a:bodyPr wrap="square" lIns="91438" tIns="45719" rIns="91438" bIns="45719" rtlCol="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>
              <a:defRPr lang="zh-CN"/>
            </a:defPPr>
            <a:lvl1pPr>
              <a:defRPr sz="7200" spc="50">
                <a:ln w="1143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康俪金黑W8(P)" pitchFamily="34" charset="-122"/>
                <a:ea typeface="华康俪金黑W8(P)" pitchFamily="34" charset="-122"/>
                <a:cs typeface="经典繁仿黑" pitchFamily="49" charset="-122"/>
              </a:defRPr>
            </a:lvl1pPr>
          </a:lstStyle>
          <a:p>
            <a:pPr lvl="0"/>
            <a:r>
              <a:rPr lang="zh-CN" altLang="en-US" sz="8800" b="1" dirty="0" smtClean="0">
                <a:solidFill>
                  <a:srgbClr val="CD1F06"/>
                </a:solidFill>
                <a:latin typeface="微软雅黑" pitchFamily="34" charset="-122"/>
                <a:ea typeface="微软雅黑" pitchFamily="34" charset="-122"/>
              </a:rPr>
              <a:t>谢谢</a:t>
            </a:r>
            <a:r>
              <a:rPr lang="zh-CN" altLang="en-US" sz="8800" b="1" dirty="0" smtClean="0">
                <a:solidFill>
                  <a:srgbClr val="00B050"/>
                </a:solidFill>
                <a:latin typeface="微软雅黑" pitchFamily="34" charset="-122"/>
                <a:ea typeface="微软雅黑" pitchFamily="34" charset="-122"/>
              </a:rPr>
              <a:t>观看</a:t>
            </a:r>
            <a:endParaRPr lang="zh-CN" altLang="en-US" sz="8800" b="1" dirty="0">
              <a:solidFill>
                <a:srgbClr val="00B05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" name="矩形 8"/>
          <p:cNvSpPr/>
          <p:nvPr userDrawn="1"/>
        </p:nvSpPr>
        <p:spPr>
          <a:xfrm>
            <a:off x="1782655" y="3658773"/>
            <a:ext cx="5618651" cy="954329"/>
          </a:xfrm>
          <a:prstGeom prst="rect">
            <a:avLst/>
          </a:prstGeom>
        </p:spPr>
        <p:txBody>
          <a:bodyPr wrap="square" lIns="91438" tIns="45719" rIns="91438" bIns="45719" anchor="ctr">
            <a:spAutoFit/>
          </a:bodyPr>
          <a:lstStyle/>
          <a:p>
            <a:pPr algn="l"/>
            <a:r>
              <a:rPr lang="en-US" altLang="zh-CN" sz="2800" b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——</a:t>
            </a:r>
            <a:r>
              <a:rPr lang="zh-CN" altLang="en-US" sz="2800" b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更多精彩内容请登录 </a:t>
            </a:r>
            <a:endParaRPr lang="en-US" altLang="zh-CN" sz="2800" b="0" dirty="0" smtClean="0">
              <a:solidFill>
                <a:schemeClr val="bg1">
                  <a:lumMod val="50000"/>
                </a:schemeClr>
              </a:solidFill>
              <a:effectLst/>
              <a:latin typeface="微软雅黑" pitchFamily="34" charset="-122"/>
              <a:ea typeface="微软雅黑" pitchFamily="34" charset="-122"/>
              <a:cs typeface="经典繁仿黑" pitchFamily="49" charset="-122"/>
            </a:endParaRPr>
          </a:p>
          <a:p>
            <a:pPr algn="l"/>
            <a:r>
              <a:rPr lang="en-US" altLang="zh-CN" sz="2800" b="0" baseline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        </a:t>
            </a:r>
            <a:r>
              <a:rPr lang="en-US" altLang="zh-CN" sz="2800" b="0" dirty="0" smtClean="0">
                <a:solidFill>
                  <a:srgbClr val="FF0000"/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www.91taoke.com</a:t>
            </a:r>
            <a:endParaRPr lang="zh-CN" altLang="en-US" sz="2800" b="0" dirty="0">
              <a:solidFill>
                <a:srgbClr val="FF0000"/>
              </a:solidFill>
              <a:effectLst/>
              <a:latin typeface="微软雅黑" pitchFamily="34" charset="-122"/>
              <a:ea typeface="微软雅黑" pitchFamily="34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4264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8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70"/>
                            </p:stCondLst>
                            <p:childTnLst>
                              <p:par>
                                <p:cTn id="12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37834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9" r:id="rId8"/>
  </p:sldLayoutIdLst>
  <p:timing>
    <p:tnLst>
      <p:par>
        <p:cTn id="1" dur="indefinite" restart="never" nodeType="tmRoot"/>
      </p:par>
    </p:tnLst>
  </p:timing>
  <p:txStyles>
    <p:titleStyle>
      <a:lvl1pPr algn="ctr" defTabSz="1088502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8188" indent="-408188" algn="l" defTabSz="1088502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408" indent="-340157" algn="l" defTabSz="1088502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627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4878" indent="-272125" algn="l" defTabSz="1088502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129" indent="-272125" algn="l" defTabSz="1088502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3380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631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882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6132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image" Target="../media/image7.png"/><Relationship Id="rId7" Type="http://schemas.openxmlformats.org/officeDocument/2006/relationships/slide" Target="slide8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6" Type="http://schemas.openxmlformats.org/officeDocument/2006/relationships/slide" Target="slide6.xml"/><Relationship Id="rId5" Type="http://schemas.openxmlformats.org/officeDocument/2006/relationships/slide" Target="slide11.xml"/><Relationship Id="rId4" Type="http://schemas.openxmlformats.org/officeDocument/2006/relationships/image" Target="../media/image4.png"/><Relationship Id="rId9" Type="http://schemas.openxmlformats.org/officeDocument/2006/relationships/slide" Target="slide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5" Type="http://schemas.openxmlformats.org/officeDocument/2006/relationships/slide" Target="slide12.xml"/><Relationship Id="rId4" Type="http://schemas.openxmlformats.org/officeDocument/2006/relationships/slide" Target="slid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1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slide" Target="slide9.xml"/><Relationship Id="rId5" Type="http://schemas.openxmlformats.org/officeDocument/2006/relationships/slide" Target="slide8.xml"/><Relationship Id="rId4" Type="http://schemas.openxmlformats.org/officeDocument/2006/relationships/slide" Target="slide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3" Type="http://schemas.openxmlformats.org/officeDocument/2006/relationships/image" Target="../media/image4.png"/><Relationship Id="rId7" Type="http://schemas.openxmlformats.org/officeDocument/2006/relationships/slide" Target="slide20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9.xml"/><Relationship Id="rId5" Type="http://schemas.openxmlformats.org/officeDocument/2006/relationships/slide" Target="slide17.xml"/><Relationship Id="rId4" Type="http://schemas.openxmlformats.org/officeDocument/2006/relationships/slide" Target="slide18.xml"/><Relationship Id="rId9" Type="http://schemas.openxmlformats.org/officeDocument/2006/relationships/slide" Target="slide2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6.xml"/><Relationship Id="rId6" Type="http://schemas.openxmlformats.org/officeDocument/2006/relationships/slide" Target="slide24.xml"/><Relationship Id="rId5" Type="http://schemas.openxmlformats.org/officeDocument/2006/relationships/slide" Target="slide22.xml"/><Relationship Id="rId4" Type="http://schemas.openxmlformats.org/officeDocument/2006/relationships/slide" Target="slide2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7" Type="http://schemas.openxmlformats.org/officeDocument/2006/relationships/slide" Target="slide2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slide" Target="slide22.xml"/><Relationship Id="rId5" Type="http://schemas.openxmlformats.org/officeDocument/2006/relationships/slide" Target="slide20.xml"/><Relationship Id="rId4" Type="http://schemas.openxmlformats.org/officeDocument/2006/relationships/slide" Target="slide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3" Type="http://schemas.openxmlformats.org/officeDocument/2006/relationships/slide" Target="slide21.xml"/><Relationship Id="rId7" Type="http://schemas.openxmlformats.org/officeDocument/2006/relationships/slide" Target="slide20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9.xml"/><Relationship Id="rId5" Type="http://schemas.openxmlformats.org/officeDocument/2006/relationships/slide" Target="slide17.xml"/><Relationship Id="rId4" Type="http://schemas.openxmlformats.org/officeDocument/2006/relationships/image" Target="../media/image10.png"/><Relationship Id="rId9" Type="http://schemas.openxmlformats.org/officeDocument/2006/relationships/slide" Target="slide2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6.xml"/><Relationship Id="rId6" Type="http://schemas.openxmlformats.org/officeDocument/2006/relationships/slide" Target="slide24.xml"/><Relationship Id="rId5" Type="http://schemas.openxmlformats.org/officeDocument/2006/relationships/slide" Target="slide22.xml"/><Relationship Id="rId4" Type="http://schemas.openxmlformats.org/officeDocument/2006/relationships/slide" Target="slide20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3" Type="http://schemas.openxmlformats.org/officeDocument/2006/relationships/slide" Target="slide23.xml"/><Relationship Id="rId7" Type="http://schemas.openxmlformats.org/officeDocument/2006/relationships/slide" Target="slide20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9.xml"/><Relationship Id="rId5" Type="http://schemas.openxmlformats.org/officeDocument/2006/relationships/slide" Target="slide17.xml"/><Relationship Id="rId4" Type="http://schemas.openxmlformats.org/officeDocument/2006/relationships/image" Target="../media/image10.png"/><Relationship Id="rId9" Type="http://schemas.openxmlformats.org/officeDocument/2006/relationships/slide" Target="slide2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6.xml"/><Relationship Id="rId6" Type="http://schemas.openxmlformats.org/officeDocument/2006/relationships/slide" Target="slide24.xml"/><Relationship Id="rId5" Type="http://schemas.openxmlformats.org/officeDocument/2006/relationships/slide" Target="slide22.xml"/><Relationship Id="rId4" Type="http://schemas.openxmlformats.org/officeDocument/2006/relationships/slide" Target="slide20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3" Type="http://schemas.openxmlformats.org/officeDocument/2006/relationships/slide" Target="slide25.xml"/><Relationship Id="rId7" Type="http://schemas.openxmlformats.org/officeDocument/2006/relationships/slide" Target="slide19.xml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Relationship Id="rId6" Type="http://schemas.openxmlformats.org/officeDocument/2006/relationships/slide" Target="slide17.xml"/><Relationship Id="rId5" Type="http://schemas.openxmlformats.org/officeDocument/2006/relationships/image" Target="../media/image10.png"/><Relationship Id="rId10" Type="http://schemas.openxmlformats.org/officeDocument/2006/relationships/slide" Target="slide24.xml"/><Relationship Id="rId4" Type="http://schemas.openxmlformats.org/officeDocument/2006/relationships/image" Target="../media/image4.png"/><Relationship Id="rId9" Type="http://schemas.openxmlformats.org/officeDocument/2006/relationships/slide" Target="slide2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7" Type="http://schemas.openxmlformats.org/officeDocument/2006/relationships/slide" Target="slide2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Relationship Id="rId6" Type="http://schemas.openxmlformats.org/officeDocument/2006/relationships/slide" Target="slide22.xml"/><Relationship Id="rId5" Type="http://schemas.openxmlformats.org/officeDocument/2006/relationships/slide" Target="slide20.xml"/><Relationship Id="rId4" Type="http://schemas.openxmlformats.org/officeDocument/2006/relationships/slide" Target="slide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slide" Target="slide7.xml"/><Relationship Id="rId7" Type="http://schemas.openxmlformats.org/officeDocument/2006/relationships/slide" Target="slide9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slide" Target="slide8.xml"/><Relationship Id="rId5" Type="http://schemas.openxmlformats.org/officeDocument/2006/relationships/slide" Target="slide6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5" Type="http://schemas.openxmlformats.org/officeDocument/2006/relationships/slide" Target="slide12.xml"/><Relationship Id="rId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2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slide" Target="slide1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6" Type="http://schemas.openxmlformats.org/officeDocument/2006/relationships/slide" Target="slide9.xml"/><Relationship Id="rId5" Type="http://schemas.openxmlformats.org/officeDocument/2006/relationships/slide" Target="slide8.xml"/><Relationship Id="rId4" Type="http://schemas.openxmlformats.org/officeDocument/2006/relationships/slide" Target="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贾文2016\同步\创新设计\创新 地理 鲁教 必修3\创新鲁教3图片\0FU232E9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42913" b="4755"/>
          <a:stretch/>
        </p:blipFill>
        <p:spPr bwMode="auto">
          <a:xfrm>
            <a:off x="-437314" y="4221882"/>
            <a:ext cx="13065041" cy="2872335"/>
          </a:xfrm>
          <a:prstGeom prst="rect">
            <a:avLst/>
          </a:prstGeom>
          <a:ln>
            <a:noFill/>
          </a:ln>
          <a:effectLst>
            <a:softEdge rad="317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38622" y="2135972"/>
            <a:ext cx="71287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微专题</a:t>
            </a:r>
            <a:r>
              <a:rPr lang="en-US" altLang="zh-CN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10</a:t>
            </a:r>
            <a:r>
              <a:rPr lang="zh-CN" altLang="zh-CN" sz="5000" b="1" dirty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　</a:t>
            </a:r>
            <a:r>
              <a:rPr lang="zh-CN" altLang="en-US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农业生产</a:t>
            </a:r>
            <a:endParaRPr lang="zh-CN" altLang="zh-CN" sz="5000" b="1" dirty="0">
              <a:solidFill>
                <a:schemeClr val="accent6">
                  <a:lumMod val="75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940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K38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17377" y="429841"/>
            <a:ext cx="6273286" cy="4620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K38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69499" y="5225802"/>
            <a:ext cx="4647446" cy="1411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矩形 8"/>
          <p:cNvSpPr/>
          <p:nvPr/>
        </p:nvSpPr>
        <p:spPr>
          <a:xfrm>
            <a:off x="332575" y="486991"/>
            <a:ext cx="5474599" cy="4487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下列关于该区域自然地理特征的叙述，正确的是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湖泊水位冬季高，夏季低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地势西高东低，北高南低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森林类型为山地针叶林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土壤为较肥沃的紫色土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7975" y="2681139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89920" y="1449205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圆角矩形 3">
            <a:hlinkClick r:id="rId5" action="ppaction://hlinksldjump"/>
          </p:cNvPr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0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1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2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3" name="Rectangle 21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6656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34566" y="612052"/>
            <a:ext cx="11621055" cy="35378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本题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组借助某城市等高线地形图考查学生对地图的判读能力、空间定位能力、综合分析区域自然环境特征的能力。图示地区受亚热带季风气候影响，湖泊水位夏季高、冬季低。据图中等高线和经纬线可知该地地势西北高，东南低；森林类型是亚热带常绿阔叶林；此地位于两广丘陵，土壤为红壤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Rectangle 2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5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6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7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721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190550" y="437910"/>
            <a:ext cx="11755638" cy="606632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关于该地马铃薯种植的说法，正确的是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稻草覆盖技术能增加昼夜温差，利于有机质的积累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夏季种植、秋季收获利于马铃薯生长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垄沟可以发展渔业，增加农民收入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覆盖稻草能增强土壤透气性，增加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土壤有机质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本题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以农业生产中的马铃薯稻草覆盖免耕栽培技术为背景材料，考查学生获取地理文字信息的能力，并要求学生根据区域环境特征综合分析免耕技术的优点。稻草覆盖能起到保温、保湿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减少水分蒸发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、增加透气性的作用。稻草上覆盖垄沟泥土后，稻草腐烂能够增加土壤有机质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009" y="3107231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75207" y="676167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圆角矩形 3"/>
          <p:cNvSpPr/>
          <p:nvPr/>
        </p:nvSpPr>
        <p:spPr>
          <a:xfrm>
            <a:off x="10343678" y="665529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7" name="圆角矩形 6">
            <a:hlinkClick r:id="rId3" action="ppaction://hlinksldjump"/>
          </p:cNvPr>
          <p:cNvSpPr/>
          <p:nvPr/>
        </p:nvSpPr>
        <p:spPr>
          <a:xfrm>
            <a:off x="11398413" y="665529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返回</a:t>
            </a:r>
            <a:endParaRPr lang="zh-CN" altLang="en-US" sz="1400" dirty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8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2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xmlns="" val="3267492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-1" y="-2177"/>
            <a:ext cx="12190414" cy="5513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219170"/>
            <a:r>
              <a:rPr lang="zh-CN" altLang="en-US" sz="2400" b="1" kern="0" dirty="0">
                <a:solidFill>
                  <a:schemeClr val="bg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 考</a:t>
            </a:r>
            <a:r>
              <a:rPr lang="zh-CN" altLang="en-US" sz="2400" b="1" kern="0" dirty="0" smtClean="0">
                <a:solidFill>
                  <a:schemeClr val="bg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向</a:t>
            </a:r>
            <a:r>
              <a:rPr lang="en-US" altLang="zh-CN" sz="2400" b="1" kern="0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 </a:t>
            </a:r>
            <a:r>
              <a:rPr lang="zh-CN" altLang="zh-CN" sz="2400" b="1" kern="0" dirty="0" smtClean="0">
                <a:solidFill>
                  <a:schemeClr val="bg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农业地域类型</a:t>
            </a:r>
            <a:endParaRPr lang="zh-CN" altLang="en-US" sz="2400" b="1" kern="0" dirty="0">
              <a:solidFill>
                <a:schemeClr val="bg1"/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88032" y="763893"/>
            <a:ext cx="11524006" cy="65787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ea typeface="微软雅黑"/>
                <a:cs typeface="Times New Roman"/>
              </a:rPr>
              <a:t>回扣导图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pic>
        <p:nvPicPr>
          <p:cNvPr id="4098" name="Picture 2" descr="K38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64749" y="1485578"/>
            <a:ext cx="5860914" cy="4585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66695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373202" y="200412"/>
            <a:ext cx="11185087" cy="502958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宋体"/>
                <a:ea typeface="微软雅黑"/>
                <a:cs typeface="Times New Roman"/>
              </a:rPr>
              <a:t>知能梳理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季风水田农业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(1)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区位条件：季风气候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，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平原地形，土壤肥沃；人口稠密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，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</a:t>
            </a: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u="sng" kern="100" dirty="0">
                <a:latin typeface="Times New Roman"/>
                <a:ea typeface="华文细黑"/>
                <a:cs typeface="Times New Roman"/>
              </a:rPr>
              <a:t> 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丰富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，粮食需求量大；种植历史悠久。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(2)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生产特点：小农经营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高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、商品率低；机械化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	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低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；水利工程量大。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(3)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发展方向：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加大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投入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；适当扩大种植规模。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答案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484310" y="1712580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雨热同期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16635" y="2425018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劳动力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4388132" y="3124051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单产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058914" y="3114526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科技水平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316005" y="4511253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科技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9333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39310" y="50059"/>
            <a:ext cx="11991926" cy="65556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商品谷物农业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(1)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区位条件：气候温和，降水丰富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便利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；地广人稀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发达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，农业科技发达。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(2)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生产特点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：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高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；生产规模大；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机械化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水平高。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(3)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存在问题：农业成本高，耗能大。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大牧场放牧业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(1)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区位条件：干旱、半干旱气候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，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面积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广大；地广人稀；交通运输便利。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(2)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生产特点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：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高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；生产规模大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	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程度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高。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(3)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发展方向：改善交通运输条件；培育良种；开辟水源，种植饲料。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答案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907757" y="770831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交通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9565833" y="789881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工业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350790" y="2042592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商品率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5525794" y="3977283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天然草场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369840" y="5254377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商品率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6313684" y="5254263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专业化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178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3033" y="97237"/>
            <a:ext cx="11639246" cy="624145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乳畜业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(1)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区位条件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：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	         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(2)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生产特点：面向城市市场的商品化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化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畜牧业。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(3)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需解决的问题：动物疫病的防治。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5.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澳大利亚混合农业的优点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(1)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种植与养殖有机结合，形成良性的生态系统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，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效益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高；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(2)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农业活动忙闲错开，充分利用劳动力和时间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，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效益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好；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(3)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可以根据市场调整种养结构，降低市场风险，获得最大经济效益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，</a:t>
            </a:r>
            <a:r>
              <a:rPr lang="en-US" altLang="zh-CN" sz="2800" kern="100" dirty="0" smtClean="0">
                <a:latin typeface="+mj-ea"/>
                <a:ea typeface="+mj-ea"/>
                <a:cs typeface="Times New Roman"/>
              </a:rPr>
              <a:t>____</a:t>
            </a:r>
            <a:endParaRPr lang="en-US" altLang="zh-CN" sz="2800" u="sng" kern="100" dirty="0" smtClean="0">
              <a:latin typeface="+mj-ea"/>
              <a:ea typeface="+mj-ea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效益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高。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答案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451373" y="890464"/>
            <a:ext cx="1980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饲料和市场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382623" y="1548061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集约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7779965" y="3564285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生态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760915" y="4246265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社会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0930575" y="4922912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经济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8501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K3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21315" y="698827"/>
            <a:ext cx="4869022" cy="4819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矩形 8"/>
          <p:cNvSpPr/>
          <p:nvPr/>
        </p:nvSpPr>
        <p:spPr>
          <a:xfrm>
            <a:off x="216593" y="609863"/>
            <a:ext cx="6765780" cy="34005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宋体"/>
                <a:ea typeface="微软雅黑"/>
                <a:cs typeface="Times New Roman"/>
              </a:rPr>
              <a:t>深化练习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en-US" sz="2800" kern="100" dirty="0" smtClean="0">
                <a:latin typeface="Times New Roman"/>
                <a:ea typeface="华文细黑"/>
                <a:cs typeface="Times New Roman"/>
              </a:rPr>
              <a:t>右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图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示意南半球某区域农事安排。该区域农场内一般划分为若干个区域，分别为小麦地、放牧地、休耕地等，在土地上交替种植小麦、牧草或休耕。读图完成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题。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5584" y="5374010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3227" y="4250457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圆角矩形 3">
            <a:hlinkClick r:id="rId4" action="ppaction://hlinksldjump"/>
          </p:cNvPr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16593" y="3986808"/>
            <a:ext cx="11755638" cy="22624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该区域的农业地域类型最有可能是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种植园农业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           B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商品谷物农业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混合农业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  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           D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大牧场放牧业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13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4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5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6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7" name="Rectangle 21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5657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15516" y="621482"/>
            <a:ext cx="11409907" cy="23220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本题组考查农业地域类型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该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地区既种植小麦又牧羊，且所投入时间接近，最可能的农业地域类型是混合农业。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Rectangle 2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5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6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7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8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656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288608" y="559573"/>
            <a:ext cx="11639246" cy="5001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在土地上交替种植小麦、牧草或休耕的最主要目的是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合理有效安排农事活动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更好地适应市场需求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便于农民开拓销售渠道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充分保持麦田的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肥力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结合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澳大利亚混合农业的相关知识可知，该地混合农业在土地上交替种植小麦、牧草或休耕，最主要目的是充分保持麦田的肥力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8925" y="3304828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007455" y="809462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圆角矩形 3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7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8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2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1875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790998" y="0"/>
            <a:ext cx="972000" cy="111382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90997" y="146234"/>
            <a:ext cx="972001" cy="907296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zh-CN" altLang="en-US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栏目索引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TextBox 14">
            <a:hlinkClick r:id="rId2" action="ppaction://hlinksldjump"/>
          </p:cNvPr>
          <p:cNvSpPr txBox="1"/>
          <p:nvPr/>
        </p:nvSpPr>
        <p:spPr>
          <a:xfrm>
            <a:off x="4081620" y="2421682"/>
            <a:ext cx="4027172" cy="615549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just"/>
            <a:r>
              <a:rPr lang="zh-CN" altLang="en-US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考向</a:t>
            </a:r>
            <a:r>
              <a:rPr lang="en-US" altLang="zh-CN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  </a:t>
            </a:r>
            <a:r>
              <a:rPr lang="zh-CN" altLang="zh-CN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农业</a:t>
            </a:r>
            <a:r>
              <a:rPr lang="zh-CN" altLang="zh-CN" sz="32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区位因素</a:t>
            </a:r>
            <a:endParaRPr lang="zh-CN" altLang="en-US" sz="32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cxnSp>
        <p:nvCxnSpPr>
          <p:cNvPr id="24" name="直接连接符 23"/>
          <p:cNvCxnSpPr/>
          <p:nvPr/>
        </p:nvCxnSpPr>
        <p:spPr>
          <a:xfrm>
            <a:off x="4079206" y="3039590"/>
            <a:ext cx="4032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7" name="TextBox 26">
            <a:hlinkClick r:id="rId3" action="ppaction://hlinksldjump"/>
          </p:cNvPr>
          <p:cNvSpPr txBox="1"/>
          <p:nvPr/>
        </p:nvSpPr>
        <p:spPr>
          <a:xfrm>
            <a:off x="4081620" y="3623024"/>
            <a:ext cx="4027172" cy="615549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just"/>
            <a:r>
              <a:rPr lang="zh-CN" altLang="en-US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考向</a:t>
            </a:r>
            <a:r>
              <a:rPr lang="en-US" altLang="zh-CN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  </a:t>
            </a:r>
            <a:r>
              <a:rPr lang="zh-CN" altLang="zh-CN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农业地域类型</a:t>
            </a:r>
            <a:endParaRPr lang="zh-CN" altLang="en-US" sz="32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cxnSp>
        <p:nvCxnSpPr>
          <p:cNvPr id="28" name="直接连接符 27"/>
          <p:cNvCxnSpPr/>
          <p:nvPr/>
        </p:nvCxnSpPr>
        <p:spPr>
          <a:xfrm>
            <a:off x="4079206" y="4240932"/>
            <a:ext cx="4032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7471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272083" y="552182"/>
            <a:ext cx="11639246" cy="560439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为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下图为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世界某种农作物四大主产区分布示意图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。读图完成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5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题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该种农作物最有可能是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咖啡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B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棉花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水稻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D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玉米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82986" y="5292477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65035" y="4168924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圆角矩形 3">
            <a:hlinkClick r:id="rId3" action="ppaction://hlinksldjump"/>
          </p:cNvPr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6146" name="Picture 2" descr="K384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52272"/>
          <a:stretch/>
        </p:blipFill>
        <p:spPr bwMode="auto">
          <a:xfrm>
            <a:off x="181025" y="1444404"/>
            <a:ext cx="5988100" cy="2350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K384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2125" b="-479"/>
          <a:stretch/>
        </p:blipFill>
        <p:spPr bwMode="auto">
          <a:xfrm>
            <a:off x="6243414" y="1413570"/>
            <a:ext cx="5988100" cy="2381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2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3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4" name="Rectangle 21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1563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22884" y="549474"/>
            <a:ext cx="11524006" cy="448696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5500"/>
              </a:lnSpc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本题组考查世界主要农作物分布地区，不同区域农业经营方式的差异，区域地理特征差异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>
              <a:lnSpc>
                <a:spcPts val="5500"/>
              </a:lnSpc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读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图，根据经纬度判断，甲是美国的玉米带分布区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>
              <a:lnSpc>
                <a:spcPts val="5500"/>
              </a:lnSpc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乙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是巴西东南部，是玉米的原产地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>
              <a:lnSpc>
                <a:spcPts val="5500"/>
              </a:lnSpc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丙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是南非高原，适宜玉米生长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>
              <a:lnSpc>
                <a:spcPts val="5500"/>
              </a:lnSpc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丁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是中国东北，是我国玉米最大产区。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Rectangle 2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5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6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7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8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9516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262558" y="520680"/>
            <a:ext cx="11524006" cy="57894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丁地区种植该种农作物有别于其他三地的显著特点是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A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经营方式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B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机械化程度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劳动力价格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D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商品率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水平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8542" y="4085124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66405" y="795800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圆角矩形 3">
            <a:hlinkClick r:id="rId3" action="ppaction://hlinksldjump"/>
          </p:cNvPr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7" name="Picture 2" descr="K384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52272"/>
          <a:stretch/>
        </p:blipFill>
        <p:spPr bwMode="auto">
          <a:xfrm>
            <a:off x="181025" y="1444404"/>
            <a:ext cx="5988100" cy="2350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K384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2125" b="-479"/>
          <a:stretch/>
        </p:blipFill>
        <p:spPr bwMode="auto">
          <a:xfrm>
            <a:off x="6243414" y="1413570"/>
            <a:ext cx="5988100" cy="2381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2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3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4" name="Rectangle 21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3660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34566" y="566308"/>
            <a:ext cx="11572430" cy="316104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5500"/>
              </a:lnSpc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我国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东北地区的玉米生产经营方式是国营农场，美国、巴西、南非的经营方式是家庭农场，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对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>
              <a:lnSpc>
                <a:spcPts val="5500"/>
              </a:lnSpc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四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地都是商品谷物农业区，农业机械化程度高，商品率高，劳动力价格中国与巴西、南非差异不大，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错。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Rectangle 2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5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6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7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8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75469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圆角矩形 4">
            <a:hlinkClick r:id="rId2" action="ppaction://hlinksldjump"/>
          </p:cNvPr>
          <p:cNvSpPr/>
          <p:nvPr/>
        </p:nvSpPr>
        <p:spPr>
          <a:xfrm>
            <a:off x="11398413" y="665529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返回</a:t>
            </a:r>
            <a:endParaRPr lang="zh-CN" altLang="en-US" sz="1400" dirty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6" name="圆角矩形 5">
            <a:hlinkClick r:id="rId3" action="ppaction://hlinksldjump"/>
          </p:cNvPr>
          <p:cNvSpPr/>
          <p:nvPr/>
        </p:nvSpPr>
        <p:spPr>
          <a:xfrm>
            <a:off x="10343678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72083" y="515274"/>
            <a:ext cx="11524006" cy="596840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5.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下列关于图中甲、乙、丙、丁四产区地理特征的描述，正确的是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A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甲地终年温和，降水丰富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乙地地势低平，土壤肥沃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丙地热量丰富，夏季多雨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丁地森林广布，湖沼众多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8542" y="5023495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66201" y="736923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 descr="K384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52272"/>
          <a:stretch/>
        </p:blipFill>
        <p:spPr bwMode="auto">
          <a:xfrm>
            <a:off x="181025" y="1391446"/>
            <a:ext cx="5988100" cy="2350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 descr="K384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2125" b="-479"/>
          <a:stretch/>
        </p:blipFill>
        <p:spPr bwMode="auto">
          <a:xfrm>
            <a:off x="6243414" y="1360612"/>
            <a:ext cx="5988100" cy="2381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3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4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5" name="Rectangle 21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6" name="Rectangle 21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xmlns="" val="3355497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/>
      <p:bldP spid="8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圆角矩形 2">
            <a:hlinkClick r:id="rId2" action="ppaction://hlinksldjump"/>
          </p:cNvPr>
          <p:cNvSpPr/>
          <p:nvPr/>
        </p:nvSpPr>
        <p:spPr>
          <a:xfrm>
            <a:off x="11398413" y="665529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返回</a:t>
            </a:r>
            <a:endParaRPr lang="zh-CN" altLang="en-US" sz="1400" dirty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31840" y="609543"/>
            <a:ext cx="11524006" cy="309875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5500"/>
              </a:lnSpc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甲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地冬冷夏热，气候大陆性强，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错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>
              <a:lnSpc>
                <a:spcPts val="5500"/>
              </a:lnSpc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乙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地位于巴西高原东南部，地势较高，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错。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>
              <a:lnSpc>
                <a:spcPts val="5500"/>
              </a:lnSpc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丙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地为热带草原气候，热量丰富，夏季多雨，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对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>
              <a:lnSpc>
                <a:spcPts val="5500"/>
              </a:lnSpc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丁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地地形平坦，土壤肥沃，沃野千里，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错。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6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7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8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9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0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xmlns="" val="1977596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75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75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75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/>
        </p:nvSpPr>
        <p:spPr>
          <a:xfrm>
            <a:off x="288032" y="729985"/>
            <a:ext cx="11524006" cy="65787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ea typeface="微软雅黑"/>
                <a:cs typeface="Times New Roman"/>
              </a:rPr>
              <a:t>回扣导图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-1" y="-2177"/>
            <a:ext cx="12190414" cy="551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219170"/>
            <a:r>
              <a:rPr lang="zh-CN" altLang="en-US" sz="2400" b="1" kern="0" dirty="0" smtClean="0">
                <a:solidFill>
                  <a:schemeClr val="bg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 考</a:t>
            </a:r>
            <a:r>
              <a:rPr lang="zh-CN" altLang="en-US" sz="2400" b="1" kern="0" dirty="0">
                <a:solidFill>
                  <a:schemeClr val="bg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向</a:t>
            </a:r>
            <a:r>
              <a:rPr lang="en-US" altLang="zh-CN" sz="2400" b="1" kern="0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 </a:t>
            </a:r>
            <a:r>
              <a:rPr lang="zh-CN" altLang="zh-CN" sz="2400" b="1" kern="0" dirty="0" smtClean="0">
                <a:solidFill>
                  <a:schemeClr val="bg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农业</a:t>
            </a:r>
            <a:r>
              <a:rPr lang="zh-CN" altLang="zh-CN" sz="2400" b="1" kern="0" dirty="0">
                <a:solidFill>
                  <a:schemeClr val="bg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区位因素</a:t>
            </a:r>
            <a:endParaRPr lang="zh-CN" altLang="en-US" sz="2400" b="1" kern="0" dirty="0">
              <a:solidFill>
                <a:schemeClr val="bg1"/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pic>
        <p:nvPicPr>
          <p:cNvPr id="1026" name="Picture 2" descr="K37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37582" y="1834352"/>
            <a:ext cx="7115249" cy="3611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88306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79083" y="140670"/>
            <a:ext cx="11639246" cy="624145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宋体"/>
                <a:ea typeface="微软雅黑"/>
                <a:cs typeface="Times New Roman"/>
              </a:rPr>
              <a:t>知能梳理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农业区位的含义：一是农业生产所选定的地理位置，二是农业与地理环境各因素的相互联系。农业区位选择的实质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是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		   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影响农业区位选择的主要因素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(1)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自然因素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：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</a:t>
            </a:r>
            <a:r>
              <a:rPr lang="zh-CN" altLang="zh-CN" sz="2800" u="sng" kern="100" dirty="0" smtClean="0">
                <a:latin typeface="Times New Roman"/>
                <a:ea typeface="华文细黑"/>
                <a:cs typeface="Times New Roman"/>
              </a:rPr>
              <a:t> 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光、热、水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、地形、水源、土壤等。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(2)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社会经济因素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：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、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交通运输、政策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、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地价、资金等。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(3)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科技因素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：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、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良种、化肥、机械等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在影响农业生产的区位因素中，自然因素比较稳定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，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	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因素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和科技因素发展变化比较快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答案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7432381" y="1591494"/>
            <a:ext cx="37753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对农业土地的合理利用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494806" y="2950007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气候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233936" y="3617243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市场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219111" y="3617243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劳动力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504331" y="4293890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冷藏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8716069" y="4975870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社会经济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3163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28067" y="45418"/>
            <a:ext cx="11755638" cy="65556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典型气候对作物生长的影响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(1)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季风气候：夏季高温多雨，雨热同期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——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有利于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种植业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发展；夏季风不稳定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——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多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灾害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兴修水利。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(2)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温带海洋性气候：降水丰富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，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不足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，不利于农作物成熟，产量低，但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有利于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	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生长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乳畜业。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(3)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温带大陆性气候：气候干旱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，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强烈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光照强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，昼夜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温差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</a:t>
            </a:r>
            <a:r>
              <a:rPr lang="zh-CN" altLang="zh-CN" sz="2800" u="sng" kern="100" dirty="0" smtClean="0">
                <a:latin typeface="Times New Roman"/>
                <a:ea typeface="华文细黑"/>
                <a:cs typeface="Times New Roman"/>
              </a:rPr>
              <a:t> 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气温日较差大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，夏季高温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解决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问题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，有利于优质农产品生产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温带水果、棉花等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5.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农业主导因素特例：江南丘陵的茶树、黑龙江的大豆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——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Courier New"/>
              </a:rPr>
              <a:t>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以色列的无土蔬菜栽培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——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Courier New"/>
              </a:rPr>
              <a:t>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答案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8048947" y="784548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水稻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710830" y="1413570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旱涝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5223847" y="2061642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光热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606327" y="2690550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多汁牧草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303118" y="3329211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太阳辐射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0783668" y="3349581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大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711309" y="3986808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灌溉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9421817" y="5263902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土壤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368427" y="5902335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技术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315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259457" y="365477"/>
            <a:ext cx="11524006" cy="616066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宋体"/>
                <a:ea typeface="微软雅黑"/>
                <a:cs typeface="Times New Roman"/>
              </a:rPr>
              <a:t>深化练习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下图为我国某区域土地利用时间分布图。据此完成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题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>
              <a:effectLst/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>
              <a:effectLst/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7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该区域农业发展的优势自然区位是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自然土壤肥沃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人均耕地面积大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商品率高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D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水热条件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优越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73461" y="5762625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26041" y="4692030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圆角矩形 3">
            <a:hlinkClick r:id="rId3" action="ppaction://hlinksldjump"/>
          </p:cNvPr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2050" name="Picture 2" descr="K37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38196" y="1777234"/>
            <a:ext cx="7314020" cy="2736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2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3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4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0501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406574" y="558999"/>
            <a:ext cx="11296938" cy="30987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本题组考查农业区位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该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区种植油菜，所以是我国南方地区，而南方地区土壤肥力较差，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项错误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但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水热条件优越，故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项正确。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Rectangle 2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5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6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7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656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288608" y="511542"/>
            <a:ext cx="11639246" cy="57170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为保证该地区农业稳定生产，可采取的主要措施是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加强水利工程建设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B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提高农业机械化水平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改良土壤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</a:t>
            </a: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D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培育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良种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南方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地区降水变率大，所以应加强水利工程建设；该地为丘陵地形，地形破碎，提高农业机械化水平、改良土壤、培育良种可以增加产量，但对于稳产作用不大，故排除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项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592" y="1269554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647415" y="765498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圆角矩形 3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8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0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1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2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8601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209600" y="376883"/>
            <a:ext cx="5513498" cy="6292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48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600" kern="100" dirty="0">
                <a:latin typeface="Times New Roman"/>
                <a:ea typeface="华文细黑"/>
                <a:cs typeface="Times New Roman"/>
              </a:rPr>
              <a:t>图</a:t>
            </a:r>
            <a:r>
              <a:rPr lang="en-US" altLang="zh-CN" sz="2600" kern="100" dirty="0">
                <a:latin typeface="Times New Roman"/>
                <a:ea typeface="华文细黑"/>
                <a:cs typeface="Courier New"/>
              </a:rPr>
              <a:t>1</a:t>
            </a:r>
            <a:r>
              <a:rPr lang="zh-CN" altLang="zh-CN" sz="2600" kern="100" dirty="0">
                <a:latin typeface="Times New Roman"/>
                <a:ea typeface="华文细黑"/>
                <a:cs typeface="Times New Roman"/>
              </a:rPr>
              <a:t>为某城市等高线地形图</a:t>
            </a:r>
            <a:r>
              <a:rPr lang="en-US" altLang="zh-CN" sz="26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600" kern="100" dirty="0">
                <a:latin typeface="Times New Roman"/>
                <a:ea typeface="华文细黑"/>
                <a:cs typeface="Times New Roman"/>
              </a:rPr>
              <a:t>单位：</a:t>
            </a:r>
            <a:r>
              <a:rPr lang="en-US" altLang="zh-CN" sz="2600" kern="100" dirty="0">
                <a:latin typeface="Times New Roman"/>
                <a:ea typeface="华文细黑"/>
                <a:cs typeface="Courier New"/>
              </a:rPr>
              <a:t>m)</a:t>
            </a:r>
            <a:r>
              <a:rPr lang="zh-CN" altLang="zh-CN" sz="2600" kern="100" dirty="0">
                <a:latin typeface="Times New Roman"/>
                <a:ea typeface="华文细黑"/>
                <a:cs typeface="Times New Roman"/>
              </a:rPr>
              <a:t>，图中</a:t>
            </a:r>
            <a:r>
              <a:rPr lang="en-US" altLang="zh-CN" sz="2600" kern="100" dirty="0">
                <a:latin typeface="Times New Roman"/>
                <a:ea typeface="华文细黑"/>
                <a:cs typeface="Courier New"/>
              </a:rPr>
              <a:t>A</a:t>
            </a:r>
            <a:r>
              <a:rPr lang="zh-CN" altLang="zh-CN" sz="2600" kern="100" dirty="0">
                <a:latin typeface="Times New Roman"/>
                <a:ea typeface="华文细黑"/>
                <a:cs typeface="Times New Roman"/>
              </a:rPr>
              <a:t>地大力推广马铃薯稻草覆盖免耕栽培技术</a:t>
            </a:r>
            <a:r>
              <a:rPr lang="en-US" altLang="zh-CN" sz="26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600" kern="100" dirty="0">
                <a:latin typeface="Times New Roman"/>
                <a:ea typeface="华文细黑"/>
                <a:cs typeface="Times New Roman"/>
              </a:rPr>
              <a:t>具体做法如图</a:t>
            </a:r>
            <a:r>
              <a:rPr lang="en-US" altLang="zh-CN" sz="2600" kern="100" dirty="0">
                <a:latin typeface="Times New Roman"/>
                <a:ea typeface="华文细黑"/>
                <a:cs typeface="Courier New"/>
              </a:rPr>
              <a:t>2</a:t>
            </a:r>
            <a:r>
              <a:rPr lang="zh-CN" altLang="zh-CN" sz="2600" kern="100" dirty="0">
                <a:latin typeface="Times New Roman"/>
                <a:ea typeface="华文细黑"/>
                <a:cs typeface="Times New Roman"/>
              </a:rPr>
              <a:t>所示</a:t>
            </a:r>
            <a:r>
              <a:rPr lang="en-US" altLang="zh-CN" sz="2600" kern="100" dirty="0">
                <a:latin typeface="Times New Roman"/>
                <a:ea typeface="华文细黑"/>
                <a:cs typeface="Courier New"/>
              </a:rPr>
              <a:t>)</a:t>
            </a:r>
            <a:r>
              <a:rPr lang="zh-CN" altLang="zh-CN" sz="2600" kern="100" dirty="0">
                <a:latin typeface="Times New Roman"/>
                <a:ea typeface="华文细黑"/>
                <a:cs typeface="Times New Roman"/>
              </a:rPr>
              <a:t>。当地农民将土壤堆高起垄，在垄中播种马铃薯及施肥，然后覆盖稻草，待马铃薯萌芽出土后再将垄沟的泥土覆盖在稻草上。马铃薯为喜光、喜水作物，要求地温较稳定</a:t>
            </a:r>
            <a:r>
              <a:rPr lang="en-US" altLang="zh-CN" sz="2600" kern="100" dirty="0">
                <a:latin typeface="Times New Roman"/>
                <a:ea typeface="华文细黑"/>
                <a:cs typeface="Courier New"/>
              </a:rPr>
              <a:t>(12</a:t>
            </a:r>
            <a:r>
              <a:rPr lang="zh-CN" altLang="zh-CN" sz="26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600" kern="100" dirty="0">
                <a:latin typeface="Times New Roman"/>
                <a:ea typeface="华文细黑"/>
                <a:cs typeface="Courier New"/>
              </a:rPr>
              <a:t>15</a:t>
            </a:r>
            <a:r>
              <a:rPr lang="en-US" altLang="zh-CN" sz="2600" kern="100" dirty="0">
                <a:latin typeface="宋体"/>
                <a:ea typeface="华文细黑"/>
                <a:cs typeface="Times New Roman"/>
              </a:rPr>
              <a:t>℃</a:t>
            </a:r>
            <a:r>
              <a:rPr lang="zh-CN" altLang="zh-CN" sz="2600" kern="100" dirty="0">
                <a:latin typeface="Times New Roman"/>
                <a:ea typeface="华文细黑"/>
                <a:cs typeface="Times New Roman"/>
              </a:rPr>
              <a:t>适宜</a:t>
            </a:r>
            <a:r>
              <a:rPr lang="en-US" altLang="zh-CN" sz="2600" kern="100" dirty="0">
                <a:latin typeface="Times New Roman"/>
                <a:ea typeface="华文细黑"/>
                <a:cs typeface="Courier New"/>
              </a:rPr>
              <a:t>)</a:t>
            </a:r>
            <a:r>
              <a:rPr lang="zh-CN" altLang="zh-CN" sz="2600" kern="100" dirty="0">
                <a:latin typeface="Times New Roman"/>
                <a:ea typeface="华文细黑"/>
                <a:cs typeface="Times New Roman"/>
              </a:rPr>
              <a:t>且透气性好的土壤，宜施有机肥、忌渍水。据此完成</a:t>
            </a:r>
            <a:r>
              <a:rPr lang="en-US" altLang="zh-CN" sz="2600" kern="100" dirty="0">
                <a:latin typeface="Times New Roman"/>
                <a:ea typeface="华文细黑"/>
                <a:cs typeface="Courier New"/>
              </a:rPr>
              <a:t>3</a:t>
            </a:r>
            <a:r>
              <a:rPr lang="zh-CN" altLang="zh-CN" sz="26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600" kern="100" dirty="0">
                <a:latin typeface="Times New Roman"/>
                <a:ea typeface="华文细黑"/>
                <a:cs typeface="Courier New"/>
              </a:rPr>
              <a:t>4</a:t>
            </a:r>
            <a:r>
              <a:rPr lang="zh-CN" altLang="zh-CN" sz="2600" kern="100" dirty="0">
                <a:latin typeface="Times New Roman"/>
                <a:ea typeface="华文细黑"/>
                <a:cs typeface="Times New Roman"/>
              </a:rPr>
              <a:t>题。</a:t>
            </a:r>
            <a:endParaRPr lang="zh-CN" altLang="zh-CN" sz="2600" kern="100" dirty="0">
              <a:effectLst/>
              <a:latin typeface="宋体"/>
              <a:cs typeface="Courier New"/>
            </a:endParaRPr>
          </a:p>
        </p:txBody>
      </p:sp>
      <p:pic>
        <p:nvPicPr>
          <p:cNvPr id="3074" name="Picture 2" descr="K38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17377" y="496516"/>
            <a:ext cx="6273286" cy="4620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K38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69499" y="5321052"/>
            <a:ext cx="4647446" cy="1411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1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2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3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061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</TotalTime>
  <Words>776</Words>
  <Application>Microsoft Office PowerPoint</Application>
  <PresentationFormat>自定义</PresentationFormat>
  <Paragraphs>252</Paragraphs>
  <Slides>25</Slides>
  <Notes>0</Notes>
  <HiddenSlides>6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26" baseType="lpstr">
      <vt:lpstr>Office 主题​​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</vt:vector>
  </TitlesOfParts>
  <Company>china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</cp:lastModifiedBy>
  <cp:revision>743</cp:revision>
  <dcterms:created xsi:type="dcterms:W3CDTF">2016-03-28T08:35:20Z</dcterms:created>
  <dcterms:modified xsi:type="dcterms:W3CDTF">2017-01-17T01:39:47Z</dcterms:modified>
</cp:coreProperties>
</file>