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301" r:id="rId2"/>
    <p:sldId id="278" r:id="rId3"/>
    <p:sldId id="279" r:id="rId4"/>
    <p:sldId id="280" r:id="rId5"/>
    <p:sldId id="281" r:id="rId6"/>
    <p:sldId id="282" r:id="rId7"/>
    <p:sldId id="283" r:id="rId8"/>
    <p:sldId id="284" r:id="rId9"/>
    <p:sldId id="285" r:id="rId10"/>
    <p:sldId id="286" r:id="rId11"/>
    <p:sldId id="287" r:id="rId12"/>
    <p:sldId id="288" r:id="rId13"/>
    <p:sldId id="321" r:id="rId14"/>
    <p:sldId id="289" r:id="rId15"/>
    <p:sldId id="290" r:id="rId16"/>
    <p:sldId id="291" r:id="rId17"/>
    <p:sldId id="292" r:id="rId18"/>
    <p:sldId id="300" r:id="rId19"/>
    <p:sldId id="298" r:id="rId20"/>
    <p:sldId id="299" r:id="rId21"/>
  </p:sldIdLst>
  <p:sldSz cx="9144000" cy="5143500" type="screen16x9"/>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1620">
          <p15:clr>
            <a:srgbClr val="A4A3A4"/>
          </p15:clr>
        </p15:guide>
        <p15:guide id="2" pos="287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55" autoAdjust="0"/>
    <p:restoredTop sz="99852" autoAdjust="0"/>
  </p:normalViewPr>
  <p:slideViewPr>
    <p:cSldViewPr>
      <p:cViewPr varScale="1">
        <p:scale>
          <a:sx n="58" d="100"/>
          <a:sy n="58" d="100"/>
        </p:scale>
        <p:origin x="-78" y="-654"/>
      </p:cViewPr>
      <p:guideLst>
        <p:guide orient="horz" pos="1620"/>
        <p:guide pos="2879"/>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82DF476-6E01-49B7-AE6C-5A3AF5676A58}" type="datetimeFigureOut">
              <a:rPr lang="zh-CN" altLang="en-US" smtClean="0"/>
              <a:t>2023/1/9</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435E223-1D32-4595-8F83-D793A4C80161}" type="slidenum">
              <a:rPr lang="zh-CN" altLang="en-US" smtClean="0"/>
              <a:t>‹#›</a:t>
            </a:fld>
            <a:endParaRPr lang="zh-CN" altLang="en-US"/>
          </a:p>
        </p:txBody>
      </p:sp>
    </p:spTree>
    <p:extLst>
      <p:ext uri="{BB962C8B-B14F-4D97-AF65-F5344CB8AC3E}">
        <p14:creationId xmlns:p14="http://schemas.microsoft.com/office/powerpoint/2010/main" val="468240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lgn="l" eaLnBrk="0" hangingPunct="0">
              <a:spcBef>
                <a:spcPct val="30000"/>
              </a:spcBef>
              <a:defRPr sz="1200">
                <a:solidFill>
                  <a:schemeClr val="tx1"/>
                </a:solidFill>
                <a:latin typeface="Calibri" panose="020F0502020204030204" charset="0"/>
                <a:ea typeface="宋体" panose="02010600030101010101" pitchFamily="2" charset="-122"/>
              </a:defRPr>
            </a:lvl1pPr>
            <a:lvl2pPr marL="742950" indent="-285750" algn="l" eaLnBrk="0" hangingPunct="0">
              <a:spcBef>
                <a:spcPct val="30000"/>
              </a:spcBef>
              <a:defRPr sz="1200">
                <a:solidFill>
                  <a:schemeClr val="tx1"/>
                </a:solidFill>
                <a:latin typeface="Calibri" panose="020F0502020204030204" charset="0"/>
                <a:ea typeface="宋体" panose="02010600030101010101" pitchFamily="2" charset="-122"/>
              </a:defRPr>
            </a:lvl2pPr>
            <a:lvl3pPr marL="1143000" indent="-228600" algn="l" eaLnBrk="0" hangingPunct="0">
              <a:spcBef>
                <a:spcPct val="30000"/>
              </a:spcBef>
              <a:defRPr sz="1200">
                <a:solidFill>
                  <a:schemeClr val="tx1"/>
                </a:solidFill>
                <a:latin typeface="Calibri" panose="020F0502020204030204" charset="0"/>
                <a:ea typeface="宋体" panose="02010600030101010101" pitchFamily="2" charset="-122"/>
              </a:defRPr>
            </a:lvl3pPr>
            <a:lvl4pPr marL="1600200" indent="-228600" algn="l" eaLnBrk="0" hangingPunct="0">
              <a:spcBef>
                <a:spcPct val="30000"/>
              </a:spcBef>
              <a:defRPr sz="1200">
                <a:solidFill>
                  <a:schemeClr val="tx1"/>
                </a:solidFill>
                <a:latin typeface="Calibri" panose="020F0502020204030204" charset="0"/>
                <a:ea typeface="宋体" panose="02010600030101010101" pitchFamily="2" charset="-122"/>
              </a:defRPr>
            </a:lvl4pPr>
            <a:lvl5pPr marL="2057400" indent="-228600" algn="l" eaLnBrk="0" hangingPunct="0">
              <a:spcBef>
                <a:spcPct val="30000"/>
              </a:spcBef>
              <a:defRPr sz="1200">
                <a:solidFill>
                  <a:schemeClr val="tx1"/>
                </a:solidFill>
                <a:latin typeface="Calibri" panose="020F050202020403020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lgn="r" eaLnBrk="1" hangingPunct="1">
              <a:spcBef>
                <a:spcPct val="0"/>
              </a:spcBef>
              <a:buFontTx/>
              <a:buNone/>
            </a:pPr>
            <a:fld id="{DEF6BCE1-1688-4A6A-B211-B5C57797B5F0}" type="slidenum">
              <a:rPr lang="zh-CN" altLang="en-US" smtClean="0">
                <a:latin typeface="楷体_GB2312" panose="02010609030101010101" pitchFamily="49" charset="-122"/>
                <a:ea typeface="楷体_GB2312" panose="02010609030101010101" pitchFamily="49" charset="-122"/>
              </a:rPr>
              <a:t>14</a:t>
            </a:fld>
            <a:endParaRPr lang="en-US" altLang="zh-CN">
              <a:latin typeface="楷体_GB2312" panose="02010609030101010101" pitchFamily="49" charset="-122"/>
              <a:ea typeface="楷体_GB2312" panose="02010609030101010101" pitchFamily="49"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lgn="l" eaLnBrk="0" hangingPunct="0">
              <a:spcBef>
                <a:spcPct val="30000"/>
              </a:spcBef>
              <a:defRPr sz="1200">
                <a:solidFill>
                  <a:schemeClr val="tx1"/>
                </a:solidFill>
                <a:latin typeface="Calibri" panose="020F0502020204030204" charset="0"/>
                <a:ea typeface="宋体" panose="02010600030101010101" pitchFamily="2" charset="-122"/>
              </a:defRPr>
            </a:lvl1pPr>
            <a:lvl2pPr marL="742950" indent="-285750" algn="l" eaLnBrk="0" hangingPunct="0">
              <a:spcBef>
                <a:spcPct val="30000"/>
              </a:spcBef>
              <a:defRPr sz="1200">
                <a:solidFill>
                  <a:schemeClr val="tx1"/>
                </a:solidFill>
                <a:latin typeface="Calibri" panose="020F0502020204030204" charset="0"/>
                <a:ea typeface="宋体" panose="02010600030101010101" pitchFamily="2" charset="-122"/>
              </a:defRPr>
            </a:lvl2pPr>
            <a:lvl3pPr marL="1143000" indent="-228600" algn="l" eaLnBrk="0" hangingPunct="0">
              <a:spcBef>
                <a:spcPct val="30000"/>
              </a:spcBef>
              <a:defRPr sz="1200">
                <a:solidFill>
                  <a:schemeClr val="tx1"/>
                </a:solidFill>
                <a:latin typeface="Calibri" panose="020F0502020204030204" charset="0"/>
                <a:ea typeface="宋体" panose="02010600030101010101" pitchFamily="2" charset="-122"/>
              </a:defRPr>
            </a:lvl3pPr>
            <a:lvl4pPr marL="1600200" indent="-228600" algn="l" eaLnBrk="0" hangingPunct="0">
              <a:spcBef>
                <a:spcPct val="30000"/>
              </a:spcBef>
              <a:defRPr sz="1200">
                <a:solidFill>
                  <a:schemeClr val="tx1"/>
                </a:solidFill>
                <a:latin typeface="Calibri" panose="020F0502020204030204" charset="0"/>
                <a:ea typeface="宋体" panose="02010600030101010101" pitchFamily="2" charset="-122"/>
              </a:defRPr>
            </a:lvl4pPr>
            <a:lvl5pPr marL="2057400" indent="-228600" algn="l" eaLnBrk="0" hangingPunct="0">
              <a:spcBef>
                <a:spcPct val="30000"/>
              </a:spcBef>
              <a:defRPr sz="1200">
                <a:solidFill>
                  <a:schemeClr val="tx1"/>
                </a:solidFill>
                <a:latin typeface="Calibri" panose="020F050202020403020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lgn="r" eaLnBrk="1" hangingPunct="1">
              <a:spcBef>
                <a:spcPct val="0"/>
              </a:spcBef>
              <a:buFontTx/>
              <a:buNone/>
            </a:pPr>
            <a:fld id="{DEF6BCE1-1688-4A6A-B211-B5C57797B5F0}" type="slidenum">
              <a:rPr lang="zh-CN" altLang="en-US" smtClean="0">
                <a:latin typeface="楷体_GB2312" panose="02010609030101010101" pitchFamily="49" charset="-122"/>
                <a:ea typeface="楷体_GB2312" panose="02010609030101010101" pitchFamily="49" charset="-122"/>
              </a:rPr>
              <a:t>15</a:t>
            </a:fld>
            <a:endParaRPr lang="en-US" altLang="zh-CN">
              <a:latin typeface="楷体_GB2312" panose="02010609030101010101" pitchFamily="49" charset="-122"/>
              <a:ea typeface="楷体_GB2312" panose="02010609030101010101" pitchFamily="49" charset="-122"/>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lgn="l" eaLnBrk="0" hangingPunct="0">
              <a:spcBef>
                <a:spcPct val="30000"/>
              </a:spcBef>
              <a:defRPr sz="1200">
                <a:solidFill>
                  <a:schemeClr val="tx1"/>
                </a:solidFill>
                <a:latin typeface="Calibri" panose="020F0502020204030204" charset="0"/>
                <a:ea typeface="宋体" panose="02010600030101010101" pitchFamily="2" charset="-122"/>
              </a:defRPr>
            </a:lvl1pPr>
            <a:lvl2pPr marL="742950" indent="-285750" algn="l" eaLnBrk="0" hangingPunct="0">
              <a:spcBef>
                <a:spcPct val="30000"/>
              </a:spcBef>
              <a:defRPr sz="1200">
                <a:solidFill>
                  <a:schemeClr val="tx1"/>
                </a:solidFill>
                <a:latin typeface="Calibri" panose="020F0502020204030204" charset="0"/>
                <a:ea typeface="宋体" panose="02010600030101010101" pitchFamily="2" charset="-122"/>
              </a:defRPr>
            </a:lvl2pPr>
            <a:lvl3pPr marL="1143000" indent="-228600" algn="l" eaLnBrk="0" hangingPunct="0">
              <a:spcBef>
                <a:spcPct val="30000"/>
              </a:spcBef>
              <a:defRPr sz="1200">
                <a:solidFill>
                  <a:schemeClr val="tx1"/>
                </a:solidFill>
                <a:latin typeface="Calibri" panose="020F0502020204030204" charset="0"/>
                <a:ea typeface="宋体" panose="02010600030101010101" pitchFamily="2" charset="-122"/>
              </a:defRPr>
            </a:lvl3pPr>
            <a:lvl4pPr marL="1600200" indent="-228600" algn="l" eaLnBrk="0" hangingPunct="0">
              <a:spcBef>
                <a:spcPct val="30000"/>
              </a:spcBef>
              <a:defRPr sz="1200">
                <a:solidFill>
                  <a:schemeClr val="tx1"/>
                </a:solidFill>
                <a:latin typeface="Calibri" panose="020F0502020204030204" charset="0"/>
                <a:ea typeface="宋体" panose="02010600030101010101" pitchFamily="2" charset="-122"/>
              </a:defRPr>
            </a:lvl4pPr>
            <a:lvl5pPr marL="2057400" indent="-228600" algn="l" eaLnBrk="0" hangingPunct="0">
              <a:spcBef>
                <a:spcPct val="30000"/>
              </a:spcBef>
              <a:defRPr sz="1200">
                <a:solidFill>
                  <a:schemeClr val="tx1"/>
                </a:solidFill>
                <a:latin typeface="Calibri" panose="020F050202020403020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lgn="r" eaLnBrk="1" hangingPunct="1">
              <a:spcBef>
                <a:spcPct val="0"/>
              </a:spcBef>
              <a:buFontTx/>
              <a:buNone/>
            </a:pPr>
            <a:fld id="{DEF6BCE1-1688-4A6A-B211-B5C57797B5F0}" type="slidenum">
              <a:rPr lang="zh-CN" altLang="en-US" smtClean="0">
                <a:latin typeface="楷体_GB2312" panose="02010609030101010101" pitchFamily="49" charset="-122"/>
                <a:ea typeface="楷体_GB2312" panose="02010609030101010101" pitchFamily="49" charset="-122"/>
              </a:rPr>
              <a:t>16</a:t>
            </a:fld>
            <a:endParaRPr lang="en-US" altLang="zh-CN">
              <a:latin typeface="楷体_GB2312" panose="02010609030101010101" pitchFamily="49" charset="-122"/>
              <a:ea typeface="楷体_GB2312" panose="02010609030101010101" pitchFamily="49" charset="-122"/>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幻灯片图像占位符 1"/>
          <p:cNvSpPr>
            <a:spLocks noGrp="1" noRot="1" noChangeAspect="1" noTextEdit="1"/>
          </p:cNvSpPr>
          <p:nvPr>
            <p:ph type="sldImg"/>
          </p:nvPr>
        </p:nvSpPr>
        <p:spPr bwMode="auto">
          <a:xfrm>
            <a:off x="381000" y="685800"/>
            <a:ext cx="6096000"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4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74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lgn="l" eaLnBrk="0" hangingPunct="0">
              <a:spcBef>
                <a:spcPct val="30000"/>
              </a:spcBef>
              <a:defRPr sz="1200">
                <a:solidFill>
                  <a:schemeClr val="tx1"/>
                </a:solidFill>
                <a:latin typeface="Calibri" panose="020F0502020204030204" charset="0"/>
                <a:ea typeface="宋体" panose="02010600030101010101" pitchFamily="2" charset="-122"/>
              </a:defRPr>
            </a:lvl1pPr>
            <a:lvl2pPr marL="742950" indent="-285750" algn="l" eaLnBrk="0" hangingPunct="0">
              <a:spcBef>
                <a:spcPct val="30000"/>
              </a:spcBef>
              <a:defRPr sz="1200">
                <a:solidFill>
                  <a:schemeClr val="tx1"/>
                </a:solidFill>
                <a:latin typeface="Calibri" panose="020F0502020204030204" charset="0"/>
                <a:ea typeface="宋体" panose="02010600030101010101" pitchFamily="2" charset="-122"/>
              </a:defRPr>
            </a:lvl2pPr>
            <a:lvl3pPr marL="1143000" indent="-228600" algn="l" eaLnBrk="0" hangingPunct="0">
              <a:spcBef>
                <a:spcPct val="30000"/>
              </a:spcBef>
              <a:defRPr sz="1200">
                <a:solidFill>
                  <a:schemeClr val="tx1"/>
                </a:solidFill>
                <a:latin typeface="Calibri" panose="020F0502020204030204" charset="0"/>
                <a:ea typeface="宋体" panose="02010600030101010101" pitchFamily="2" charset="-122"/>
              </a:defRPr>
            </a:lvl3pPr>
            <a:lvl4pPr marL="1600200" indent="-228600" algn="l" eaLnBrk="0" hangingPunct="0">
              <a:spcBef>
                <a:spcPct val="30000"/>
              </a:spcBef>
              <a:defRPr sz="1200">
                <a:solidFill>
                  <a:schemeClr val="tx1"/>
                </a:solidFill>
                <a:latin typeface="Calibri" panose="020F0502020204030204" charset="0"/>
                <a:ea typeface="宋体" panose="02010600030101010101" pitchFamily="2" charset="-122"/>
              </a:defRPr>
            </a:lvl4pPr>
            <a:lvl5pPr marL="2057400" indent="-228600" algn="l" eaLnBrk="0" hangingPunct="0">
              <a:spcBef>
                <a:spcPct val="30000"/>
              </a:spcBef>
              <a:defRPr sz="1200">
                <a:solidFill>
                  <a:schemeClr val="tx1"/>
                </a:solidFill>
                <a:latin typeface="Calibri" panose="020F050202020403020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Calibri" panose="020F0502020204030204" charset="0"/>
                <a:ea typeface="宋体" panose="02010600030101010101" pitchFamily="2" charset="-122"/>
              </a:defRPr>
            </a:lvl9pPr>
          </a:lstStyle>
          <a:p>
            <a:pPr algn="r" eaLnBrk="1" hangingPunct="1">
              <a:spcBef>
                <a:spcPct val="0"/>
              </a:spcBef>
              <a:buFontTx/>
              <a:buNone/>
            </a:pPr>
            <a:fld id="{DEF6BCE1-1688-4A6A-B211-B5C57797B5F0}" type="slidenum">
              <a:rPr lang="zh-CN" altLang="en-US" smtClean="0">
                <a:latin typeface="楷体_GB2312" panose="02010609030101010101" pitchFamily="49" charset="-122"/>
                <a:ea typeface="楷体_GB2312" panose="02010609030101010101" pitchFamily="49" charset="-122"/>
              </a:rPr>
              <a:t>17</a:t>
            </a:fld>
            <a:endParaRPr lang="en-US" altLang="zh-CN">
              <a:latin typeface="楷体_GB2312" panose="02010609030101010101" pitchFamily="49" charset="-122"/>
              <a:ea typeface="楷体_GB2312" panose="02010609030101010101" pitchFamily="49"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7" name="文本框 22"/>
          <p:cNvSpPr txBox="1"/>
          <p:nvPr userDrawn="1"/>
        </p:nvSpPr>
        <p:spPr>
          <a:xfrm>
            <a:off x="311304" y="103521"/>
            <a:ext cx="2262158" cy="276999"/>
          </a:xfrm>
          <a:prstGeom prst="rect">
            <a:avLst/>
          </a:prstGeom>
          <a:noFill/>
        </p:spPr>
        <p:txBody>
          <a:bodyPr wrap="none" rtlCol="0">
            <a:spAutoFit/>
          </a:bodyPr>
          <a:lstStyle/>
          <a:p>
            <a:pPr defTabSz="457200"/>
            <a:r>
              <a:rPr kumimoji="1" lang="zh-CN" altLang="en-US" sz="1200" dirty="0">
                <a:solidFill>
                  <a:prstClr val="black"/>
                </a:solidFill>
                <a:latin typeface="黑体" panose="02010609060101010101" pitchFamily="49" charset="-122"/>
                <a:ea typeface="黑体" panose="02010609060101010101" pitchFamily="49" charset="-122"/>
              </a:rPr>
              <a:t>人教版  数学  六年级  下册</a:t>
            </a:r>
          </a:p>
        </p:txBody>
      </p:sp>
      <p:cxnSp>
        <p:nvCxnSpPr>
          <p:cNvPr id="28" name="直线连接符 4"/>
          <p:cNvCxnSpPr/>
          <p:nvPr userDrawn="1"/>
        </p:nvCxnSpPr>
        <p:spPr>
          <a:xfrm flipV="1">
            <a:off x="231783" y="383361"/>
            <a:ext cx="2396001" cy="19248"/>
          </a:xfrm>
          <a:prstGeom prst="line">
            <a:avLst/>
          </a:prstGeom>
          <a:ln w="15875" cmpd="sng">
            <a:gradFill flip="none" rotWithShape="1">
              <a:gsLst>
                <a:gs pos="10000">
                  <a:schemeClr val="accent1">
                    <a:lumMod val="0"/>
                    <a:lumOff val="100000"/>
                  </a:schemeClr>
                </a:gs>
                <a:gs pos="65000">
                  <a:schemeClr val="accent1">
                    <a:lumMod val="100000"/>
                  </a:schemeClr>
                </a:gs>
              </a:gsLst>
              <a:lin ang="10800000" scaled="0"/>
              <a:tileRect/>
            </a:gradFill>
          </a:ln>
        </p:spPr>
        <p:style>
          <a:lnRef idx="1">
            <a:schemeClr val="accent1"/>
          </a:lnRef>
          <a:fillRef idx="0">
            <a:schemeClr val="accent1"/>
          </a:fillRef>
          <a:effectRef idx="0">
            <a:schemeClr val="accent1"/>
          </a:effectRef>
          <a:fontRef idx="minor">
            <a:schemeClr val="tx1"/>
          </a:fontRef>
        </p:style>
      </p:cxnSp>
      <p:pic>
        <p:nvPicPr>
          <p:cNvPr id="7" name="图片 6"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10" name="图片 9"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11" name="组合 10"/>
          <p:cNvGrpSpPr/>
          <p:nvPr userDrawn="1"/>
        </p:nvGrpSpPr>
        <p:grpSpPr>
          <a:xfrm>
            <a:off x="-252536" y="0"/>
            <a:ext cx="3274666" cy="694923"/>
            <a:chOff x="-252536" y="0"/>
            <a:chExt cx="3274666" cy="694923"/>
          </a:xfrm>
        </p:grpSpPr>
        <p:pic>
          <p:nvPicPr>
            <p:cNvPr id="13" name="图片 12"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53851"/>
              <a:ext cx="3274666" cy="641072"/>
            </a:xfrm>
            <a:prstGeom prst="rect">
              <a:avLst/>
            </a:prstGeom>
          </p:spPr>
        </p:pic>
        <p:sp>
          <p:nvSpPr>
            <p:cNvPr id="12" name="文本框 14"/>
            <p:cNvSpPr txBox="1"/>
            <p:nvPr userDrawn="1"/>
          </p:nvSpPr>
          <p:spPr>
            <a:xfrm>
              <a:off x="467544" y="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复习旧知</a:t>
              </a: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15" name="图片 14"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grpSp>
        <p:nvGrpSpPr>
          <p:cNvPr id="7" name="组合 6"/>
          <p:cNvGrpSpPr/>
          <p:nvPr userDrawn="1"/>
        </p:nvGrpSpPr>
        <p:grpSpPr>
          <a:xfrm>
            <a:off x="-240896" y="22840"/>
            <a:ext cx="3264092" cy="679083"/>
            <a:chOff x="-240896" y="22840"/>
            <a:chExt cx="3264092" cy="679083"/>
          </a:xfrm>
        </p:grpSpPr>
        <p:pic>
          <p:nvPicPr>
            <p:cNvPr id="9" name="图片 8"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40896" y="62921"/>
              <a:ext cx="3264092" cy="639002"/>
            </a:xfrm>
            <a:prstGeom prst="rect">
              <a:avLst/>
            </a:prstGeom>
          </p:spPr>
        </p:pic>
        <p:sp>
          <p:nvSpPr>
            <p:cNvPr id="8" name="文本框 14"/>
            <p:cNvSpPr txBox="1"/>
            <p:nvPr userDrawn="1"/>
          </p:nvSpPr>
          <p:spPr>
            <a:xfrm>
              <a:off x="467544" y="22840"/>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巩固练习</a:t>
              </a: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标题和内容">
    <p:spTree>
      <p:nvGrpSpPr>
        <p:cNvPr id="1" name=""/>
        <p:cNvGrpSpPr/>
        <p:nvPr/>
      </p:nvGrpSpPr>
      <p:grpSpPr>
        <a:xfrm>
          <a:off x="0" y="0"/>
          <a:ext cx="0" cy="0"/>
          <a:chOff x="0" y="0"/>
          <a:chExt cx="0" cy="0"/>
        </a:xfrm>
      </p:grpSpPr>
      <p:pic>
        <p:nvPicPr>
          <p:cNvPr id="13" name="图片 12"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sp>
        <p:nvSpPr>
          <p:cNvPr id="7" name="文本框 14"/>
          <p:cNvSpPr txBox="1"/>
          <p:nvPr userDrawn="1"/>
        </p:nvSpPr>
        <p:spPr>
          <a:xfrm>
            <a:off x="452876"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课堂小结</a:t>
            </a:r>
          </a:p>
        </p:txBody>
      </p:sp>
      <p:pic>
        <p:nvPicPr>
          <p:cNvPr id="8" name="图片 7" descr="未标题-1.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2536" y="62921"/>
            <a:ext cx="3264091" cy="639002"/>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32" name="图片 31" descr="底图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59999"/>
            <a:ext cx="9144000" cy="588264"/>
          </a:xfrm>
          <a:prstGeom prst="rect">
            <a:avLst/>
          </a:prstGeom>
        </p:spPr>
      </p:pic>
      <p:pic>
        <p:nvPicPr>
          <p:cNvPr id="30" name="图片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63688" y="1059582"/>
            <a:ext cx="5437285" cy="4130864"/>
          </a:xfrm>
          <a:prstGeom prst="rect">
            <a:avLst/>
          </a:prstGeom>
        </p:spPr>
      </p:pic>
      <p:pic>
        <p:nvPicPr>
          <p:cNvPr id="10" name="图片 9" descr="七彩课堂4个字.pn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11" name="矩形 4"/>
          <p:cNvSpPr>
            <a:spLocks noChangeArrowheads="1"/>
          </p:cNvSpPr>
          <p:nvPr userDrawn="1"/>
        </p:nvSpPr>
        <p:spPr bwMode="auto">
          <a:xfrm>
            <a:off x="2142070" y="1672779"/>
            <a:ext cx="4680520" cy="15594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80" tIns="34290" rIns="68580" bIns="34290">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defTabSz="457200">
              <a:lnSpc>
                <a:spcPct val="150000"/>
              </a:lnSpc>
              <a:buFont typeface="Arial" panose="020B0604020202020204" pitchFamily="34" charset="0"/>
              <a:buNone/>
            </a:pPr>
            <a:r>
              <a:rPr lang="en-US" altLang="zh-CN" sz="3200" dirty="0">
                <a:solidFill>
                  <a:prstClr val="white"/>
                </a:solidFill>
                <a:latin typeface="黑体" panose="02010609060101010101" pitchFamily="49" charset="-122"/>
                <a:ea typeface="黑体" panose="02010609060101010101" pitchFamily="49" charset="-122"/>
              </a:rPr>
              <a:t>1.</a:t>
            </a:r>
            <a:r>
              <a:rPr lang="zh-CN" altLang="en-US" sz="3200" dirty="0">
                <a:solidFill>
                  <a:prstClr val="white"/>
                </a:solidFill>
                <a:latin typeface="黑体" panose="02010609060101010101" pitchFamily="49" charset="-122"/>
                <a:ea typeface="黑体" panose="02010609060101010101" pitchFamily="49" charset="-122"/>
              </a:rPr>
              <a:t>从教材课后习题中选取；</a:t>
            </a:r>
          </a:p>
          <a:p>
            <a:pPr defTabSz="457200">
              <a:lnSpc>
                <a:spcPct val="150000"/>
              </a:lnSpc>
              <a:buFont typeface="Arial" panose="020B0604020202020204" pitchFamily="34" charset="0"/>
              <a:buNone/>
            </a:pPr>
            <a:r>
              <a:rPr lang="en-US" altLang="zh-CN" sz="3200" dirty="0">
                <a:solidFill>
                  <a:prstClr val="white"/>
                </a:solidFill>
                <a:latin typeface="黑体" panose="02010609060101010101" pitchFamily="49" charset="-122"/>
                <a:ea typeface="黑体" panose="02010609060101010101" pitchFamily="49" charset="-122"/>
              </a:rPr>
              <a:t>2.</a:t>
            </a:r>
            <a:r>
              <a:rPr lang="zh-CN" altLang="en-US" sz="3200" dirty="0">
                <a:solidFill>
                  <a:prstClr val="white"/>
                </a:solidFill>
                <a:latin typeface="黑体" panose="02010609060101010101" pitchFamily="49" charset="-122"/>
                <a:ea typeface="黑体" panose="02010609060101010101" pitchFamily="49" charset="-122"/>
              </a:rPr>
              <a:t>从课时练中选取。</a:t>
            </a:r>
          </a:p>
        </p:txBody>
      </p:sp>
      <p:grpSp>
        <p:nvGrpSpPr>
          <p:cNvPr id="12" name="组合 11"/>
          <p:cNvGrpSpPr/>
          <p:nvPr userDrawn="1"/>
        </p:nvGrpSpPr>
        <p:grpSpPr>
          <a:xfrm>
            <a:off x="-252536" y="9623"/>
            <a:ext cx="3240360" cy="692300"/>
            <a:chOff x="-252536" y="9623"/>
            <a:chExt cx="3240360" cy="692300"/>
          </a:xfrm>
        </p:grpSpPr>
        <p:pic>
          <p:nvPicPr>
            <p:cNvPr id="13" name="图片 12" descr="未标题-1.png"/>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2536" y="67566"/>
              <a:ext cx="3240360" cy="634357"/>
            </a:xfrm>
            <a:prstGeom prst="rect">
              <a:avLst/>
            </a:prstGeom>
          </p:spPr>
        </p:pic>
        <p:sp>
          <p:nvSpPr>
            <p:cNvPr id="14" name="文本框 12"/>
            <p:cNvSpPr txBox="1"/>
            <p:nvPr userDrawn="1"/>
          </p:nvSpPr>
          <p:spPr>
            <a:xfrm>
              <a:off x="452876" y="9623"/>
              <a:ext cx="1847212" cy="500137"/>
            </a:xfrm>
            <a:prstGeom prst="rect">
              <a:avLst/>
            </a:prstGeom>
            <a:noFill/>
          </p:spPr>
          <p:txBody>
            <a:bodyPr wrap="square" lIns="68580" tIns="34290" rIns="68580" bIns="34290" rtlCol="0">
              <a:spAutoFit/>
            </a:bodyPr>
            <a:lstStyle/>
            <a:p>
              <a:pPr defTabSz="457200"/>
              <a:r>
                <a:rPr lang="zh-CN" altLang="en-US" sz="2800" b="1" dirty="0">
                  <a:solidFill>
                    <a:srgbClr val="44546A">
                      <a:lumMod val="50000"/>
                    </a:srgbClr>
                  </a:solidFill>
                  <a:latin typeface="宋体" panose="02010600030101010101" pitchFamily="2" charset="-122"/>
                  <a:ea typeface="宋体" panose="02010600030101010101" pitchFamily="2" charset="-122"/>
                </a:rPr>
                <a:t>课后作业</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pic>
        <p:nvPicPr>
          <p:cNvPr id="3" name="图片 2" descr="结束页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230" y="0"/>
            <a:ext cx="9135541" cy="5140264"/>
          </a:xfrm>
          <a:prstGeom prst="rect">
            <a:avLst/>
          </a:prstGeom>
        </p:spPr>
      </p:pic>
      <p:pic>
        <p:nvPicPr>
          <p:cNvPr id="4" name="图片 3"/>
          <p:cNvPicPr>
            <a:picLocks noChangeAspect="1"/>
          </p:cNvPicPr>
          <p:nvPr userDrawn="1"/>
        </p:nvPicPr>
        <p:blipFill>
          <a:blip r:embed="rId3" cstate="print">
            <a:alphaModFix amt="76000"/>
            <a:extLst>
              <a:ext uri="{28A0092B-C50C-407E-A947-70E740481C1C}">
                <a14:useLocalDpi xmlns:a14="http://schemas.microsoft.com/office/drawing/2010/main" val="0"/>
              </a:ext>
            </a:extLst>
          </a:blip>
          <a:stretch>
            <a:fillRect/>
          </a:stretch>
        </p:blipFill>
        <p:spPr>
          <a:xfrm rot="954618">
            <a:off x="7567239" y="494503"/>
            <a:ext cx="722742" cy="943380"/>
          </a:xfrm>
          <a:prstGeom prst="rect">
            <a:avLst/>
          </a:prstGeom>
        </p:spPr>
      </p:pic>
      <p:pic>
        <p:nvPicPr>
          <p:cNvPr id="5" name="图片 4"/>
          <p:cNvPicPr>
            <a:picLocks noChangeAspect="1"/>
          </p:cNvPicPr>
          <p:nvPr userDrawn="1"/>
        </p:nvPicPr>
        <p:blipFill>
          <a:blip r:embed="rId4" cstate="print">
            <a:alphaModFix amt="79000"/>
            <a:extLst>
              <a:ext uri="{28A0092B-C50C-407E-A947-70E740481C1C}">
                <a14:useLocalDpi xmlns:a14="http://schemas.microsoft.com/office/drawing/2010/main" val="0"/>
              </a:ext>
            </a:extLst>
          </a:blip>
          <a:stretch>
            <a:fillRect/>
          </a:stretch>
        </p:blipFill>
        <p:spPr>
          <a:xfrm rot="484629">
            <a:off x="7223546" y="1124885"/>
            <a:ext cx="456460" cy="595807"/>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内页">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3_标题幻灯片">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2" name="图片 21" descr="七彩课堂4个字.png"/>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58666" y="125859"/>
            <a:ext cx="962317" cy="377672"/>
          </a:xfrm>
          <a:prstGeom prst="rect">
            <a:avLst/>
          </a:prstGeom>
        </p:spPr>
      </p:pic>
      <p:sp>
        <p:nvSpPr>
          <p:cNvPr id="3" name="TextBox 9">
            <a:extLst>
              <a:ext uri="{FF2B5EF4-FFF2-40B4-BE49-F238E27FC236}">
                <a16:creationId xmlns:lc="http://schemas.openxmlformats.org/drawingml/2006/lockedCanvas" xmlns:a16="http://schemas.microsoft.com/office/drawing/2014/main" xmlns="" id="{74BFB079-FF16-4D7A-9C0F-2F1832459724}"/>
              </a:ext>
            </a:extLst>
          </p:cNvPr>
          <p:cNvSpPr txBox="1"/>
          <p:nvPr userDrawn="1"/>
        </p:nvSpPr>
        <p:spPr>
          <a:xfrm>
            <a:off x="6228184" y="103421"/>
            <a:ext cx="1584176" cy="4001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457200"/>
            <a:r>
              <a:rPr lang="zh-CN" altLang="en-US" sz="2000" b="1" dirty="0" smtClean="0">
                <a:solidFill>
                  <a:srgbClr val="8064A2">
                    <a:lumMod val="75000"/>
                  </a:srgbClr>
                </a:solidFill>
                <a:latin typeface="宋体"/>
                <a:ea typeface="宋体"/>
              </a:rPr>
              <a:t>圆柱与圆锥</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22.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0.png"/><Relationship Id="rId1" Type="http://schemas.openxmlformats.org/officeDocument/2006/relationships/slideLayout" Target="../slideLayouts/slideLayout3.xml"/><Relationship Id="rId5" Type="http://schemas.openxmlformats.org/officeDocument/2006/relationships/image" Target="../media/image32.png"/><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5.png"/><Relationship Id="rId7"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38.png"/><Relationship Id="rId9" Type="http://schemas.openxmlformats.org/officeDocument/2006/relationships/image" Target="../media/image22.png"/></Relationships>
</file>

<file path=ppt/slides/_rels/slide16.xml.rels><?xml version="1.0" encoding="UTF-8" standalone="yes"?>
<Relationships xmlns="http://schemas.openxmlformats.org/package/2006/relationships"><Relationship Id="rId8" Type="http://schemas.openxmlformats.org/officeDocument/2006/relationships/image" Target="../media/image44.png"/><Relationship Id="rId7"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 Id="rId9"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46.emf"/><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tif"/><Relationship Id="rId2" Type="http://schemas.openxmlformats.org/officeDocument/2006/relationships/image" Target="../media/image12.ti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tif"/><Relationship Id="rId2" Type="http://schemas.openxmlformats.org/officeDocument/2006/relationships/image" Target="../media/image20.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NULL" TargetMode="External"/><Relationship Id="rId2" Type="http://schemas.openxmlformats.org/officeDocument/2006/relationships/image" Target="../media/image24.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tif"/><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251234" y="1983672"/>
            <a:ext cx="2687275" cy="1084912"/>
          </a:xfrm>
          <a:prstGeom prst="rect">
            <a:avLst/>
          </a:prstGeom>
          <a:noFill/>
          <a:effectLst>
            <a:softEdge rad="0"/>
          </a:effectLst>
        </p:spPr>
        <p:txBody>
          <a:bodyPr wrap="none" lIns="68580" tIns="34290" rIns="68580" bIns="34290" rtlCol="0">
            <a:spAutoFit/>
          </a:bodyPr>
          <a:lstStyle/>
          <a:p>
            <a:pPr algn="ctr" defTabSz="457200"/>
            <a:r>
              <a:rPr lang="zh-CN" altLang="en-US" sz="6600" b="1" dirty="0">
                <a:solidFill>
                  <a:prstClr val="black"/>
                </a:solidFill>
                <a:latin typeface="宋体" panose="02010600030101010101" pitchFamily="2" charset="-122"/>
                <a:ea typeface="宋体" panose="02010600030101010101" pitchFamily="2" charset="-122"/>
                <a:cs typeface="宋体" panose="02010600030101010101" pitchFamily="2" charset="-122"/>
              </a:rPr>
              <a:t>练习五</a:t>
            </a:r>
          </a:p>
        </p:txBody>
      </p:sp>
      <p:sp>
        <p:nvSpPr>
          <p:cNvPr id="3" name="矩形 2"/>
          <p:cNvSpPr/>
          <p:nvPr/>
        </p:nvSpPr>
        <p:spPr>
          <a:xfrm>
            <a:off x="912693" y="519703"/>
            <a:ext cx="2711320" cy="684803"/>
          </a:xfrm>
          <a:prstGeom prst="rect">
            <a:avLst/>
          </a:prstGeom>
        </p:spPr>
        <p:txBody>
          <a:bodyPr wrap="none" lIns="68580" tIns="34290" rIns="68580" bIns="34290">
            <a:spAutoFit/>
          </a:bodyPr>
          <a:lstStyle/>
          <a:p>
            <a:pPr defTabSz="457200"/>
            <a:r>
              <a:rPr lang="zh-CN" altLang="en-US" sz="4000" b="1" dirty="0">
                <a:solidFill>
                  <a:srgbClr val="0050AA"/>
                </a:solidFill>
                <a:latin typeface="宋体" panose="02010600030101010101" pitchFamily="2" charset="-122"/>
                <a:ea typeface="宋体" panose="02010600030101010101" pitchFamily="2" charset="-122"/>
              </a:rPr>
              <a:t>圆柱与圆锥</a:t>
            </a:r>
          </a:p>
        </p:txBody>
      </p:sp>
      <p:grpSp>
        <p:nvGrpSpPr>
          <p:cNvPr id="4" name="组合 3"/>
          <p:cNvGrpSpPr/>
          <p:nvPr/>
        </p:nvGrpSpPr>
        <p:grpSpPr>
          <a:xfrm>
            <a:off x="231783" y="500648"/>
            <a:ext cx="654821" cy="702878"/>
            <a:chOff x="1306635" y="1385539"/>
            <a:chExt cx="654821" cy="702878"/>
          </a:xfrm>
        </p:grpSpPr>
        <p:pic>
          <p:nvPicPr>
            <p:cNvPr id="5" name="图片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06635" y="1440417"/>
              <a:ext cx="654821" cy="648000"/>
            </a:xfrm>
            <a:prstGeom prst="rect">
              <a:avLst/>
            </a:prstGeom>
          </p:spPr>
        </p:pic>
        <p:sp>
          <p:nvSpPr>
            <p:cNvPr id="6" name="文本框 10"/>
            <p:cNvSpPr txBox="1"/>
            <p:nvPr/>
          </p:nvSpPr>
          <p:spPr>
            <a:xfrm>
              <a:off x="1435768" y="1385539"/>
              <a:ext cx="410690" cy="630942"/>
            </a:xfrm>
            <a:prstGeom prst="rect">
              <a:avLst/>
            </a:prstGeom>
            <a:noFill/>
          </p:spPr>
          <p:txBody>
            <a:bodyPr wrap="none" rtlCol="0">
              <a:spAutoFit/>
            </a:bodyPr>
            <a:lstStyle/>
            <a:p>
              <a:pPr defTabSz="457200"/>
              <a:r>
                <a:rPr kumimoji="1" lang="en-US" altLang="zh-CN" sz="3500" b="1" dirty="0">
                  <a:solidFill>
                    <a:srgbClr val="0050AA"/>
                  </a:solidFill>
                  <a:latin typeface="宋体" panose="02010600030101010101" pitchFamily="2" charset="-122"/>
                  <a:ea typeface="宋体" panose="02010600030101010101" pitchFamily="2" charset="-122"/>
                </a:rPr>
                <a:t>3</a:t>
              </a:r>
              <a:endParaRPr kumimoji="1" lang="zh-CN" altLang="en-US" sz="3500" b="1" dirty="0">
                <a:solidFill>
                  <a:srgbClr val="0050AA"/>
                </a:solidFill>
                <a:latin typeface="宋体" panose="02010600030101010101" pitchFamily="2" charset="-122"/>
                <a:ea typeface="宋体" panose="02010600030101010101" pitchFamily="2" charset="-122"/>
              </a:endParaRPr>
            </a:p>
          </p:txBody>
        </p:sp>
      </p:gr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90" y="1076673"/>
            <a:ext cx="3574004" cy="58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矩形 21"/>
          <p:cNvSpPr/>
          <p:nvPr/>
        </p:nvSpPr>
        <p:spPr>
          <a:xfrm>
            <a:off x="3837003" y="4091744"/>
            <a:ext cx="5171609" cy="461665"/>
          </a:xfrm>
          <a:prstGeom prst="rect">
            <a:avLst/>
          </a:prstGeom>
        </p:spPr>
        <p:txBody>
          <a:bodyPr wrap="none">
            <a:spAutoFit/>
          </a:bodyPr>
          <a:lstStyle/>
          <a:p>
            <a:r>
              <a:rPr lang="zh-CN" altLang="zh-CN" sz="2400" b="1" dirty="0">
                <a:solidFill>
                  <a:srgbClr val="FF0000"/>
                </a:solidFill>
                <a:latin typeface="楷体" panose="02010609060101010101" pitchFamily="49" charset="-122"/>
                <a:ea typeface="楷体" panose="02010609060101010101" pitchFamily="49" charset="-122"/>
              </a:rPr>
              <a:t>答</a:t>
            </a:r>
            <a:r>
              <a:rPr lang="en-US" altLang="zh-CN" sz="2400" b="1" dirty="0">
                <a:solidFill>
                  <a:srgbClr val="FF0000"/>
                </a:solidFill>
                <a:latin typeface="楷体" panose="02010609060101010101" pitchFamily="49" charset="-122"/>
                <a:ea typeface="楷体" panose="02010609060101010101" pitchFamily="49" charset="-122"/>
              </a:rPr>
              <a:t>:</a:t>
            </a:r>
            <a:r>
              <a:rPr lang="zh-CN" altLang="zh-CN" sz="2400" b="1" dirty="0">
                <a:solidFill>
                  <a:srgbClr val="FF0000"/>
                </a:solidFill>
                <a:latin typeface="楷体" panose="02010609060101010101" pitchFamily="49" charset="-122"/>
                <a:ea typeface="楷体" panose="02010609060101010101" pitchFamily="49" charset="-122"/>
              </a:rPr>
              <a:t>它所用钢材的体积是</a:t>
            </a:r>
            <a:r>
              <a:rPr lang="en-US" altLang="zh-CN" sz="2400" b="1" dirty="0">
                <a:solidFill>
                  <a:srgbClr val="FF0000"/>
                </a:solidFill>
                <a:latin typeface="楷体" panose="02010609060101010101" pitchFamily="49" charset="-122"/>
                <a:ea typeface="楷体" panose="02010609060101010101" pitchFamily="49" charset="-122"/>
              </a:rPr>
              <a:t>2260.8</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en-US" altLang="zh-CN" sz="2400" b="1" baseline="30000" dirty="0">
                <a:solidFill>
                  <a:srgbClr val="FF0000"/>
                </a:solidFill>
                <a:latin typeface="Times New Roman" pitchFamily="18" charset="0"/>
                <a:ea typeface="楷体" panose="02010609060101010101" pitchFamily="49" charset="-122"/>
                <a:cs typeface="Times New Roman" pitchFamily="18" charset="0"/>
              </a:rPr>
              <a:t>3</a:t>
            </a:r>
            <a:r>
              <a:rPr lang="zh-CN" altLang="zh-CN" sz="2400" b="1" dirty="0">
                <a:solidFill>
                  <a:srgbClr val="FF0000"/>
                </a:solidFill>
                <a:latin typeface="楷体" panose="02010609060101010101" pitchFamily="49" charset="-122"/>
                <a:ea typeface="楷体" panose="02010609060101010101" pitchFamily="49" charset="-122"/>
              </a:rPr>
              <a:t>。</a:t>
            </a:r>
          </a:p>
        </p:txBody>
      </p:sp>
      <p:grpSp>
        <p:nvGrpSpPr>
          <p:cNvPr id="3" name="组合 2"/>
          <p:cNvGrpSpPr/>
          <p:nvPr/>
        </p:nvGrpSpPr>
        <p:grpSpPr>
          <a:xfrm>
            <a:off x="35496" y="1419622"/>
            <a:ext cx="4320480" cy="2952328"/>
            <a:chOff x="432104" y="1259902"/>
            <a:chExt cx="4320480" cy="2952328"/>
          </a:xfrm>
        </p:grpSpPr>
        <p:grpSp>
          <p:nvGrpSpPr>
            <p:cNvPr id="7" name="组合 6"/>
            <p:cNvGrpSpPr/>
            <p:nvPr/>
          </p:nvGrpSpPr>
          <p:grpSpPr>
            <a:xfrm>
              <a:off x="432104" y="1259902"/>
              <a:ext cx="4320480" cy="2952328"/>
              <a:chOff x="1547664" y="35147"/>
              <a:chExt cx="4320480" cy="2952328"/>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5147"/>
                <a:ext cx="4320480" cy="2952328"/>
              </a:xfrm>
              <a:prstGeom prst="rect">
                <a:avLst/>
              </a:prstGeom>
            </p:spPr>
          </p:pic>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938225">
                <a:off x="3404712" y="668482"/>
                <a:ext cx="606383" cy="582758"/>
              </a:xfrm>
              <a:prstGeom prst="rect">
                <a:avLst/>
              </a:prstGeom>
            </p:spPr>
          </p:pic>
          <p:sp>
            <p:nvSpPr>
              <p:cNvPr id="6" name="文本框 5"/>
              <p:cNvSpPr txBox="1"/>
              <p:nvPr/>
            </p:nvSpPr>
            <p:spPr>
              <a:xfrm>
                <a:off x="3539716" y="677061"/>
                <a:ext cx="504056" cy="461665"/>
              </a:xfrm>
              <a:prstGeom prst="rect">
                <a:avLst/>
              </a:prstGeom>
              <a:noFill/>
            </p:spPr>
            <p:txBody>
              <a:bodyPr wrap="square" rtlCol="0">
                <a:spAutoFit/>
              </a:bodyPr>
              <a:lstStyle/>
              <a:p>
                <a:r>
                  <a:rPr lang="en-US" altLang="zh-CN" sz="2400">
                    <a:latin typeface="楷体" panose="02010609060101010101" pitchFamily="49" charset="-122"/>
                    <a:ea typeface="楷体" panose="02010609060101010101" pitchFamily="49" charset="-122"/>
                  </a:rPr>
                  <a:t>2</a:t>
                </a:r>
                <a:endParaRPr lang="zh-CN" altLang="en-US" sz="2400">
                  <a:latin typeface="楷体" panose="02010609060101010101" pitchFamily="49" charset="-122"/>
                  <a:ea typeface="楷体" panose="02010609060101010101" pitchFamily="49" charset="-122"/>
                </a:endParaRPr>
              </a:p>
            </p:txBody>
          </p:sp>
        </p:grpSp>
        <p:sp>
          <p:nvSpPr>
            <p:cNvPr id="23" name="矩形 22"/>
            <p:cNvSpPr/>
            <p:nvPr/>
          </p:nvSpPr>
          <p:spPr>
            <a:xfrm>
              <a:off x="1080780" y="2405161"/>
              <a:ext cx="3120008" cy="1323439"/>
            </a:xfrm>
            <a:prstGeom prst="rect">
              <a:avLst/>
            </a:prstGeom>
          </p:spPr>
          <p:txBody>
            <a:bodyPr wrap="square">
              <a:spAutoFit/>
            </a:bodyPr>
            <a:lstStyle/>
            <a:p>
              <a:r>
                <a:rPr lang="zh-CN" altLang="zh-CN" sz="2000" b="1" dirty="0">
                  <a:latin typeface="楷体" panose="02010609060101010101" pitchFamily="49" charset="-122"/>
                  <a:ea typeface="楷体" panose="02010609060101010101" pitchFamily="49" charset="-122"/>
                </a:rPr>
                <a:t>先求出钢管截面的环形面积</a:t>
              </a:r>
              <a:r>
                <a:rPr lang="en-US" altLang="zh-CN"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再用截面的环形面积乘这根钢管的长度</a:t>
              </a:r>
              <a:r>
                <a:rPr lang="en-US" altLang="zh-CN"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也能得到钢材的体积。</a:t>
              </a:r>
            </a:p>
          </p:txBody>
        </p:sp>
      </p:grpSp>
      <p:sp>
        <p:nvSpPr>
          <p:cNvPr id="24" name="矩形 23"/>
          <p:cNvSpPr/>
          <p:nvPr/>
        </p:nvSpPr>
        <p:spPr>
          <a:xfrm>
            <a:off x="4302906" y="2168274"/>
            <a:ext cx="4584909" cy="1754326"/>
          </a:xfrm>
          <a:prstGeom prst="rect">
            <a:avLst/>
          </a:prstGeom>
        </p:spPr>
        <p:txBody>
          <a:bodyPr wrap="none">
            <a:spAutoFit/>
          </a:bodyPr>
          <a:lstStyle/>
          <a:p>
            <a:pPr>
              <a:lnSpc>
                <a:spcPct val="150000"/>
              </a:lnSpc>
            </a:pPr>
            <a:r>
              <a:rPr lang="en-US" altLang="zh-CN" sz="2400" b="1" dirty="0">
                <a:solidFill>
                  <a:srgbClr val="FF0000"/>
                </a:solidFill>
                <a:latin typeface="楷体" panose="02010609060101010101" pitchFamily="49" charset="-122"/>
                <a:ea typeface="楷体" panose="02010609060101010101" pitchFamily="49" charset="-122"/>
              </a:rPr>
              <a:t> 3.14×[(10÷2)</a:t>
            </a:r>
            <a:r>
              <a:rPr lang="en-US" altLang="zh-CN" sz="2400" b="1" baseline="30000" dirty="0">
                <a:solidFill>
                  <a:srgbClr val="FF0000"/>
                </a:solidFill>
                <a:latin typeface="楷体" panose="02010609060101010101" pitchFamily="49" charset="-122"/>
                <a:ea typeface="楷体" panose="02010609060101010101" pitchFamily="49" charset="-122"/>
              </a:rPr>
              <a:t>2</a:t>
            </a:r>
            <a:r>
              <a:rPr lang="en-US" altLang="zh-CN" sz="2400" b="1" dirty="0">
                <a:solidFill>
                  <a:srgbClr val="FF0000"/>
                </a:solidFill>
                <a:latin typeface="楷体" panose="02010609060101010101" pitchFamily="49" charset="-122"/>
                <a:ea typeface="楷体" panose="02010609060101010101" pitchFamily="49" charset="-122"/>
              </a:rPr>
              <a:t>-(8÷2)</a:t>
            </a:r>
            <a:r>
              <a:rPr lang="en-US" altLang="zh-CN" sz="2400" b="1" baseline="30000" dirty="0">
                <a:solidFill>
                  <a:srgbClr val="FF0000"/>
                </a:solidFill>
                <a:latin typeface="楷体" panose="02010609060101010101" pitchFamily="49" charset="-122"/>
                <a:ea typeface="楷体" panose="02010609060101010101" pitchFamily="49" charset="-122"/>
              </a:rPr>
              <a:t>2</a:t>
            </a:r>
            <a:r>
              <a:rPr lang="en-US" altLang="zh-CN" sz="2400" b="1" dirty="0">
                <a:solidFill>
                  <a:srgbClr val="FF0000"/>
                </a:solidFill>
                <a:latin typeface="楷体" panose="02010609060101010101" pitchFamily="49" charset="-122"/>
                <a:ea typeface="楷体" panose="02010609060101010101" pitchFamily="49" charset="-122"/>
              </a:rPr>
              <a:t>]×80</a:t>
            </a:r>
          </a:p>
          <a:p>
            <a:pPr>
              <a:lnSpc>
                <a:spcPct val="150000"/>
              </a:lnSpc>
            </a:pPr>
            <a:r>
              <a:rPr lang="en-US" altLang="zh-CN" sz="2400" b="1" dirty="0">
                <a:solidFill>
                  <a:srgbClr val="FF0000"/>
                </a:solidFill>
                <a:latin typeface="楷体" panose="02010609060101010101" pitchFamily="49" charset="-122"/>
                <a:ea typeface="楷体" panose="02010609060101010101" pitchFamily="49" charset="-122"/>
              </a:rPr>
              <a:t>=3.14×9×80</a:t>
            </a:r>
          </a:p>
          <a:p>
            <a:pPr>
              <a:lnSpc>
                <a:spcPct val="150000"/>
              </a:lnSpc>
            </a:pPr>
            <a:r>
              <a:rPr lang="en-US" altLang="zh-CN" sz="2400" b="1" dirty="0">
                <a:solidFill>
                  <a:srgbClr val="FF0000"/>
                </a:solidFill>
                <a:latin typeface="楷体" panose="02010609060101010101" pitchFamily="49" charset="-122"/>
                <a:ea typeface="楷体" panose="02010609060101010101" pitchFamily="49" charset="-122"/>
              </a:rPr>
              <a:t>=2260.8(</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en-US" altLang="zh-CN" sz="2400" b="1" baseline="30000" dirty="0">
                <a:solidFill>
                  <a:srgbClr val="FF0000"/>
                </a:solidFill>
                <a:latin typeface="Times New Roman" pitchFamily="18" charset="0"/>
                <a:ea typeface="楷体" panose="02010609060101010101" pitchFamily="49" charset="-122"/>
                <a:cs typeface="Times New Roman" pitchFamily="18" charset="0"/>
              </a:rPr>
              <a:t>3</a:t>
            </a:r>
            <a:r>
              <a:rPr lang="en-US" altLang="zh-CN" sz="2400" b="1" dirty="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endParaRPr>
          </a:p>
        </p:txBody>
      </p:sp>
      <p:sp>
        <p:nvSpPr>
          <p:cNvPr id="14" name="矩形 13"/>
          <p:cNvSpPr/>
          <p:nvPr/>
        </p:nvSpPr>
        <p:spPr>
          <a:xfrm>
            <a:off x="755576" y="648456"/>
            <a:ext cx="7320291" cy="461665"/>
          </a:xfrm>
          <a:prstGeom prst="rect">
            <a:avLst/>
          </a:prstGeom>
        </p:spPr>
        <p:txBody>
          <a:bodyPr wrap="square">
            <a:spAutoFit/>
          </a:bodyPr>
          <a:lstStyle/>
          <a:p>
            <a:r>
              <a:rPr lang="zh-CN" altLang="zh-CN" sz="2400" b="1" dirty="0">
                <a:latin typeface="楷体" panose="02010609060101010101" pitchFamily="49" charset="-122"/>
                <a:ea typeface="楷体" panose="02010609060101010101" pitchFamily="49" charset="-122"/>
              </a:rPr>
              <a:t>下面是一根钢管</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求它所用钢材的体积。</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单位</a:t>
            </a:r>
            <a:r>
              <a:rPr lang="en-US" altLang="zh-CN" sz="2400" b="1" dirty="0">
                <a:latin typeface="楷体" panose="02010609060101010101" pitchFamily="49" charset="-122"/>
                <a:ea typeface="楷体" panose="02010609060101010101" pitchFamily="49" charset="-122"/>
              </a:rPr>
              <a:t>:</a:t>
            </a:r>
            <a:r>
              <a:rPr lang="en-US" altLang="zh-CN" sz="2400" b="1" dirty="0">
                <a:latin typeface="Times New Roman" pitchFamily="18" charset="0"/>
                <a:ea typeface="楷体" panose="02010609060101010101" pitchFamily="49" charset="-122"/>
                <a:cs typeface="Times New Roman" pitchFamily="18" charset="0"/>
              </a:rPr>
              <a:t>cm</a:t>
            </a:r>
            <a:r>
              <a:rPr lang="en-US" altLang="zh-CN" sz="2400" b="1" dirty="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p:txBody>
      </p:sp>
      <p:pic>
        <p:nvPicPr>
          <p:cNvPr id="15"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755710"/>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4">
                                            <p:txEl>
                                              <p:pRg st="0" end="0"/>
                                            </p:txEl>
                                          </p:spTgt>
                                        </p:tgtEl>
                                        <p:attrNameLst>
                                          <p:attrName>style.visibility</p:attrName>
                                        </p:attrNameLst>
                                      </p:cBhvr>
                                      <p:to>
                                        <p:strVal val="visible"/>
                                      </p:to>
                                    </p:set>
                                    <p:animEffect transition="in" filter="fade">
                                      <p:cBhvr>
                                        <p:cTn id="25" dur="1000"/>
                                        <p:tgtEl>
                                          <p:spTgt spid="24">
                                            <p:txEl>
                                              <p:pRg st="0" end="0"/>
                                            </p:txEl>
                                          </p:spTgt>
                                        </p:tgtEl>
                                      </p:cBhvr>
                                    </p:animEffect>
                                    <p:anim calcmode="lin" valueType="num">
                                      <p:cBhvr>
                                        <p:cTn id="26"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24">
                                            <p:txEl>
                                              <p:pRg st="1" end="1"/>
                                            </p:txEl>
                                          </p:spTgt>
                                        </p:tgtEl>
                                        <p:attrNameLst>
                                          <p:attrName>style.visibility</p:attrName>
                                        </p:attrNameLst>
                                      </p:cBhvr>
                                      <p:to>
                                        <p:strVal val="visible"/>
                                      </p:to>
                                    </p:set>
                                    <p:animEffect transition="in" filter="fade">
                                      <p:cBhvr>
                                        <p:cTn id="32" dur="1000"/>
                                        <p:tgtEl>
                                          <p:spTgt spid="24">
                                            <p:txEl>
                                              <p:pRg st="1" end="1"/>
                                            </p:txEl>
                                          </p:spTgt>
                                        </p:tgtEl>
                                      </p:cBhvr>
                                    </p:animEffect>
                                    <p:anim calcmode="lin" valueType="num">
                                      <p:cBhvr>
                                        <p:cTn id="33"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24">
                                            <p:txEl>
                                              <p:pRg st="2" end="2"/>
                                            </p:txEl>
                                          </p:spTgt>
                                        </p:tgtEl>
                                        <p:attrNameLst>
                                          <p:attrName>style.visibility</p:attrName>
                                        </p:attrNameLst>
                                      </p:cBhvr>
                                      <p:to>
                                        <p:strVal val="visible"/>
                                      </p:to>
                                    </p:set>
                                    <p:animEffect transition="in" filter="fade">
                                      <p:cBhvr>
                                        <p:cTn id="39" dur="1000"/>
                                        <p:tgtEl>
                                          <p:spTgt spid="24">
                                            <p:txEl>
                                              <p:pRg st="2" end="2"/>
                                            </p:txEl>
                                          </p:spTgt>
                                        </p:tgtEl>
                                      </p:cBhvr>
                                    </p:animEffect>
                                    <p:anim calcmode="lin" valueType="num">
                                      <p:cBhvr>
                                        <p:cTn id="40"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1000"/>
                                        <p:tgtEl>
                                          <p:spTgt spid="22"/>
                                        </p:tgtEl>
                                      </p:cBhvr>
                                    </p:animEffect>
                                    <p:anim calcmode="lin" valueType="num">
                                      <p:cBhvr>
                                        <p:cTn id="47" dur="1000" fill="hold"/>
                                        <p:tgtEl>
                                          <p:spTgt spid="22"/>
                                        </p:tgtEl>
                                        <p:attrNameLst>
                                          <p:attrName>ppt_x</p:attrName>
                                        </p:attrNameLst>
                                      </p:cBhvr>
                                      <p:tavLst>
                                        <p:tav tm="0">
                                          <p:val>
                                            <p:strVal val="#ppt_x"/>
                                          </p:val>
                                        </p:tav>
                                        <p:tav tm="100000">
                                          <p:val>
                                            <p:strVal val="#ppt_x"/>
                                          </p:val>
                                        </p:tav>
                                      </p:tavLst>
                                    </p:anim>
                                    <p:anim calcmode="lin" valueType="num">
                                      <p:cBhvr>
                                        <p:cTn id="48"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755576" y="566303"/>
            <a:ext cx="792976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20000"/>
              </a:lnSpc>
              <a:spcBef>
                <a:spcPct val="0"/>
              </a:spcBef>
              <a:buFontTx/>
              <a:buNone/>
            </a:pPr>
            <a:r>
              <a:rPr lang="zh-CN" altLang="en-US" sz="2400" b="1" dirty="0">
                <a:solidFill>
                  <a:schemeClr val="tx1"/>
                </a:solidFill>
                <a:latin typeface="楷体" panose="02010609060101010101" pitchFamily="49" charset="-122"/>
                <a:ea typeface="楷体" panose="02010609060101010101" pitchFamily="49" charset="-122"/>
              </a:rPr>
              <a:t>右面这个长方形的长是</a:t>
            </a:r>
            <a:r>
              <a:rPr lang="en-US" altLang="zh-CN" sz="2400" b="1" dirty="0">
                <a:solidFill>
                  <a:schemeClr val="tx1"/>
                </a:solidFill>
                <a:latin typeface="楷体" panose="02010609060101010101" pitchFamily="49" charset="-122"/>
                <a:ea typeface="楷体" panose="02010609060101010101" pitchFamily="49" charset="-122"/>
              </a:rPr>
              <a:t>20</a:t>
            </a:r>
            <a:r>
              <a:rPr lang="en-US" altLang="zh-CN" sz="2400" b="1" dirty="0">
                <a:solidFill>
                  <a:schemeClr val="tx1"/>
                </a:solidFill>
                <a:latin typeface="Times New Roman" pitchFamily="18" charset="0"/>
                <a:ea typeface="楷体" panose="02010609060101010101" pitchFamily="49" charset="-122"/>
                <a:cs typeface="Times New Roman" pitchFamily="18" charset="0"/>
              </a:rPr>
              <a:t>cm</a:t>
            </a:r>
            <a:r>
              <a:rPr lang="zh-CN" altLang="en-US" sz="2400" b="1" dirty="0">
                <a:solidFill>
                  <a:schemeClr val="tx1"/>
                </a:solidFill>
                <a:latin typeface="楷体" panose="02010609060101010101" pitchFamily="49" charset="-122"/>
                <a:ea typeface="楷体" panose="02010609060101010101" pitchFamily="49" charset="-122"/>
              </a:rPr>
              <a:t>，宽是</a:t>
            </a:r>
            <a:r>
              <a:rPr lang="en-US" altLang="zh-CN" sz="2400" b="1" dirty="0">
                <a:solidFill>
                  <a:schemeClr val="tx1"/>
                </a:solidFill>
                <a:latin typeface="楷体" panose="02010609060101010101" pitchFamily="49" charset="-122"/>
                <a:ea typeface="楷体" panose="02010609060101010101" pitchFamily="49" charset="-122"/>
              </a:rPr>
              <a:t>10</a:t>
            </a:r>
            <a:r>
              <a:rPr lang="en-US" altLang="zh-CN" sz="2400" b="1" dirty="0">
                <a:solidFill>
                  <a:schemeClr val="tx1"/>
                </a:solidFill>
                <a:latin typeface="Times New Roman" pitchFamily="18" charset="0"/>
                <a:ea typeface="楷体" panose="02010609060101010101" pitchFamily="49" charset="-122"/>
                <a:cs typeface="Times New Roman" pitchFamily="18" charset="0"/>
              </a:rPr>
              <a:t>cm</a:t>
            </a:r>
            <a:r>
              <a:rPr lang="zh-CN" altLang="en-US" sz="2400" b="1" dirty="0">
                <a:solidFill>
                  <a:schemeClr val="tx1"/>
                </a:solidFill>
                <a:latin typeface="楷体" panose="02010609060101010101" pitchFamily="49" charset="-122"/>
                <a:ea typeface="楷体" panose="02010609060101010101" pitchFamily="49" charset="-122"/>
              </a:rPr>
              <a:t>。 分别以长和宽为轴旋转一周，得到两个</a:t>
            </a:r>
            <a:r>
              <a:rPr lang="zh-CN" altLang="en-US" sz="2400" b="1" dirty="0" smtClean="0">
                <a:solidFill>
                  <a:schemeClr val="tx1"/>
                </a:solidFill>
                <a:latin typeface="楷体" panose="02010609060101010101" pitchFamily="49" charset="-122"/>
                <a:ea typeface="楷体" panose="02010609060101010101" pitchFamily="49" charset="-122"/>
              </a:rPr>
              <a:t>圆柱。</a:t>
            </a:r>
            <a:r>
              <a:rPr lang="zh-CN" altLang="en-US" sz="2400" b="1" dirty="0">
                <a:solidFill>
                  <a:schemeClr val="tx1"/>
                </a:solidFill>
                <a:latin typeface="楷体" panose="02010609060101010101" pitchFamily="49" charset="-122"/>
                <a:ea typeface="楷体" panose="02010609060101010101" pitchFamily="49" charset="-122"/>
              </a:rPr>
              <a:t>它们的体积各是多少？</a:t>
            </a:r>
          </a:p>
        </p:txBody>
      </p:sp>
      <p:grpSp>
        <p:nvGrpSpPr>
          <p:cNvPr id="17" name="组合 16"/>
          <p:cNvGrpSpPr/>
          <p:nvPr/>
        </p:nvGrpSpPr>
        <p:grpSpPr>
          <a:xfrm>
            <a:off x="114486" y="1406597"/>
            <a:ext cx="4238076" cy="2333806"/>
            <a:chOff x="231058" y="1813081"/>
            <a:chExt cx="4238076" cy="2333806"/>
          </a:xfrm>
        </p:grpSpPr>
        <p:grpSp>
          <p:nvGrpSpPr>
            <p:cNvPr id="11" name="组合 12"/>
            <p:cNvGrpSpPr/>
            <p:nvPr/>
          </p:nvGrpSpPr>
          <p:grpSpPr>
            <a:xfrm>
              <a:off x="231058" y="1813081"/>
              <a:ext cx="4238076" cy="2333806"/>
              <a:chOff x="251520" y="620688"/>
              <a:chExt cx="8892480" cy="2840501"/>
            </a:xfrm>
          </p:grpSpPr>
          <p:pic>
            <p:nvPicPr>
              <p:cNvPr id="1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0800000" flipV="1">
                <a:off x="251520" y="862226"/>
                <a:ext cx="8892480"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3" cstate="print">
                <a:lum bright="70000" contrast="-70000"/>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1331640" y="620688"/>
                <a:ext cx="6138165" cy="2840501"/>
              </a:xfrm>
              <a:prstGeom prst="rect">
                <a:avLst/>
              </a:prstGeom>
            </p:spPr>
          </p:pic>
        </p:grpSp>
        <p:sp>
          <p:nvSpPr>
            <p:cNvPr id="14" name="矩形 13"/>
            <p:cNvSpPr/>
            <p:nvPr/>
          </p:nvSpPr>
          <p:spPr>
            <a:xfrm>
              <a:off x="945948" y="2379819"/>
              <a:ext cx="2664296" cy="1200329"/>
            </a:xfrm>
            <a:prstGeom prst="rect">
              <a:avLst/>
            </a:prstGeom>
          </p:spPr>
          <p:txBody>
            <a:bodyPr wrap="square">
              <a:spAutoFit/>
            </a:bodyPr>
            <a:lstStyle/>
            <a:p>
              <a:pPr>
                <a:lnSpc>
                  <a:spcPct val="120000"/>
                </a:lnSpc>
                <a:spcBef>
                  <a:spcPct val="0"/>
                </a:spcBef>
              </a:pPr>
              <a:r>
                <a:rPr lang="zh-CN" altLang="en-US" sz="2000" b="1" dirty="0">
                  <a:latin typeface="楷体" panose="02010609060101010101" pitchFamily="49" charset="-122"/>
                  <a:ea typeface="楷体" panose="02010609060101010101" pitchFamily="49" charset="-122"/>
                </a:rPr>
                <a:t>以</a:t>
              </a:r>
              <a:r>
                <a:rPr lang="zh-CN" altLang="en-US" sz="2000" b="1" dirty="0">
                  <a:solidFill>
                    <a:srgbClr val="FF0000"/>
                  </a:solidFill>
                  <a:latin typeface="楷体" panose="02010609060101010101" pitchFamily="49" charset="-122"/>
                  <a:ea typeface="楷体" panose="02010609060101010101" pitchFamily="49" charset="-122"/>
                </a:rPr>
                <a:t>长为轴</a:t>
              </a:r>
              <a:r>
                <a:rPr lang="zh-CN" altLang="en-US" sz="2000" b="1" dirty="0">
                  <a:latin typeface="楷体" panose="02010609060101010101" pitchFamily="49" charset="-122"/>
                  <a:ea typeface="楷体" panose="02010609060101010101" pitchFamily="49" charset="-122"/>
                </a:rPr>
                <a:t>旋转，得到圆柱的底面半径是</a:t>
              </a:r>
              <a:r>
                <a:rPr lang="en-US" altLang="zh-CN" sz="2000" b="1" dirty="0">
                  <a:latin typeface="楷体" panose="02010609060101010101" pitchFamily="49" charset="-122"/>
                  <a:ea typeface="楷体" panose="02010609060101010101" pitchFamily="49" charset="-122"/>
                </a:rPr>
                <a:t>10</a:t>
              </a:r>
              <a:r>
                <a:rPr lang="en-US" altLang="zh-CN" sz="2000" b="1" dirty="0">
                  <a:latin typeface="Times New Roman" pitchFamily="18" charset="0"/>
                  <a:ea typeface="楷体" panose="02010609060101010101" pitchFamily="49" charset="-122"/>
                  <a:cs typeface="Times New Roman" pitchFamily="18" charset="0"/>
                </a:rPr>
                <a:t>cm</a:t>
              </a:r>
              <a:r>
                <a:rPr lang="zh-CN" altLang="en-US" sz="2000" b="1" dirty="0">
                  <a:latin typeface="楷体" panose="02010609060101010101" pitchFamily="49" charset="-122"/>
                  <a:ea typeface="楷体" panose="02010609060101010101" pitchFamily="49" charset="-122"/>
                </a:rPr>
                <a:t>，高</a:t>
              </a:r>
              <a:r>
                <a:rPr lang="en-US" altLang="zh-CN" sz="2000" b="1" dirty="0">
                  <a:latin typeface="楷体" panose="02010609060101010101" pitchFamily="49" charset="-122"/>
                  <a:ea typeface="楷体" panose="02010609060101010101" pitchFamily="49" charset="-122"/>
                </a:rPr>
                <a:t>20</a:t>
              </a:r>
              <a:r>
                <a:rPr lang="en-US" altLang="zh-CN" sz="2000" b="1" dirty="0">
                  <a:latin typeface="Times New Roman" pitchFamily="18" charset="0"/>
                  <a:ea typeface="楷体" panose="02010609060101010101" pitchFamily="49" charset="-122"/>
                  <a:cs typeface="Times New Roman" pitchFamily="18" charset="0"/>
                </a:rPr>
                <a:t>cm</a:t>
              </a:r>
              <a:r>
                <a:rPr lang="zh-CN" altLang="en-US" sz="2000" b="1" dirty="0">
                  <a:latin typeface="楷体" panose="02010609060101010101" pitchFamily="49" charset="-122"/>
                  <a:ea typeface="楷体" panose="02010609060101010101" pitchFamily="49" charset="-122"/>
                </a:rPr>
                <a:t>。</a:t>
              </a:r>
            </a:p>
          </p:txBody>
        </p:sp>
      </p:grpSp>
      <p:sp>
        <p:nvSpPr>
          <p:cNvPr id="15" name="TextBox 3"/>
          <p:cNvSpPr txBox="1">
            <a:spLocks noChangeArrowheads="1"/>
          </p:cNvSpPr>
          <p:nvPr/>
        </p:nvSpPr>
        <p:spPr bwMode="auto">
          <a:xfrm>
            <a:off x="3718489" y="1621445"/>
            <a:ext cx="3142233"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50000"/>
              </a:lnSpc>
              <a:spcBef>
                <a:spcPct val="0"/>
              </a:spcBef>
              <a:buFontTx/>
              <a:buNone/>
            </a:pPr>
            <a:r>
              <a:rPr lang="en-US" altLang="zh-CN" sz="2400" b="1" dirty="0">
                <a:solidFill>
                  <a:srgbClr val="FF0000"/>
                </a:solidFill>
                <a:latin typeface="楷体" panose="02010609060101010101" pitchFamily="49" charset="-122"/>
                <a:ea typeface="楷体" panose="02010609060101010101" pitchFamily="49" charset="-122"/>
              </a:rPr>
              <a:t>  3.14×10</a:t>
            </a:r>
            <a:r>
              <a:rPr lang="zh-CN" altLang="zh-CN" sz="2400" b="1" dirty="0">
                <a:solidFill>
                  <a:srgbClr val="FF0000"/>
                </a:solidFill>
                <a:latin typeface="楷体" panose="02010609060101010101" pitchFamily="49" charset="-122"/>
                <a:ea typeface="楷体" panose="02010609060101010101" pitchFamily="49" charset="-122"/>
              </a:rPr>
              <a:t>²</a:t>
            </a:r>
            <a:r>
              <a:rPr lang="en-US" altLang="zh-CN" sz="2400" b="1" dirty="0">
                <a:solidFill>
                  <a:srgbClr val="FF0000"/>
                </a:solidFill>
                <a:latin typeface="楷体" panose="02010609060101010101" pitchFamily="49" charset="-122"/>
                <a:ea typeface="楷体" panose="02010609060101010101" pitchFamily="49" charset="-122"/>
              </a:rPr>
              <a:t>×20</a:t>
            </a:r>
          </a:p>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3.14×100×20</a:t>
            </a:r>
          </a:p>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314×20</a:t>
            </a:r>
          </a:p>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6280(</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zh-CN" altLang="zh-CN" sz="2400" b="1" dirty="0">
                <a:solidFill>
                  <a:srgbClr val="FF0000"/>
                </a:solidFill>
                <a:latin typeface="Times New Roman" pitchFamily="18" charset="0"/>
                <a:ea typeface="楷体" panose="02010609060101010101" pitchFamily="49" charset="-122"/>
                <a:cs typeface="Times New Roman" pitchFamily="18" charset="0"/>
              </a:rPr>
              <a:t>³</a:t>
            </a:r>
            <a:r>
              <a:rPr lang="en-US" altLang="zh-CN" sz="2400" b="1" dirty="0">
                <a:solidFill>
                  <a:srgbClr val="FF0000"/>
                </a:solidFill>
                <a:latin typeface="楷体" panose="02010609060101010101" pitchFamily="49" charset="-122"/>
                <a:ea typeface="楷体" panose="02010609060101010101" pitchFamily="49" charset="-122"/>
              </a:rPr>
              <a:t>)            </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6" name="TextBox 9"/>
          <p:cNvSpPr txBox="1">
            <a:spLocks noChangeArrowheads="1"/>
          </p:cNvSpPr>
          <p:nvPr/>
        </p:nvSpPr>
        <p:spPr bwMode="auto">
          <a:xfrm>
            <a:off x="980584" y="3972984"/>
            <a:ext cx="7704757" cy="576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答：以长为轴旋转一周，得到的圆柱的体积是</a:t>
            </a:r>
            <a:r>
              <a:rPr lang="en-US" altLang="zh-CN" sz="2400" b="1" dirty="0">
                <a:solidFill>
                  <a:srgbClr val="FF0000"/>
                </a:solidFill>
                <a:latin typeface="楷体" panose="02010609060101010101" pitchFamily="49" charset="-122"/>
                <a:ea typeface="楷体" panose="02010609060101010101" pitchFamily="49" charset="-122"/>
              </a:rPr>
              <a:t>6280</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zh-CN" altLang="zh-CN" sz="2400" b="1" dirty="0">
                <a:solidFill>
                  <a:srgbClr val="FF0000"/>
                </a:solidFill>
                <a:latin typeface="Times New Roman" pitchFamily="18" charset="0"/>
                <a:ea typeface="楷体" panose="02010609060101010101" pitchFamily="49" charset="-122"/>
                <a:cs typeface="Times New Roman" pitchFamily="18" charset="0"/>
              </a:rPr>
              <a:t>³</a:t>
            </a:r>
            <a:r>
              <a:rPr lang="zh-CN" altLang="en-US" sz="2400" b="1" dirty="0">
                <a:solidFill>
                  <a:srgbClr val="FF0000"/>
                </a:solidFill>
                <a:latin typeface="楷体" panose="02010609060101010101" pitchFamily="49" charset="-122"/>
                <a:ea typeface="楷体" panose="02010609060101010101" pitchFamily="49" charset="-122"/>
              </a:rPr>
              <a:t>。</a:t>
            </a:r>
          </a:p>
        </p:txBody>
      </p:sp>
      <p:pic>
        <p:nvPicPr>
          <p:cNvPr id="1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6052" y="705755"/>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6397500" y="1525547"/>
            <a:ext cx="2494611" cy="1452657"/>
            <a:chOff x="6078882" y="1491662"/>
            <a:chExt cx="2494611" cy="1452657"/>
          </a:xfrm>
        </p:grpSpPr>
        <p:grpSp>
          <p:nvGrpSpPr>
            <p:cNvPr id="3" name="Group 25"/>
            <p:cNvGrpSpPr/>
            <p:nvPr/>
          </p:nvGrpSpPr>
          <p:grpSpPr bwMode="auto">
            <a:xfrm>
              <a:off x="6852643" y="1639394"/>
              <a:ext cx="1720850" cy="1304925"/>
              <a:chOff x="4425" y="964"/>
              <a:chExt cx="1084" cy="1096"/>
            </a:xfrm>
          </p:grpSpPr>
          <p:sp>
            <p:nvSpPr>
              <p:cNvPr id="5" name="Text Box 23"/>
              <p:cNvSpPr txBox="1">
                <a:spLocks noChangeArrowheads="1"/>
              </p:cNvSpPr>
              <p:nvPr/>
            </p:nvSpPr>
            <p:spPr bwMode="auto">
              <a:xfrm>
                <a:off x="4425" y="1776"/>
                <a:ext cx="499" cy="28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algn="l" eaLnBrk="1" hangingPunct="1">
                  <a:spcBef>
                    <a:spcPct val="50000"/>
                  </a:spcBef>
                </a:pPr>
                <a:r>
                  <a:rPr lang="en-US" altLang="zh-CN" sz="1600" dirty="0">
                    <a:latin typeface="楷体" panose="02010609060101010101" pitchFamily="49" charset="-122"/>
                    <a:ea typeface="楷体" panose="02010609060101010101" pitchFamily="49" charset="-122"/>
                  </a:rPr>
                  <a:t>20</a:t>
                </a:r>
                <a:r>
                  <a:rPr lang="en-US" altLang="zh-CN" sz="1600" dirty="0">
                    <a:latin typeface="Times New Roman" pitchFamily="18" charset="0"/>
                    <a:ea typeface="楷体" panose="02010609060101010101" pitchFamily="49" charset="-122"/>
                    <a:cs typeface="Times New Roman" pitchFamily="18" charset="0"/>
                  </a:rPr>
                  <a:t>cm</a:t>
                </a:r>
              </a:p>
            </p:txBody>
          </p:sp>
          <p:sp>
            <p:nvSpPr>
              <p:cNvPr id="6" name="Text Box 24"/>
              <p:cNvSpPr txBox="1">
                <a:spLocks noChangeArrowheads="1"/>
              </p:cNvSpPr>
              <p:nvPr/>
            </p:nvSpPr>
            <p:spPr bwMode="auto">
              <a:xfrm rot="16200000">
                <a:off x="5098" y="1162"/>
                <a:ext cx="609" cy="2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algn="l" eaLnBrk="1" hangingPunct="1">
                  <a:spcBef>
                    <a:spcPct val="50000"/>
                  </a:spcBef>
                </a:pPr>
                <a:r>
                  <a:rPr lang="en-US" altLang="zh-CN" sz="1600" dirty="0">
                    <a:latin typeface="楷体" panose="02010609060101010101" pitchFamily="49" charset="-122"/>
                    <a:ea typeface="楷体" panose="02010609060101010101" pitchFamily="49" charset="-122"/>
                  </a:rPr>
                  <a:t>10</a:t>
                </a:r>
                <a:r>
                  <a:rPr lang="en-US" altLang="zh-CN" sz="1600" dirty="0">
                    <a:latin typeface="Times New Roman" pitchFamily="18" charset="0"/>
                    <a:ea typeface="楷体" panose="02010609060101010101" pitchFamily="49" charset="-122"/>
                    <a:cs typeface="Times New Roman" pitchFamily="18" charset="0"/>
                  </a:rPr>
                  <a:t>cm</a:t>
                </a:r>
              </a:p>
            </p:txBody>
          </p:sp>
        </p:grpSp>
        <p:pic>
          <p:nvPicPr>
            <p:cNvPr id="307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78882" y="1491662"/>
              <a:ext cx="2150917" cy="109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1000"/>
                                        <p:tgtEl>
                                          <p:spTgt spid="15">
                                            <p:txEl>
                                              <p:pRg st="1" end="1"/>
                                            </p:txEl>
                                          </p:spTgt>
                                        </p:tgtEl>
                                      </p:cBhvr>
                                    </p:animEffect>
                                    <p:anim calcmode="lin" valueType="num">
                                      <p:cBhvr>
                                        <p:cTn id="2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1000"/>
                                        <p:tgtEl>
                                          <p:spTgt spid="15">
                                            <p:txEl>
                                              <p:pRg st="2" end="2"/>
                                            </p:txEl>
                                          </p:spTgt>
                                        </p:tgtEl>
                                      </p:cBhvr>
                                    </p:animEffect>
                                    <p:anim calcmode="lin" valueType="num">
                                      <p:cBhvr>
                                        <p:cTn id="2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fade">
                                      <p:cBhvr>
                                        <p:cTn id="34" dur="1000"/>
                                        <p:tgtEl>
                                          <p:spTgt spid="15">
                                            <p:txEl>
                                              <p:pRg st="3" end="3"/>
                                            </p:txEl>
                                          </p:spTgt>
                                        </p:tgtEl>
                                      </p:cBhvr>
                                    </p:animEffect>
                                    <p:anim calcmode="lin" valueType="num">
                                      <p:cBhvr>
                                        <p:cTn id="3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231058" y="1390072"/>
            <a:ext cx="4238076" cy="2333806"/>
            <a:chOff x="231058" y="1813081"/>
            <a:chExt cx="4238076" cy="2333806"/>
          </a:xfrm>
        </p:grpSpPr>
        <p:grpSp>
          <p:nvGrpSpPr>
            <p:cNvPr id="11" name="组合 12"/>
            <p:cNvGrpSpPr/>
            <p:nvPr/>
          </p:nvGrpSpPr>
          <p:grpSpPr>
            <a:xfrm>
              <a:off x="231058" y="1813081"/>
              <a:ext cx="4238076" cy="2333806"/>
              <a:chOff x="251520" y="620688"/>
              <a:chExt cx="8892480" cy="2840501"/>
            </a:xfrm>
          </p:grpSpPr>
          <p:pic>
            <p:nvPicPr>
              <p:cNvPr id="12"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767" r="7205" b="57679"/>
              <a:stretch>
                <a:fillRect/>
              </a:stretch>
            </p:blipFill>
            <p:spPr bwMode="auto">
              <a:xfrm rot="10800000" flipV="1">
                <a:off x="251520" y="862226"/>
                <a:ext cx="8892480" cy="2119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图片 12"/>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a:off x="1331640" y="620688"/>
                <a:ext cx="6138165" cy="2840501"/>
              </a:xfrm>
              <a:prstGeom prst="rect">
                <a:avLst/>
              </a:prstGeom>
            </p:spPr>
          </p:pic>
        </p:grpSp>
        <p:sp>
          <p:nvSpPr>
            <p:cNvPr id="14" name="矩形 13"/>
            <p:cNvSpPr/>
            <p:nvPr/>
          </p:nvSpPr>
          <p:spPr>
            <a:xfrm>
              <a:off x="945948" y="2393358"/>
              <a:ext cx="2664296" cy="1200329"/>
            </a:xfrm>
            <a:prstGeom prst="rect">
              <a:avLst/>
            </a:prstGeom>
          </p:spPr>
          <p:txBody>
            <a:bodyPr wrap="square">
              <a:spAutoFit/>
            </a:bodyPr>
            <a:lstStyle/>
            <a:p>
              <a:pPr>
                <a:lnSpc>
                  <a:spcPct val="120000"/>
                </a:lnSpc>
                <a:spcBef>
                  <a:spcPct val="0"/>
                </a:spcBef>
              </a:pPr>
              <a:r>
                <a:rPr lang="zh-CN" altLang="en-US" sz="2000" b="1" dirty="0">
                  <a:latin typeface="楷体" panose="02010609060101010101" pitchFamily="49" charset="-122"/>
                  <a:ea typeface="楷体" panose="02010609060101010101" pitchFamily="49" charset="-122"/>
                </a:rPr>
                <a:t>以</a:t>
              </a:r>
              <a:r>
                <a:rPr lang="zh-CN" altLang="en-US" sz="2000" b="1" dirty="0">
                  <a:solidFill>
                    <a:srgbClr val="FF0000"/>
                  </a:solidFill>
                  <a:latin typeface="楷体" panose="02010609060101010101" pitchFamily="49" charset="-122"/>
                  <a:ea typeface="楷体" panose="02010609060101010101" pitchFamily="49" charset="-122"/>
                </a:rPr>
                <a:t>宽为轴</a:t>
              </a:r>
              <a:r>
                <a:rPr lang="zh-CN" altLang="en-US" sz="2000" b="1" dirty="0">
                  <a:latin typeface="楷体" panose="02010609060101010101" pitchFamily="49" charset="-122"/>
                  <a:ea typeface="楷体" panose="02010609060101010101" pitchFamily="49" charset="-122"/>
                </a:rPr>
                <a:t>旋转，得到圆柱的底面半径是</a:t>
              </a:r>
              <a:r>
                <a:rPr lang="en-US" altLang="zh-CN" sz="2000" b="1" dirty="0">
                  <a:latin typeface="楷体" panose="02010609060101010101" pitchFamily="49" charset="-122"/>
                  <a:ea typeface="楷体" panose="02010609060101010101" pitchFamily="49" charset="-122"/>
                </a:rPr>
                <a:t>20</a:t>
              </a:r>
              <a:r>
                <a:rPr lang="en-US" altLang="zh-CN" sz="2000" b="1" dirty="0">
                  <a:latin typeface="Times New Roman" pitchFamily="18" charset="0"/>
                  <a:ea typeface="楷体" panose="02010609060101010101" pitchFamily="49" charset="-122"/>
                  <a:cs typeface="Times New Roman" pitchFamily="18" charset="0"/>
                </a:rPr>
                <a:t>cm</a:t>
              </a:r>
              <a:r>
                <a:rPr lang="zh-CN" altLang="en-US" sz="2000" b="1" dirty="0">
                  <a:latin typeface="楷体" panose="02010609060101010101" pitchFamily="49" charset="-122"/>
                  <a:ea typeface="楷体" panose="02010609060101010101" pitchFamily="49" charset="-122"/>
                </a:rPr>
                <a:t>，高</a:t>
              </a:r>
              <a:r>
                <a:rPr lang="en-US" altLang="zh-CN" sz="2000" b="1" dirty="0">
                  <a:latin typeface="楷体" panose="02010609060101010101" pitchFamily="49" charset="-122"/>
                  <a:ea typeface="楷体" panose="02010609060101010101" pitchFamily="49" charset="-122"/>
                </a:rPr>
                <a:t>10</a:t>
              </a:r>
              <a:r>
                <a:rPr lang="en-US" altLang="zh-CN" sz="2000" b="1" dirty="0">
                  <a:latin typeface="Times New Roman" pitchFamily="18" charset="0"/>
                  <a:ea typeface="楷体" panose="02010609060101010101" pitchFamily="49" charset="-122"/>
                  <a:cs typeface="Times New Roman" pitchFamily="18" charset="0"/>
                </a:rPr>
                <a:t>cm</a:t>
              </a:r>
              <a:r>
                <a:rPr lang="zh-CN" altLang="en-US" sz="2000" b="1" dirty="0">
                  <a:latin typeface="楷体" panose="02010609060101010101" pitchFamily="49" charset="-122"/>
                  <a:ea typeface="楷体" panose="02010609060101010101" pitchFamily="49" charset="-122"/>
                </a:rPr>
                <a:t>。</a:t>
              </a:r>
            </a:p>
          </p:txBody>
        </p:sp>
      </p:grpSp>
      <p:sp>
        <p:nvSpPr>
          <p:cNvPr id="15" name="TextBox 3"/>
          <p:cNvSpPr txBox="1">
            <a:spLocks noChangeArrowheads="1"/>
          </p:cNvSpPr>
          <p:nvPr/>
        </p:nvSpPr>
        <p:spPr bwMode="auto">
          <a:xfrm>
            <a:off x="3687211" y="1621922"/>
            <a:ext cx="270192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50000"/>
              </a:lnSpc>
              <a:spcBef>
                <a:spcPct val="0"/>
              </a:spcBef>
              <a:buFontTx/>
              <a:buNone/>
            </a:pPr>
            <a:r>
              <a:rPr lang="en-US" altLang="zh-CN" sz="2400" b="1" dirty="0">
                <a:solidFill>
                  <a:srgbClr val="FF0000"/>
                </a:solidFill>
                <a:latin typeface="楷体" panose="02010609060101010101" pitchFamily="49" charset="-122"/>
                <a:ea typeface="楷体" panose="02010609060101010101" pitchFamily="49" charset="-122"/>
              </a:rPr>
              <a:t>  3.14×20</a:t>
            </a:r>
            <a:r>
              <a:rPr lang="zh-CN" altLang="zh-CN" sz="2400" b="1" dirty="0">
                <a:solidFill>
                  <a:srgbClr val="FF0000"/>
                </a:solidFill>
                <a:latin typeface="楷体" panose="02010609060101010101" pitchFamily="49" charset="-122"/>
                <a:ea typeface="楷体" panose="02010609060101010101" pitchFamily="49" charset="-122"/>
              </a:rPr>
              <a:t>²</a:t>
            </a:r>
            <a:r>
              <a:rPr lang="en-US" altLang="zh-CN" sz="2400" b="1" dirty="0">
                <a:solidFill>
                  <a:srgbClr val="FF0000"/>
                </a:solidFill>
                <a:latin typeface="楷体" panose="02010609060101010101" pitchFamily="49" charset="-122"/>
                <a:ea typeface="楷体" panose="02010609060101010101" pitchFamily="49" charset="-122"/>
              </a:rPr>
              <a:t>×10</a:t>
            </a:r>
          </a:p>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3.14×400×10</a:t>
            </a:r>
          </a:p>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1256×10</a:t>
            </a:r>
          </a:p>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a:t>
            </a:r>
            <a:r>
              <a:rPr lang="en-US" altLang="zh-CN" sz="2400" b="1" dirty="0">
                <a:solidFill>
                  <a:srgbClr val="FF0000"/>
                </a:solidFill>
                <a:latin typeface="楷体" panose="02010609060101010101" pitchFamily="49" charset="-122"/>
                <a:ea typeface="楷体" panose="02010609060101010101" pitchFamily="49" charset="-122"/>
              </a:rPr>
              <a:t>12560(</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zh-CN" altLang="zh-CN" sz="2400" b="1" dirty="0">
                <a:solidFill>
                  <a:srgbClr val="FF0000"/>
                </a:solidFill>
                <a:latin typeface="楷体" panose="02010609060101010101" pitchFamily="49" charset="-122"/>
                <a:ea typeface="楷体" panose="02010609060101010101" pitchFamily="49" charset="-122"/>
              </a:rPr>
              <a:t>³</a:t>
            </a:r>
            <a:r>
              <a:rPr lang="en-US" altLang="zh-CN" sz="2400" b="1" dirty="0">
                <a:solidFill>
                  <a:srgbClr val="FF0000"/>
                </a:solidFill>
                <a:latin typeface="楷体" panose="02010609060101010101" pitchFamily="49" charset="-122"/>
                <a:ea typeface="楷体" panose="02010609060101010101" pitchFamily="49" charset="-122"/>
              </a:rPr>
              <a:t>)            </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16" name="TextBox 9"/>
          <p:cNvSpPr txBox="1">
            <a:spLocks noChangeArrowheads="1"/>
          </p:cNvSpPr>
          <p:nvPr/>
        </p:nvSpPr>
        <p:spPr bwMode="auto">
          <a:xfrm>
            <a:off x="907230" y="3808037"/>
            <a:ext cx="77145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50000"/>
              </a:lnSpc>
              <a:spcBef>
                <a:spcPct val="0"/>
              </a:spcBef>
              <a:buFontTx/>
              <a:buNone/>
            </a:pPr>
            <a:r>
              <a:rPr lang="zh-CN" altLang="en-US" sz="2400" b="1" dirty="0">
                <a:solidFill>
                  <a:srgbClr val="FF0000"/>
                </a:solidFill>
                <a:latin typeface="楷体" panose="02010609060101010101" pitchFamily="49" charset="-122"/>
                <a:ea typeface="楷体" panose="02010609060101010101" pitchFamily="49" charset="-122"/>
              </a:rPr>
              <a:t>答：以宽为轴旋转一周，得到的圆柱的体积是</a:t>
            </a:r>
            <a:r>
              <a:rPr lang="en-US" altLang="zh-CN" sz="2400" b="1" dirty="0">
                <a:solidFill>
                  <a:srgbClr val="FF0000"/>
                </a:solidFill>
                <a:latin typeface="楷体" panose="02010609060101010101" pitchFamily="49" charset="-122"/>
                <a:ea typeface="楷体" panose="02010609060101010101" pitchFamily="49" charset="-122"/>
              </a:rPr>
              <a:t>12560</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zh-CN" altLang="zh-CN" sz="2400" b="1" dirty="0">
                <a:solidFill>
                  <a:srgbClr val="FF0000"/>
                </a:solidFill>
                <a:latin typeface="楷体" panose="02010609060101010101" pitchFamily="49" charset="-122"/>
                <a:ea typeface="楷体" panose="02010609060101010101" pitchFamily="49" charset="-122"/>
              </a:rPr>
              <a:t>³</a:t>
            </a:r>
            <a:r>
              <a:rPr lang="zh-CN" altLang="en-US" sz="2400" b="1" dirty="0">
                <a:solidFill>
                  <a:srgbClr val="FF0000"/>
                </a:solidFill>
                <a:latin typeface="楷体" panose="02010609060101010101" pitchFamily="49" charset="-122"/>
                <a:ea typeface="楷体" panose="02010609060101010101" pitchFamily="49" charset="-122"/>
              </a:rPr>
              <a:t>。</a:t>
            </a:r>
          </a:p>
        </p:txBody>
      </p:sp>
      <p:sp>
        <p:nvSpPr>
          <p:cNvPr id="19" name="TextBox 2"/>
          <p:cNvSpPr txBox="1">
            <a:spLocks noChangeArrowheads="1"/>
          </p:cNvSpPr>
          <p:nvPr/>
        </p:nvSpPr>
        <p:spPr bwMode="auto">
          <a:xfrm>
            <a:off x="755576" y="566303"/>
            <a:ext cx="7929765" cy="978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20000"/>
              </a:lnSpc>
              <a:spcBef>
                <a:spcPct val="0"/>
              </a:spcBef>
              <a:buFontTx/>
              <a:buNone/>
            </a:pPr>
            <a:r>
              <a:rPr lang="zh-CN" altLang="en-US" sz="2400" b="1" dirty="0">
                <a:solidFill>
                  <a:schemeClr val="tx1"/>
                </a:solidFill>
                <a:latin typeface="楷体" panose="02010609060101010101" pitchFamily="49" charset="-122"/>
                <a:ea typeface="楷体" panose="02010609060101010101" pitchFamily="49" charset="-122"/>
              </a:rPr>
              <a:t>右面这个长方形的长是</a:t>
            </a:r>
            <a:r>
              <a:rPr lang="en-US" altLang="zh-CN" sz="2400" b="1" dirty="0">
                <a:solidFill>
                  <a:schemeClr val="tx1"/>
                </a:solidFill>
                <a:latin typeface="楷体" panose="02010609060101010101" pitchFamily="49" charset="-122"/>
                <a:ea typeface="楷体" panose="02010609060101010101" pitchFamily="49" charset="-122"/>
              </a:rPr>
              <a:t>20</a:t>
            </a:r>
            <a:r>
              <a:rPr lang="en-US" altLang="zh-CN" sz="2400" b="1" dirty="0">
                <a:solidFill>
                  <a:schemeClr val="tx1"/>
                </a:solidFill>
                <a:latin typeface="Times New Roman" pitchFamily="18" charset="0"/>
                <a:ea typeface="楷体" panose="02010609060101010101" pitchFamily="49" charset="-122"/>
                <a:cs typeface="Times New Roman" pitchFamily="18" charset="0"/>
              </a:rPr>
              <a:t>cm</a:t>
            </a:r>
            <a:r>
              <a:rPr lang="zh-CN" altLang="en-US" sz="2400" b="1" dirty="0">
                <a:solidFill>
                  <a:schemeClr val="tx1"/>
                </a:solidFill>
                <a:latin typeface="楷体" panose="02010609060101010101" pitchFamily="49" charset="-122"/>
                <a:ea typeface="楷体" panose="02010609060101010101" pitchFamily="49" charset="-122"/>
              </a:rPr>
              <a:t>，宽是</a:t>
            </a:r>
            <a:r>
              <a:rPr lang="en-US" altLang="zh-CN" sz="2400" b="1" dirty="0">
                <a:solidFill>
                  <a:schemeClr val="tx1"/>
                </a:solidFill>
                <a:latin typeface="楷体" panose="02010609060101010101" pitchFamily="49" charset="-122"/>
                <a:ea typeface="楷体" panose="02010609060101010101" pitchFamily="49" charset="-122"/>
              </a:rPr>
              <a:t>10</a:t>
            </a:r>
            <a:r>
              <a:rPr lang="en-US" altLang="zh-CN" sz="2400" b="1" dirty="0">
                <a:solidFill>
                  <a:schemeClr val="tx1"/>
                </a:solidFill>
                <a:latin typeface="Times New Roman" pitchFamily="18" charset="0"/>
                <a:ea typeface="楷体" panose="02010609060101010101" pitchFamily="49" charset="-122"/>
                <a:cs typeface="Times New Roman" pitchFamily="18" charset="0"/>
              </a:rPr>
              <a:t>cm</a:t>
            </a:r>
            <a:r>
              <a:rPr lang="zh-CN" altLang="en-US" sz="2400" b="1" dirty="0">
                <a:solidFill>
                  <a:schemeClr val="tx1"/>
                </a:solidFill>
                <a:latin typeface="楷体" panose="02010609060101010101" pitchFamily="49" charset="-122"/>
                <a:ea typeface="楷体" panose="02010609060101010101" pitchFamily="49" charset="-122"/>
              </a:rPr>
              <a:t>。 分别以长和宽为轴旋转一周，得到两个</a:t>
            </a:r>
            <a:r>
              <a:rPr lang="zh-CN" altLang="en-US" sz="2400" b="1" dirty="0" smtClean="0">
                <a:solidFill>
                  <a:schemeClr val="tx1"/>
                </a:solidFill>
                <a:latin typeface="楷体" panose="02010609060101010101" pitchFamily="49" charset="-122"/>
                <a:ea typeface="楷体" panose="02010609060101010101" pitchFamily="49" charset="-122"/>
              </a:rPr>
              <a:t>圆柱。</a:t>
            </a:r>
            <a:r>
              <a:rPr lang="zh-CN" altLang="en-US" sz="2400" b="1" dirty="0">
                <a:solidFill>
                  <a:schemeClr val="tx1"/>
                </a:solidFill>
                <a:latin typeface="楷体" panose="02010609060101010101" pitchFamily="49" charset="-122"/>
                <a:ea typeface="楷体" panose="02010609060101010101" pitchFamily="49" charset="-122"/>
              </a:rPr>
              <a:t>它们的体积各是多少？</a:t>
            </a:r>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6052" y="705755"/>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组合 17"/>
          <p:cNvGrpSpPr/>
          <p:nvPr/>
        </p:nvGrpSpPr>
        <p:grpSpPr>
          <a:xfrm>
            <a:off x="6397500" y="1525547"/>
            <a:ext cx="2494611" cy="1452657"/>
            <a:chOff x="6078882" y="1491662"/>
            <a:chExt cx="2494611" cy="1452657"/>
          </a:xfrm>
        </p:grpSpPr>
        <p:grpSp>
          <p:nvGrpSpPr>
            <p:cNvPr id="25" name="Group 25"/>
            <p:cNvGrpSpPr/>
            <p:nvPr/>
          </p:nvGrpSpPr>
          <p:grpSpPr bwMode="auto">
            <a:xfrm>
              <a:off x="6852643" y="1639394"/>
              <a:ext cx="1720850" cy="1304925"/>
              <a:chOff x="4425" y="964"/>
              <a:chExt cx="1084" cy="1096"/>
            </a:xfrm>
          </p:grpSpPr>
          <p:sp>
            <p:nvSpPr>
              <p:cNvPr id="27" name="Text Box 23"/>
              <p:cNvSpPr txBox="1">
                <a:spLocks noChangeArrowheads="1"/>
              </p:cNvSpPr>
              <p:nvPr/>
            </p:nvSpPr>
            <p:spPr bwMode="auto">
              <a:xfrm>
                <a:off x="4425" y="1776"/>
                <a:ext cx="499" cy="284"/>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algn="l" eaLnBrk="1" hangingPunct="1">
                  <a:spcBef>
                    <a:spcPct val="50000"/>
                  </a:spcBef>
                </a:pPr>
                <a:r>
                  <a:rPr lang="en-US" altLang="zh-CN" sz="1600" dirty="0">
                    <a:latin typeface="楷体" panose="02010609060101010101" pitchFamily="49" charset="-122"/>
                    <a:ea typeface="楷体" panose="02010609060101010101" pitchFamily="49" charset="-122"/>
                  </a:rPr>
                  <a:t>20</a:t>
                </a:r>
                <a:r>
                  <a:rPr lang="en-US" altLang="zh-CN" sz="1600" dirty="0">
                    <a:latin typeface="Times New Roman" pitchFamily="18" charset="0"/>
                    <a:ea typeface="楷体" panose="02010609060101010101" pitchFamily="49" charset="-122"/>
                    <a:cs typeface="Times New Roman" pitchFamily="18" charset="0"/>
                  </a:rPr>
                  <a:t>cm</a:t>
                </a:r>
              </a:p>
            </p:txBody>
          </p:sp>
          <p:sp>
            <p:nvSpPr>
              <p:cNvPr id="28" name="Text Box 24"/>
              <p:cNvSpPr txBox="1">
                <a:spLocks noChangeArrowheads="1"/>
              </p:cNvSpPr>
              <p:nvPr/>
            </p:nvSpPr>
            <p:spPr bwMode="auto">
              <a:xfrm rot="16200000">
                <a:off x="5098" y="1162"/>
                <a:ext cx="609" cy="213"/>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algn="l" eaLnBrk="1" hangingPunct="1">
                  <a:spcBef>
                    <a:spcPct val="50000"/>
                  </a:spcBef>
                </a:pPr>
                <a:r>
                  <a:rPr lang="en-US" altLang="zh-CN" sz="1600" dirty="0">
                    <a:latin typeface="楷体" panose="02010609060101010101" pitchFamily="49" charset="-122"/>
                    <a:ea typeface="楷体" panose="02010609060101010101" pitchFamily="49" charset="-122"/>
                  </a:rPr>
                  <a:t>10</a:t>
                </a:r>
                <a:r>
                  <a:rPr lang="en-US" altLang="zh-CN" sz="1600" dirty="0">
                    <a:latin typeface="Times New Roman" pitchFamily="18" charset="0"/>
                    <a:ea typeface="楷体" panose="02010609060101010101" pitchFamily="49" charset="-122"/>
                    <a:cs typeface="Times New Roman" pitchFamily="18" charset="0"/>
                  </a:rPr>
                  <a:t>cm</a:t>
                </a:r>
              </a:p>
            </p:txBody>
          </p:sp>
        </p:grpSp>
        <p:pic>
          <p:nvPicPr>
            <p:cNvPr id="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8882" y="1491662"/>
              <a:ext cx="2150917" cy="10930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5">
                                            <p:txEl>
                                              <p:pRg st="0" end="0"/>
                                            </p:txEl>
                                          </p:spTgt>
                                        </p:tgtEl>
                                        <p:attrNameLst>
                                          <p:attrName>style.visibility</p:attrName>
                                        </p:attrNameLst>
                                      </p:cBhvr>
                                      <p:to>
                                        <p:strVal val="visible"/>
                                      </p:to>
                                    </p:set>
                                    <p:animEffect transition="in" filter="fade">
                                      <p:cBhvr>
                                        <p:cTn id="13" dur="1000"/>
                                        <p:tgtEl>
                                          <p:spTgt spid="15">
                                            <p:txEl>
                                              <p:pRg st="0" end="0"/>
                                            </p:txEl>
                                          </p:spTgt>
                                        </p:tgtEl>
                                      </p:cBhvr>
                                    </p:animEffect>
                                    <p:anim calcmode="lin" valueType="num">
                                      <p:cBhvr>
                                        <p:cTn id="14"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15">
                                            <p:txEl>
                                              <p:pRg st="1" end="1"/>
                                            </p:txEl>
                                          </p:spTgt>
                                        </p:tgtEl>
                                        <p:attrNameLst>
                                          <p:attrName>style.visibility</p:attrName>
                                        </p:attrNameLst>
                                      </p:cBhvr>
                                      <p:to>
                                        <p:strVal val="visible"/>
                                      </p:to>
                                    </p:set>
                                    <p:animEffect transition="in" filter="fade">
                                      <p:cBhvr>
                                        <p:cTn id="20" dur="1000"/>
                                        <p:tgtEl>
                                          <p:spTgt spid="15">
                                            <p:txEl>
                                              <p:pRg st="1" end="1"/>
                                            </p:txEl>
                                          </p:spTgt>
                                        </p:tgtEl>
                                      </p:cBhvr>
                                    </p:animEffect>
                                    <p:anim calcmode="lin" valueType="num">
                                      <p:cBhvr>
                                        <p:cTn id="21"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5">
                                            <p:txEl>
                                              <p:pRg st="2" end="2"/>
                                            </p:txEl>
                                          </p:spTgt>
                                        </p:tgtEl>
                                        <p:attrNameLst>
                                          <p:attrName>style.visibility</p:attrName>
                                        </p:attrNameLst>
                                      </p:cBhvr>
                                      <p:to>
                                        <p:strVal val="visible"/>
                                      </p:to>
                                    </p:set>
                                    <p:animEffect transition="in" filter="fade">
                                      <p:cBhvr>
                                        <p:cTn id="27" dur="1000"/>
                                        <p:tgtEl>
                                          <p:spTgt spid="15">
                                            <p:txEl>
                                              <p:pRg st="2" end="2"/>
                                            </p:txEl>
                                          </p:spTgt>
                                        </p:tgtEl>
                                      </p:cBhvr>
                                    </p:animEffect>
                                    <p:anim calcmode="lin" valueType="num">
                                      <p:cBhvr>
                                        <p:cTn id="28"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5">
                                            <p:txEl>
                                              <p:pRg st="3" end="3"/>
                                            </p:txEl>
                                          </p:spTgt>
                                        </p:tgtEl>
                                        <p:attrNameLst>
                                          <p:attrName>style.visibility</p:attrName>
                                        </p:attrNameLst>
                                      </p:cBhvr>
                                      <p:to>
                                        <p:strVal val="visible"/>
                                      </p:to>
                                    </p:set>
                                    <p:animEffect transition="in" filter="fade">
                                      <p:cBhvr>
                                        <p:cTn id="34" dur="1000"/>
                                        <p:tgtEl>
                                          <p:spTgt spid="15">
                                            <p:txEl>
                                              <p:pRg st="3" end="3"/>
                                            </p:txEl>
                                          </p:spTgt>
                                        </p:tgtEl>
                                      </p:cBhvr>
                                    </p:animEffect>
                                    <p:anim calcmode="lin" valueType="num">
                                      <p:cBhvr>
                                        <p:cTn id="35"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1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a:spLocks noChangeArrowheads="1"/>
          </p:cNvSpPr>
          <p:nvPr/>
        </p:nvSpPr>
        <p:spPr bwMode="auto">
          <a:xfrm>
            <a:off x="899592" y="555526"/>
            <a:ext cx="6097637" cy="1865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20000"/>
              </a:lnSpc>
              <a:spcBef>
                <a:spcPct val="0"/>
              </a:spcBef>
              <a:buFontTx/>
              <a:buNone/>
            </a:pPr>
            <a:r>
              <a:rPr lang="zh-CN" altLang="en-US" sz="2400" b="1" dirty="0" smtClean="0">
                <a:latin typeface="楷体" panose="02010609060101010101" pitchFamily="49" charset="-122"/>
                <a:ea typeface="楷体" panose="02010609060101010101" pitchFamily="49" charset="-122"/>
                <a:cs typeface="楷体" panose="02010609060101010101" pitchFamily="49" charset="-122"/>
                <a:sym typeface="+mn-ea"/>
              </a:rPr>
              <a:t>如果</a:t>
            </a:r>
            <a:r>
              <a:rPr lang="zh-CN" altLang="en-US" sz="2400" b="1" dirty="0">
                <a:latin typeface="楷体" panose="02010609060101010101" pitchFamily="49" charset="-122"/>
                <a:ea typeface="楷体" panose="02010609060101010101" pitchFamily="49" charset="-122"/>
                <a:cs typeface="楷体" panose="02010609060101010101" pitchFamily="49" charset="-122"/>
                <a:sym typeface="+mn-ea"/>
              </a:rPr>
              <a:t>学校自来水管的内直径是2厘米，水管内水的流速是每秒8分米。小军去水池洗手时，忘记关掉水龙头，像这样5分钟会浪费多少升水？</a:t>
            </a:r>
          </a:p>
        </p:txBody>
      </p:sp>
      <p:pic>
        <p:nvPicPr>
          <p:cNvPr id="7" name="图片 6"/>
          <p:cNvPicPr>
            <a:picLocks noChangeAspect="1"/>
          </p:cNvPicPr>
          <p:nvPr/>
        </p:nvPicPr>
        <p:blipFill>
          <a:blip r:embed="rId2"/>
          <a:stretch>
            <a:fillRect/>
          </a:stretch>
        </p:blipFill>
        <p:spPr>
          <a:xfrm>
            <a:off x="6923660" y="651564"/>
            <a:ext cx="1897380" cy="2798445"/>
          </a:xfrm>
          <a:prstGeom prst="roundRect">
            <a:avLst/>
          </a:prstGeom>
        </p:spPr>
      </p:pic>
      <p:sp>
        <p:nvSpPr>
          <p:cNvPr id="8" name="文本框 7"/>
          <p:cNvSpPr txBox="1"/>
          <p:nvPr/>
        </p:nvSpPr>
        <p:spPr>
          <a:xfrm>
            <a:off x="2675047" y="2903463"/>
            <a:ext cx="2404110" cy="460375"/>
          </a:xfrm>
          <a:prstGeom prst="rect">
            <a:avLst/>
          </a:prstGeom>
          <a:noFill/>
        </p:spPr>
        <p:txBody>
          <a:bodyPr wrap="square" rtlCol="0">
            <a:spAutoFit/>
          </a:bodyPr>
          <a:lstStyle/>
          <a:p>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2</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厘米</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=0.2</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分米</a:t>
            </a:r>
          </a:p>
        </p:txBody>
      </p:sp>
      <p:sp>
        <p:nvSpPr>
          <p:cNvPr id="9" name="文本框 8"/>
          <p:cNvSpPr txBox="1"/>
          <p:nvPr/>
        </p:nvSpPr>
        <p:spPr>
          <a:xfrm>
            <a:off x="1250742" y="3467789"/>
            <a:ext cx="6830060" cy="460375"/>
          </a:xfrm>
          <a:prstGeom prst="rect">
            <a:avLst/>
          </a:prstGeom>
          <a:noFill/>
        </p:spPr>
        <p:txBody>
          <a:bodyPr wrap="square" rtlCol="0">
            <a:spAutoFit/>
          </a:bodyPr>
          <a:lstStyle/>
          <a:p>
            <a:r>
              <a:rPr 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3.14</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0.2</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2</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²</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8</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5</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60=75.36</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（立方分米）</a:t>
            </a:r>
          </a:p>
        </p:txBody>
      </p:sp>
      <p:sp>
        <p:nvSpPr>
          <p:cNvPr id="10" name="文本框 9"/>
          <p:cNvSpPr txBox="1"/>
          <p:nvPr/>
        </p:nvSpPr>
        <p:spPr>
          <a:xfrm>
            <a:off x="2146726" y="3867894"/>
            <a:ext cx="3460750" cy="460375"/>
          </a:xfrm>
          <a:prstGeom prst="rect">
            <a:avLst/>
          </a:prstGeom>
          <a:noFill/>
        </p:spPr>
        <p:txBody>
          <a:bodyPr wrap="square" rtlCol="0">
            <a:spAutoFit/>
          </a:bodyPr>
          <a:lstStyle/>
          <a:p>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75.36</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立方分米</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=75.36</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升</a:t>
            </a:r>
          </a:p>
        </p:txBody>
      </p:sp>
      <p:sp>
        <p:nvSpPr>
          <p:cNvPr id="19" name="文本框 18"/>
          <p:cNvSpPr txBox="1"/>
          <p:nvPr/>
        </p:nvSpPr>
        <p:spPr>
          <a:xfrm>
            <a:off x="2197209" y="4299942"/>
            <a:ext cx="3359785" cy="460375"/>
          </a:xfrm>
          <a:prstGeom prst="rect">
            <a:avLst/>
          </a:prstGeom>
          <a:noFill/>
        </p:spPr>
        <p:txBody>
          <a:bodyPr wrap="square" rtlCol="0">
            <a:spAutoFit/>
          </a:bodyPr>
          <a:lstStyle/>
          <a:p>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答：会浪费</a:t>
            </a:r>
            <a:r>
              <a:rPr lang="en-US" altLang="zh-CN"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75.36</a:t>
            </a:r>
            <a:r>
              <a:rPr lang="zh-CN" altLang="en-US" sz="2400" b="1" dirty="0">
                <a:solidFill>
                  <a:srgbClr val="FF0000"/>
                </a:solidFill>
                <a:uFillTx/>
                <a:latin typeface="楷体" panose="02010609060101010101" pitchFamily="49" charset="-122"/>
                <a:ea typeface="楷体" panose="02010609060101010101" pitchFamily="49" charset="-122"/>
                <a:cs typeface="楷体" panose="02010609060101010101" pitchFamily="49" charset="-122"/>
              </a:rPr>
              <a:t>升水。</a:t>
            </a:r>
          </a:p>
        </p:txBody>
      </p:sp>
      <p:pic>
        <p:nvPicPr>
          <p:cNvPr id="3" name="Picture 5">
            <a:extLst>
              <a:ext uri="{FF2B5EF4-FFF2-40B4-BE49-F238E27FC236}">
                <a16:creationId xmlns="" xmlns:a16="http://schemas.microsoft.com/office/drawing/2014/main" id="{E794B33F-DDDE-4324-BCA1-A730F1D84DA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585" y="758482"/>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to="" calcmode="lin" valueType="num">
                                      <p:cBhvr>
                                        <p:cTn id="7" dur="1" fill="hold"/>
                                        <p:tgtEl>
                                          <p:spTgt spid="7"/>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 to="" calcmode="lin" valueType="num">
                                      <p:cBhvr>
                                        <p:cTn id="12" dur="1" fill="hold"/>
                                        <p:tgtEl>
                                          <p:spTgt spid="8">
                                            <p:txEl>
                                              <p:pRg st="0" end="0"/>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to="" calcmode="lin" valueType="num">
                                      <p:cBhvr>
                                        <p:cTn id="17" dur="1" fill="hold"/>
                                        <p:tgtEl>
                                          <p:spTgt spid="9"/>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 to="" calcmode="lin" valueType="num">
                                      <p:cBhvr>
                                        <p:cTn id="22" dur="1" fill="hold"/>
                                        <p:tgtEl>
                                          <p:spTgt spid="10"/>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 to="" calcmode="lin" valueType="num">
                                      <p:cBhvr>
                                        <p:cTn id="27" dur="1" fill="hold"/>
                                        <p:tgtEl>
                                          <p:spTgt spid="19"/>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768449" y="551787"/>
            <a:ext cx="806489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20000"/>
              </a:lnSpc>
              <a:spcBef>
                <a:spcPct val="0"/>
              </a:spcBef>
              <a:buFontTx/>
              <a:buNone/>
            </a:pPr>
            <a:r>
              <a:rPr lang="zh-CN" altLang="en-US" sz="2400" b="1" dirty="0">
                <a:solidFill>
                  <a:schemeClr val="tx1"/>
                </a:solidFill>
                <a:latin typeface="楷体" panose="02010609060101010101" pitchFamily="49" charset="-122"/>
                <a:ea typeface="楷体" panose="02010609060101010101" pitchFamily="49" charset="-122"/>
              </a:rPr>
              <a:t>下面</a:t>
            </a:r>
            <a:r>
              <a:rPr lang="en-US" altLang="zh-CN" sz="2400" b="1" dirty="0">
                <a:solidFill>
                  <a:schemeClr val="tx1"/>
                </a:solidFill>
                <a:latin typeface="楷体" panose="02010609060101010101" pitchFamily="49" charset="-122"/>
                <a:ea typeface="楷体" panose="02010609060101010101" pitchFamily="49" charset="-122"/>
              </a:rPr>
              <a:t>4</a:t>
            </a:r>
            <a:r>
              <a:rPr lang="zh-CN" altLang="en-US" sz="2400" b="1" dirty="0">
                <a:solidFill>
                  <a:schemeClr val="tx1"/>
                </a:solidFill>
                <a:latin typeface="楷体" panose="02010609060101010101" pitchFamily="49" charset="-122"/>
                <a:ea typeface="楷体" panose="02010609060101010101" pitchFamily="49" charset="-122"/>
              </a:rPr>
              <a:t>个图形的面积都是</a:t>
            </a:r>
            <a:r>
              <a:rPr lang="en-US" altLang="zh-CN" sz="2400" b="1" dirty="0" smtClean="0">
                <a:solidFill>
                  <a:schemeClr val="tx1"/>
                </a:solidFill>
                <a:latin typeface="楷体" panose="02010609060101010101" pitchFamily="49" charset="-122"/>
                <a:ea typeface="楷体" panose="02010609060101010101" pitchFamily="49" charset="-122"/>
              </a:rPr>
              <a:t>36</a:t>
            </a:r>
            <a:r>
              <a:rPr lang="en-US" altLang="zh-CN" sz="2400" b="1" dirty="0" smtClean="0">
                <a:solidFill>
                  <a:schemeClr val="tx1"/>
                </a:solidFill>
                <a:latin typeface="Times New Roman" pitchFamily="18" charset="0"/>
                <a:ea typeface="楷体" panose="02010609060101010101" pitchFamily="49" charset="-122"/>
                <a:cs typeface="Times New Roman" pitchFamily="18" charset="0"/>
              </a:rPr>
              <a:t>dm</a:t>
            </a:r>
            <a:r>
              <a:rPr lang="en-US" altLang="zh-CN" sz="2400" b="1" baseline="30000" dirty="0" smtClean="0">
                <a:solidFill>
                  <a:schemeClr val="tx1"/>
                </a:solidFill>
                <a:latin typeface="Times New Roman" pitchFamily="18" charset="0"/>
                <a:ea typeface="楷体" panose="02010609060101010101" pitchFamily="49" charset="-122"/>
                <a:cs typeface="Times New Roman" pitchFamily="18" charset="0"/>
              </a:rPr>
              <a:t>2</a:t>
            </a:r>
            <a:r>
              <a:rPr lang="zh-CN" altLang="en-US" sz="2400" b="1" dirty="0" smtClean="0">
                <a:solidFill>
                  <a:schemeClr val="tx1"/>
                </a:solidFill>
                <a:latin typeface="楷体" panose="02010609060101010101" pitchFamily="49" charset="-122"/>
                <a:ea typeface="楷体" panose="02010609060101010101" pitchFamily="49" charset="-122"/>
              </a:rPr>
              <a:t>。用</a:t>
            </a:r>
            <a:r>
              <a:rPr lang="zh-CN" altLang="en-US" sz="2400" b="1" dirty="0">
                <a:solidFill>
                  <a:schemeClr val="tx1"/>
                </a:solidFill>
                <a:latin typeface="楷体" panose="02010609060101010101" pitchFamily="49" charset="-122"/>
                <a:ea typeface="楷体" panose="02010609060101010101" pitchFamily="49" charset="-122"/>
              </a:rPr>
              <a:t>这些图形分别卷成圆柱，哪个圆柱的体积最小？哪个圆柱的体积最大？你有什么发现</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smtClean="0">
                <a:solidFill>
                  <a:schemeClr val="tx1"/>
                </a:solidFill>
                <a:latin typeface="楷体" panose="02010609060101010101" pitchFamily="49" charset="-122"/>
                <a:ea typeface="楷体" panose="02010609060101010101" pitchFamily="49" charset="-122"/>
              </a:rPr>
              <a:t>（单位</a:t>
            </a:r>
            <a:r>
              <a:rPr lang="zh-CN" altLang="en-US" sz="2400" b="1" dirty="0">
                <a:solidFill>
                  <a:schemeClr val="tx1"/>
                </a:solidFill>
                <a:latin typeface="楷体" panose="02010609060101010101" pitchFamily="49" charset="-122"/>
                <a:ea typeface="楷体" panose="02010609060101010101" pitchFamily="49" charset="-122"/>
              </a:rPr>
              <a:t>：</a:t>
            </a:r>
            <a:r>
              <a:rPr lang="en-US" altLang="zh-CN" sz="2400" b="1" dirty="0" err="1">
                <a:solidFill>
                  <a:schemeClr val="tx1"/>
                </a:solidFill>
                <a:latin typeface="Times New Roman" pitchFamily="18" charset="0"/>
                <a:ea typeface="楷体" panose="02010609060101010101" pitchFamily="49" charset="-122"/>
                <a:cs typeface="Times New Roman" pitchFamily="18" charset="0"/>
              </a:rPr>
              <a:t>dm</a:t>
            </a:r>
            <a:r>
              <a:rPr lang="zh-CN" altLang="en-US" sz="2400" b="1" dirty="0">
                <a:solidFill>
                  <a:schemeClr val="tx1"/>
                </a:solidFill>
                <a:latin typeface="楷体" panose="02010609060101010101" pitchFamily="49" charset="-122"/>
                <a:ea typeface="楷体" panose="02010609060101010101" pitchFamily="49" charset="-122"/>
              </a:rPr>
              <a:t>）</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8" name="TextBox 7"/>
          <p:cNvSpPr txBox="1"/>
          <p:nvPr/>
        </p:nvSpPr>
        <p:spPr>
          <a:xfrm>
            <a:off x="2300585" y="2577757"/>
            <a:ext cx="792162"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1</a:t>
            </a:r>
            <a:endParaRPr lang="zh-CN" altLang="en-US" sz="1600" b="1" dirty="0">
              <a:latin typeface="楷体" panose="02010609060101010101" pitchFamily="49" charset="-122"/>
              <a:ea typeface="楷体" panose="02010609060101010101" pitchFamily="49" charset="-122"/>
            </a:endParaRPr>
          </a:p>
        </p:txBody>
      </p:sp>
      <p:sp>
        <p:nvSpPr>
          <p:cNvPr id="9" name="TextBox 8"/>
          <p:cNvSpPr txBox="1"/>
          <p:nvPr/>
        </p:nvSpPr>
        <p:spPr>
          <a:xfrm>
            <a:off x="4007147" y="2592045"/>
            <a:ext cx="793750"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2</a:t>
            </a:r>
            <a:endParaRPr lang="zh-CN" altLang="en-US" sz="1600" b="1" dirty="0">
              <a:latin typeface="楷体" panose="02010609060101010101" pitchFamily="49" charset="-122"/>
              <a:ea typeface="楷体" panose="02010609060101010101" pitchFamily="49" charset="-122"/>
            </a:endParaRPr>
          </a:p>
        </p:txBody>
      </p:sp>
      <p:sp>
        <p:nvSpPr>
          <p:cNvPr id="10" name="TextBox 9"/>
          <p:cNvSpPr txBox="1"/>
          <p:nvPr/>
        </p:nvSpPr>
        <p:spPr>
          <a:xfrm>
            <a:off x="5442248" y="2593236"/>
            <a:ext cx="792163"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3</a:t>
            </a:r>
            <a:endParaRPr lang="zh-CN" altLang="en-US" sz="1600" b="1" dirty="0">
              <a:latin typeface="楷体" panose="02010609060101010101" pitchFamily="49" charset="-122"/>
              <a:ea typeface="楷体" panose="02010609060101010101" pitchFamily="49" charset="-122"/>
            </a:endParaRPr>
          </a:p>
        </p:txBody>
      </p:sp>
      <p:sp>
        <p:nvSpPr>
          <p:cNvPr id="11" name="TextBox 10"/>
          <p:cNvSpPr txBox="1"/>
          <p:nvPr/>
        </p:nvSpPr>
        <p:spPr>
          <a:xfrm>
            <a:off x="6635054" y="2617379"/>
            <a:ext cx="793750"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4</a:t>
            </a:r>
            <a:endParaRPr lang="zh-CN" altLang="en-US" sz="1600" b="1" dirty="0">
              <a:latin typeface="楷体" panose="02010609060101010101" pitchFamily="49" charset="-122"/>
              <a:ea typeface="楷体" panose="02010609060101010101" pitchFamily="49" charset="-122"/>
            </a:endParaRPr>
          </a:p>
        </p:txBody>
      </p:sp>
      <p:grpSp>
        <p:nvGrpSpPr>
          <p:cNvPr id="13322" name="Group 48"/>
          <p:cNvGrpSpPr/>
          <p:nvPr/>
        </p:nvGrpSpPr>
        <p:grpSpPr bwMode="auto">
          <a:xfrm>
            <a:off x="1908770" y="2001693"/>
            <a:ext cx="5543550" cy="639367"/>
            <a:chOff x="977" y="1489"/>
            <a:chExt cx="3492" cy="537"/>
          </a:xfrm>
        </p:grpSpPr>
        <p:grpSp>
          <p:nvGrpSpPr>
            <p:cNvPr id="13327" name="Group 38"/>
            <p:cNvGrpSpPr/>
            <p:nvPr/>
          </p:nvGrpSpPr>
          <p:grpSpPr bwMode="auto">
            <a:xfrm>
              <a:off x="977" y="1716"/>
              <a:ext cx="3300" cy="310"/>
              <a:chOff x="977" y="1716"/>
              <a:chExt cx="3300" cy="310"/>
            </a:xfrm>
          </p:grpSpPr>
          <p:sp>
            <p:nvSpPr>
              <p:cNvPr id="13337" name="Rectangle 34"/>
              <p:cNvSpPr>
                <a:spLocks noChangeArrowheads="1"/>
              </p:cNvSpPr>
              <p:nvPr/>
            </p:nvSpPr>
            <p:spPr bwMode="auto">
              <a:xfrm>
                <a:off x="977" y="1720"/>
                <a:ext cx="929" cy="91"/>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13338" name="Rectangle 35"/>
              <p:cNvSpPr>
                <a:spLocks noChangeArrowheads="1"/>
              </p:cNvSpPr>
              <p:nvPr/>
            </p:nvSpPr>
            <p:spPr bwMode="auto">
              <a:xfrm>
                <a:off x="2230" y="1716"/>
                <a:ext cx="623" cy="147"/>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13339" name="Rectangle 36"/>
              <p:cNvSpPr>
                <a:spLocks noChangeArrowheads="1"/>
              </p:cNvSpPr>
              <p:nvPr/>
            </p:nvSpPr>
            <p:spPr bwMode="auto">
              <a:xfrm>
                <a:off x="3178" y="1720"/>
                <a:ext cx="465" cy="193"/>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13340" name="Rectangle 37"/>
              <p:cNvSpPr>
                <a:spLocks noChangeAspect="1" noChangeArrowheads="1"/>
              </p:cNvSpPr>
              <p:nvPr/>
            </p:nvSpPr>
            <p:spPr bwMode="auto">
              <a:xfrm>
                <a:off x="3971" y="1720"/>
                <a:ext cx="306" cy="306"/>
              </a:xfrm>
              <a:prstGeom prst="rect">
                <a:avLst/>
              </a:prstGeom>
              <a:noFill/>
              <a:ln w="15875" algn="ctr">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grpSp>
        <p:grpSp>
          <p:nvGrpSpPr>
            <p:cNvPr id="13328" name="Group 47"/>
            <p:cNvGrpSpPr/>
            <p:nvPr/>
          </p:nvGrpSpPr>
          <p:grpSpPr bwMode="auto">
            <a:xfrm>
              <a:off x="1337" y="1489"/>
              <a:ext cx="3132" cy="484"/>
              <a:chOff x="1337" y="1489"/>
              <a:chExt cx="3132" cy="484"/>
            </a:xfrm>
          </p:grpSpPr>
          <p:sp>
            <p:nvSpPr>
              <p:cNvPr id="13329" name="TextBox 7"/>
              <p:cNvSpPr txBox="1">
                <a:spLocks noChangeArrowheads="1"/>
              </p:cNvSpPr>
              <p:nvPr/>
            </p:nvSpPr>
            <p:spPr bwMode="auto">
              <a:xfrm>
                <a:off x="1337"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18</a:t>
                </a:r>
              </a:p>
            </p:txBody>
          </p:sp>
          <p:sp>
            <p:nvSpPr>
              <p:cNvPr id="13330" name="TextBox 7"/>
              <p:cNvSpPr txBox="1">
                <a:spLocks noChangeArrowheads="1"/>
              </p:cNvSpPr>
              <p:nvPr/>
            </p:nvSpPr>
            <p:spPr bwMode="auto">
              <a:xfrm>
                <a:off x="2429"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12</a:t>
                </a:r>
              </a:p>
            </p:txBody>
          </p:sp>
          <p:sp>
            <p:nvSpPr>
              <p:cNvPr id="13331" name="TextBox 7"/>
              <p:cNvSpPr txBox="1">
                <a:spLocks noChangeArrowheads="1"/>
              </p:cNvSpPr>
              <p:nvPr/>
            </p:nvSpPr>
            <p:spPr bwMode="auto">
              <a:xfrm>
                <a:off x="3336"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9</a:t>
                </a:r>
              </a:p>
            </p:txBody>
          </p:sp>
          <p:sp>
            <p:nvSpPr>
              <p:cNvPr id="13332" name="TextBox 7"/>
              <p:cNvSpPr txBox="1">
                <a:spLocks noChangeArrowheads="1"/>
              </p:cNvSpPr>
              <p:nvPr/>
            </p:nvSpPr>
            <p:spPr bwMode="auto">
              <a:xfrm>
                <a:off x="4016"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sp>
            <p:nvSpPr>
              <p:cNvPr id="13333" name="TextBox 7"/>
              <p:cNvSpPr txBox="1">
                <a:spLocks noChangeArrowheads="1"/>
              </p:cNvSpPr>
              <p:nvPr/>
            </p:nvSpPr>
            <p:spPr bwMode="auto">
              <a:xfrm rot="16200000">
                <a:off x="1841" y="163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2</a:t>
                </a:r>
              </a:p>
            </p:txBody>
          </p:sp>
          <p:sp>
            <p:nvSpPr>
              <p:cNvPr id="13334" name="TextBox 7"/>
              <p:cNvSpPr txBox="1">
                <a:spLocks noChangeArrowheads="1"/>
              </p:cNvSpPr>
              <p:nvPr/>
            </p:nvSpPr>
            <p:spPr bwMode="auto">
              <a:xfrm rot="16200000">
                <a:off x="2801" y="166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3</a:t>
                </a:r>
              </a:p>
            </p:txBody>
          </p:sp>
          <p:sp>
            <p:nvSpPr>
              <p:cNvPr id="13335" name="TextBox 7"/>
              <p:cNvSpPr txBox="1">
                <a:spLocks noChangeArrowheads="1"/>
              </p:cNvSpPr>
              <p:nvPr/>
            </p:nvSpPr>
            <p:spPr bwMode="auto">
              <a:xfrm rot="16200000">
                <a:off x="3598" y="169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4</a:t>
                </a:r>
              </a:p>
            </p:txBody>
          </p:sp>
          <p:sp>
            <p:nvSpPr>
              <p:cNvPr id="13336" name="TextBox 7"/>
              <p:cNvSpPr txBox="1">
                <a:spLocks noChangeArrowheads="1"/>
              </p:cNvSpPr>
              <p:nvPr/>
            </p:nvSpPr>
            <p:spPr bwMode="auto">
              <a:xfrm rot="16200000">
                <a:off x="4227" y="1730"/>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grpSp>
      </p:grpSp>
      <p:grpSp>
        <p:nvGrpSpPr>
          <p:cNvPr id="2" name="组合 1"/>
          <p:cNvGrpSpPr/>
          <p:nvPr/>
        </p:nvGrpSpPr>
        <p:grpSpPr>
          <a:xfrm>
            <a:off x="630090" y="2931790"/>
            <a:ext cx="1421630" cy="1584176"/>
            <a:chOff x="4086474" y="2787774"/>
            <a:chExt cx="1421630" cy="1584176"/>
          </a:xfrm>
        </p:grpSpPr>
        <p:sp>
          <p:nvSpPr>
            <p:cNvPr id="46" name="MH_SubTitle_1"/>
            <p:cNvSpPr/>
            <p:nvPr/>
          </p:nvSpPr>
          <p:spPr>
            <a:xfrm>
              <a:off x="4090590" y="2787774"/>
              <a:ext cx="1223963" cy="968140"/>
            </a:xfrm>
            <a:custGeom>
              <a:avLst/>
              <a:gdLst>
                <a:gd name="connsiteX0" fmla="*/ 612000 w 1224000"/>
                <a:gd name="connsiteY0" fmla="*/ 0 h 1872210"/>
                <a:gd name="connsiteX1" fmla="*/ 1224000 w 1224000"/>
                <a:gd name="connsiteY1" fmla="*/ 405622 h 1872210"/>
                <a:gd name="connsiteX2" fmla="*/ 1224000 w 1224000"/>
                <a:gd name="connsiteY2" fmla="*/ 1872210 h 1872210"/>
                <a:gd name="connsiteX3" fmla="*/ 0 w 1224000"/>
                <a:gd name="connsiteY3" fmla="*/ 1872210 h 1872210"/>
                <a:gd name="connsiteX4" fmla="*/ 0 w 1224000"/>
                <a:gd name="connsiteY4" fmla="*/ 405622 h 18722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10">
                  <a:moveTo>
                    <a:pt x="612000" y="0"/>
                  </a:moveTo>
                  <a:lnTo>
                    <a:pt x="1224000" y="405622"/>
                  </a:lnTo>
                  <a:lnTo>
                    <a:pt x="1224000" y="1872210"/>
                  </a:lnTo>
                  <a:lnTo>
                    <a:pt x="0" y="1872210"/>
                  </a:lnTo>
                  <a:lnTo>
                    <a:pt x="0" y="405622"/>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288000" anchor="ctr">
              <a:normAutofit/>
            </a:bodyPr>
            <a:lstStyle/>
            <a:p>
              <a:pPr algn="ctr" eaLnBrk="1" fontAlgn="auto" hangingPunct="1">
                <a:lnSpc>
                  <a:spcPct val="110000"/>
                </a:lnSpc>
                <a:spcBef>
                  <a:spcPts val="0"/>
                </a:spcBef>
                <a:spcAft>
                  <a:spcPts val="0"/>
                </a:spcAft>
                <a:defRPr/>
              </a:pPr>
              <a:r>
                <a:rPr lang="zh-CN" altLang="en-US" sz="2800" b="1" dirty="0">
                  <a:solidFill>
                    <a:schemeClr val="tx1"/>
                  </a:solidFill>
                  <a:latin typeface="楷体" panose="02010609060101010101" pitchFamily="49" charset="-122"/>
                  <a:ea typeface="楷体" panose="02010609060101010101" pitchFamily="49" charset="-122"/>
                </a:rPr>
                <a:t>观察</a:t>
              </a:r>
            </a:p>
          </p:txBody>
        </p:sp>
        <p:sp>
          <p:nvSpPr>
            <p:cNvPr id="47" name="MH_SubTitle_2"/>
            <p:cNvSpPr/>
            <p:nvPr/>
          </p:nvSpPr>
          <p:spPr>
            <a:xfrm>
              <a:off x="4500165" y="3408251"/>
              <a:ext cx="1007939" cy="963699"/>
            </a:xfrm>
            <a:custGeom>
              <a:avLst/>
              <a:gdLst>
                <a:gd name="connsiteX0" fmla="*/ 0 w 1224000"/>
                <a:gd name="connsiteY0" fmla="*/ 0 h 1872209"/>
                <a:gd name="connsiteX1" fmla="*/ 1224000 w 1224000"/>
                <a:gd name="connsiteY1" fmla="*/ 0 h 1872209"/>
                <a:gd name="connsiteX2" fmla="*/ 1224000 w 1224000"/>
                <a:gd name="connsiteY2" fmla="*/ 1466588 h 1872209"/>
                <a:gd name="connsiteX3" fmla="*/ 612000 w 1224000"/>
                <a:gd name="connsiteY3" fmla="*/ 1872209 h 1872209"/>
                <a:gd name="connsiteX4" fmla="*/ 0 w 1224000"/>
                <a:gd name="connsiteY4" fmla="*/ 1466588 h 18722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4000" h="1872209">
                  <a:moveTo>
                    <a:pt x="0" y="0"/>
                  </a:moveTo>
                  <a:lnTo>
                    <a:pt x="1224000" y="0"/>
                  </a:lnTo>
                  <a:lnTo>
                    <a:pt x="1224000" y="1466588"/>
                  </a:lnTo>
                  <a:lnTo>
                    <a:pt x="612000" y="1872209"/>
                  </a:lnTo>
                  <a:lnTo>
                    <a:pt x="0" y="1466588"/>
                  </a:lnTo>
                  <a:close/>
                </a:path>
              </a:pathLst>
            </a:cu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80000" anchor="ctr">
              <a:normAutofit/>
            </a:bodyPr>
            <a:lstStyle/>
            <a:p>
              <a:pPr algn="ctr" eaLnBrk="1" fontAlgn="auto" hangingPunct="1">
                <a:lnSpc>
                  <a:spcPct val="110000"/>
                </a:lnSpc>
                <a:spcBef>
                  <a:spcPts val="0"/>
                </a:spcBef>
                <a:spcAft>
                  <a:spcPts val="0"/>
                </a:spcAft>
                <a:defRPr/>
              </a:pPr>
              <a:r>
                <a:rPr lang="zh-CN" altLang="en-US" sz="2800" b="1" dirty="0">
                  <a:solidFill>
                    <a:schemeClr val="tx1"/>
                  </a:solidFill>
                  <a:latin typeface="楷体" panose="02010609060101010101" pitchFamily="49" charset="-122"/>
                  <a:ea typeface="楷体" panose="02010609060101010101" pitchFamily="49" charset="-122"/>
                </a:rPr>
                <a:t>对比</a:t>
              </a:r>
            </a:p>
          </p:txBody>
        </p:sp>
        <p:sp>
          <p:nvSpPr>
            <p:cNvPr id="48" name="MH_Other_1"/>
            <p:cNvSpPr/>
            <p:nvPr/>
          </p:nvSpPr>
          <p:spPr>
            <a:xfrm flipH="1">
              <a:off x="4086474" y="3418954"/>
              <a:ext cx="409575" cy="347663"/>
            </a:xfrm>
            <a:prstGeom prst="rtTriangl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latin typeface="微软雅黑" panose="020B0503020204020204" charset="-122"/>
                <a:ea typeface="微软雅黑" panose="020B0503020204020204" charset="-122"/>
              </a:endParaRPr>
            </a:p>
          </p:txBody>
        </p:sp>
      </p:grpSp>
      <p:sp>
        <p:nvSpPr>
          <p:cNvPr id="49" name="MH_Text_1"/>
          <p:cNvSpPr txBox="1">
            <a:spLocks noChangeArrowheads="1"/>
          </p:cNvSpPr>
          <p:nvPr/>
        </p:nvSpPr>
        <p:spPr bwMode="auto">
          <a:xfrm>
            <a:off x="2287800" y="3129098"/>
            <a:ext cx="5735984" cy="1215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000" tIns="180000" rIns="90000" bIns="90000">
            <a:no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eaLnBrk="1" hangingPunct="1">
              <a:lnSpc>
                <a:spcPct val="125000"/>
              </a:lnSpc>
              <a:spcAft>
                <a:spcPts val="600"/>
              </a:spcAft>
              <a:defRPr/>
            </a:pPr>
            <a:r>
              <a:rPr lang="zh-CN" altLang="en-US" sz="2400" b="1" dirty="0">
                <a:latin typeface="楷体" panose="02010609060101010101" pitchFamily="49" charset="-122"/>
                <a:ea typeface="楷体" panose="02010609060101010101" pitchFamily="49" charset="-122"/>
              </a:rPr>
              <a:t>上面</a:t>
            </a:r>
            <a:r>
              <a:rPr lang="en-US" altLang="zh-CN" sz="2400" b="1" dirty="0">
                <a:latin typeface="楷体" panose="02010609060101010101" pitchFamily="49" charset="-122"/>
                <a:ea typeface="楷体" panose="02010609060101010101" pitchFamily="49" charset="-122"/>
              </a:rPr>
              <a:t>4</a:t>
            </a:r>
            <a:r>
              <a:rPr lang="zh-CN" altLang="en-US" sz="2400" b="1" dirty="0">
                <a:latin typeface="楷体" panose="02010609060101010101" pitchFamily="49" charset="-122"/>
                <a:ea typeface="楷体" panose="02010609060101010101" pitchFamily="49" charset="-122"/>
              </a:rPr>
              <a:t>个长方形，从左到右，长不断变短，宽不断增长；长和宽的差也不断减小。</a:t>
            </a:r>
            <a:endParaRPr lang="en-US" altLang="zh-CN" sz="2400" b="1" dirty="0">
              <a:latin typeface="楷体" panose="02010609060101010101" pitchFamily="49" charset="-122"/>
              <a:ea typeface="楷体" panose="02010609060101010101" pitchFamily="49" charset="-122"/>
            </a:endParaRPr>
          </a:p>
        </p:txBody>
      </p:sp>
      <p:pic>
        <p:nvPicPr>
          <p:cNvPr id="2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7877" y="709753"/>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49"/>
                                        </p:tgtEl>
                                        <p:attrNameLst>
                                          <p:attrName>style.visibility</p:attrName>
                                        </p:attrNameLst>
                                      </p:cBhvr>
                                      <p:to>
                                        <p:strVal val="visible"/>
                                      </p:to>
                                    </p:set>
                                    <p:anim calcmode="lin" valueType="num">
                                      <p:cBhvr>
                                        <p:cTn id="12" dur="1000" fill="hold"/>
                                        <p:tgtEl>
                                          <p:spTgt spid="49"/>
                                        </p:tgtEl>
                                        <p:attrNameLst>
                                          <p:attrName>ppt_w</p:attrName>
                                        </p:attrNameLst>
                                      </p:cBhvr>
                                      <p:tavLst>
                                        <p:tav tm="0">
                                          <p:val>
                                            <p:fltVal val="0"/>
                                          </p:val>
                                        </p:tav>
                                        <p:tav tm="100000">
                                          <p:val>
                                            <p:strVal val="#ppt_w"/>
                                          </p:val>
                                        </p:tav>
                                      </p:tavLst>
                                    </p:anim>
                                    <p:anim calcmode="lin" valueType="num">
                                      <p:cBhvr>
                                        <p:cTn id="13" dur="1000" fill="hold"/>
                                        <p:tgtEl>
                                          <p:spTgt spid="49"/>
                                        </p:tgtEl>
                                        <p:attrNameLst>
                                          <p:attrName>ppt_h</p:attrName>
                                        </p:attrNameLst>
                                      </p:cBhvr>
                                      <p:tavLst>
                                        <p:tav tm="0">
                                          <p:val>
                                            <p:fltVal val="0"/>
                                          </p:val>
                                        </p:tav>
                                        <p:tav tm="100000">
                                          <p:val>
                                            <p:strVal val="#ppt_h"/>
                                          </p:val>
                                        </p:tav>
                                      </p:tavLst>
                                    </p:anim>
                                    <p:anim calcmode="lin" valueType="num">
                                      <p:cBhvr>
                                        <p:cTn id="14" dur="1000" fill="hold"/>
                                        <p:tgtEl>
                                          <p:spTgt spid="49"/>
                                        </p:tgtEl>
                                        <p:attrNameLst>
                                          <p:attrName>style.rotation</p:attrName>
                                        </p:attrNameLst>
                                      </p:cBhvr>
                                      <p:tavLst>
                                        <p:tav tm="0">
                                          <p:val>
                                            <p:fltVal val="90"/>
                                          </p:val>
                                        </p:tav>
                                        <p:tav tm="100000">
                                          <p:val>
                                            <p:fltVal val="0"/>
                                          </p:val>
                                        </p:tav>
                                      </p:tavLst>
                                    </p:anim>
                                    <p:animEffect transition="in" filter="fade">
                                      <p:cBhvr>
                                        <p:cTn id="15" dur="1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54591" y="4115856"/>
            <a:ext cx="2520280" cy="400110"/>
          </a:xfrm>
          <a:prstGeom prst="rect">
            <a:avLst/>
          </a:prstGeom>
          <a:noFill/>
        </p:spPr>
        <p:txBody>
          <a:bodyPr wrap="square" rtlCol="0">
            <a:spAutoFit/>
          </a:bodyPr>
          <a:lstStyle/>
          <a:p>
            <a:pPr>
              <a:lnSpc>
                <a:spcPts val="2400"/>
              </a:lnSpc>
            </a:pPr>
            <a:r>
              <a:rPr lang="zh-CN" altLang="en-US" sz="2400" b="1" dirty="0">
                <a:solidFill>
                  <a:srgbClr val="FF0000"/>
                </a:solidFill>
                <a:latin typeface="楷体" panose="02010609060101010101" pitchFamily="49" charset="-122"/>
                <a:ea typeface="楷体" panose="02010609060101010101" pitchFamily="49" charset="-122"/>
              </a:rPr>
              <a:t>图</a:t>
            </a:r>
            <a:r>
              <a:rPr lang="en-US" altLang="zh-CN" sz="2400" b="1" dirty="0">
                <a:solidFill>
                  <a:srgbClr val="FF0000"/>
                </a:solidFill>
                <a:latin typeface="楷体" panose="02010609060101010101" pitchFamily="49" charset="-122"/>
                <a:ea typeface="楷体" panose="02010609060101010101" pitchFamily="49" charset="-122"/>
              </a:rPr>
              <a:t>1</a:t>
            </a:r>
            <a:r>
              <a:rPr lang="zh-CN" altLang="en-US" sz="2400" b="1" dirty="0">
                <a:solidFill>
                  <a:srgbClr val="FF0000"/>
                </a:solidFill>
                <a:latin typeface="楷体" panose="02010609060101010101" pitchFamily="49" charset="-122"/>
                <a:ea typeface="楷体" panose="02010609060101010101" pitchFamily="49" charset="-122"/>
              </a:rPr>
              <a:t>的体积最大。</a:t>
            </a:r>
          </a:p>
        </p:txBody>
      </p:sp>
      <p:sp>
        <p:nvSpPr>
          <p:cNvPr id="5" name="矩形 4"/>
          <p:cNvSpPr/>
          <p:nvPr/>
        </p:nvSpPr>
        <p:spPr>
          <a:xfrm>
            <a:off x="554591" y="2381958"/>
            <a:ext cx="2524735" cy="830997"/>
          </a:xfrm>
          <a:prstGeom prst="rect">
            <a:avLst/>
          </a:prstGeom>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rPr>
              <a:t>以长方形的长为底面周长：</a:t>
            </a:r>
            <a:endParaRPr lang="zh-CN" altLang="en-US" sz="2000" dirty="0"/>
          </a:p>
        </p:txBody>
      </p:sp>
      <mc:AlternateContent xmlns:mc="http://schemas.openxmlformats.org/markup-compatibility/2006">
        <mc:Choice xmlns:a14="http://schemas.microsoft.com/office/drawing/2010/main" Requires="a14">
          <p:sp>
            <p:nvSpPr>
              <p:cNvPr id="12" name="文本框 11"/>
              <p:cNvSpPr txBox="1"/>
              <p:nvPr/>
            </p:nvSpPr>
            <p:spPr>
              <a:xfrm>
                <a:off x="3089911" y="2283718"/>
                <a:ext cx="4866466" cy="59054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1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18</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162</m:t>
                        </m:r>
                      </m:num>
                      <m:den>
                        <m:r>
                          <m:rPr>
                            <m:nor/>
                          </m:rPr>
                          <a:rPr lang="en-US" altLang="zh-CN" sz="2000" b="1" dirty="0">
                            <a:latin typeface="Times New Roman" pitchFamily="18" charset="0"/>
                            <a:ea typeface="楷体" panose="02010609060101010101" pitchFamily="49" charset="-122"/>
                            <a:cs typeface="Times New Roman" pitchFamily="18" charset="0"/>
                          </a:rPr>
                          <m:t>π</m:t>
                        </m:r>
                      </m:den>
                    </m:f>
                    <m:r>
                      <a:rPr lang="en-US" altLang="zh-CN" sz="2000" b="1" i="1" dirty="0">
                        <a:latin typeface="Cambria Math" panose="02040503050406030204" pitchFamily="18" charset="0"/>
                        <a:ea typeface="楷体" panose="02010609060101010101" pitchFamily="49" charset="-122"/>
                        <a:cs typeface="楷体" panose="02010609060101010101" pitchFamily="49" charset="-122"/>
                      </a:rPr>
                      <m:t> </m:t>
                    </m:r>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p:sp>
            <p:nvSpPr>
              <p:cNvPr id="12" name="文本框 11"/>
              <p:cNvSpPr txBox="1">
                <a:spLocks noRot="1" noChangeAspect="1" noMove="1" noResize="1" noEditPoints="1" noAdjustHandles="1" noChangeArrowheads="1" noChangeShapeType="1" noTextEdit="1"/>
              </p:cNvSpPr>
              <p:nvPr/>
            </p:nvSpPr>
            <p:spPr>
              <a:xfrm>
                <a:off x="3089911" y="2283718"/>
                <a:ext cx="4866466" cy="590546"/>
              </a:xfrm>
              <a:prstGeom prst="rect">
                <a:avLst/>
              </a:prstGeom>
              <a:blipFill rotWithShape="1">
                <a:blip r:embed="rId3"/>
                <a:stretch>
                  <a:fillRect l="-1378" r="-1128" b="-6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3" name="文本框 22"/>
              <p:cNvSpPr txBox="1"/>
              <p:nvPr/>
            </p:nvSpPr>
            <p:spPr>
              <a:xfrm>
                <a:off x="3092367" y="2885774"/>
                <a:ext cx="5429885" cy="59054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2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12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3=</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108</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 （</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xmlns="">
          <p:sp>
            <p:nvSpPr>
              <p:cNvPr id="23" name="文本框 22"/>
              <p:cNvSpPr txBox="1">
                <a:spLocks noRot="1" noChangeAspect="1" noMove="1" noResize="1" noEditPoints="1" noAdjustHandles="1" noChangeArrowheads="1" noChangeShapeType="1" noTextEdit="1"/>
              </p:cNvSpPr>
              <p:nvPr/>
            </p:nvSpPr>
            <p:spPr>
              <a:xfrm>
                <a:off x="3092367" y="2885774"/>
                <a:ext cx="5429885" cy="590546"/>
              </a:xfrm>
              <a:prstGeom prst="rect">
                <a:avLst/>
              </a:prstGeom>
              <a:blipFill>
                <a:blip r:embed="rId5"/>
                <a:stretch>
                  <a:fillRect l="-1122" b="-721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5" name="文本框 24"/>
              <p:cNvSpPr txBox="1"/>
              <p:nvPr/>
            </p:nvSpPr>
            <p:spPr>
              <a:xfrm>
                <a:off x="3074871" y="3411557"/>
                <a:ext cx="5429885" cy="589585"/>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3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9</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4=</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81</m:t>
                        </m:r>
                      </m:num>
                      <m:den>
                        <m:r>
                          <m:rPr>
                            <m:nor/>
                          </m:rPr>
                          <a:rPr lang="en-US" altLang="zh-CN" sz="2000" b="1" dirty="0">
                            <a:latin typeface="Times New Roman" pitchFamily="18" charset="0"/>
                            <a:ea typeface="楷体" panose="02010609060101010101" pitchFamily="49" charset="-122"/>
                            <a:cs typeface="Times New Roman" pitchFamily="18" charset="0"/>
                          </a:rPr>
                          <m:t>π</m:t>
                        </m:r>
                      </m:den>
                    </m:f>
                    <m:r>
                      <a:rPr lang="en-US" altLang="zh-CN" sz="2000" b="1" i="1" dirty="0">
                        <a:latin typeface="Cambria Math" panose="02040503050406030204" pitchFamily="18" charset="0"/>
                        <a:ea typeface="楷体" panose="02010609060101010101" pitchFamily="49" charset="-122"/>
                        <a:cs typeface="楷体" panose="02010609060101010101" pitchFamily="49" charset="-122"/>
                      </a:rPr>
                      <m:t> </m:t>
                    </m:r>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xmlns="">
          <p:sp>
            <p:nvSpPr>
              <p:cNvPr id="25" name="文本框 24"/>
              <p:cNvSpPr txBox="1">
                <a:spLocks noRot="1" noChangeAspect="1" noMove="1" noResize="1" noEditPoints="1" noAdjustHandles="1" noChangeArrowheads="1" noChangeShapeType="1" noTextEdit="1"/>
              </p:cNvSpPr>
              <p:nvPr/>
            </p:nvSpPr>
            <p:spPr>
              <a:xfrm>
                <a:off x="3074871" y="3411557"/>
                <a:ext cx="5429885" cy="589585"/>
              </a:xfrm>
              <a:prstGeom prst="rect">
                <a:avLst/>
              </a:prstGeom>
              <a:blipFill>
                <a:blip r:embed="rId6"/>
                <a:stretch>
                  <a:fillRect l="-1122" b="-8333"/>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3092367" y="4016154"/>
                <a:ext cx="5429885" cy="589585"/>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4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6</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6=</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54</m:t>
                        </m:r>
                      </m:num>
                      <m:den>
                        <m:r>
                          <m:rPr>
                            <m:nor/>
                          </m:rPr>
                          <a:rPr lang="en-US" altLang="zh-CN" sz="2000" b="1" dirty="0">
                            <a:latin typeface="Times New Roman" pitchFamily="18" charset="0"/>
                            <a:ea typeface="楷体" panose="02010609060101010101" pitchFamily="49" charset="-122"/>
                            <a:cs typeface="Times New Roman" pitchFamily="18" charset="0"/>
                          </a:rPr>
                          <m:t>π</m:t>
                        </m:r>
                      </m:den>
                    </m:f>
                    <m:r>
                      <a:rPr lang="en-US" altLang="zh-CN" sz="2000" b="1" i="1" dirty="0">
                        <a:latin typeface="Cambria Math" panose="02040503050406030204" pitchFamily="18" charset="0"/>
                        <a:ea typeface="楷体" panose="02010609060101010101" pitchFamily="49" charset="-122"/>
                        <a:cs typeface="楷体" panose="02010609060101010101" pitchFamily="49" charset="-122"/>
                      </a:rPr>
                      <m:t> </m:t>
                    </m:r>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xmlns="">
          <p:sp>
            <p:nvSpPr>
              <p:cNvPr id="28" name="文本框 27"/>
              <p:cNvSpPr txBox="1">
                <a:spLocks noRot="1" noChangeAspect="1" noMove="1" noResize="1" noEditPoints="1" noAdjustHandles="1" noChangeArrowheads="1" noChangeShapeType="1" noTextEdit="1"/>
              </p:cNvSpPr>
              <p:nvPr/>
            </p:nvSpPr>
            <p:spPr>
              <a:xfrm>
                <a:off x="3092367" y="4016154"/>
                <a:ext cx="5429885" cy="589585"/>
              </a:xfrm>
              <a:prstGeom prst="rect">
                <a:avLst/>
              </a:prstGeom>
              <a:blipFill rotWithShape="1">
                <a:blip r:embed="rId7"/>
                <a:stretch>
                  <a:fillRect l="-1122" b="-6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53" name="文本框 52">
                <a:extLst>
                  <a:ext uri="{FF2B5EF4-FFF2-40B4-BE49-F238E27FC236}">
                    <a16:creationId xmlns="" xmlns:a16="http://schemas.microsoft.com/office/drawing/2014/main" id="{DED7A100-A27D-4C09-9302-BB0CE530A71C}"/>
                  </a:ext>
                </a:extLst>
              </p:cNvPr>
              <p:cNvSpPr txBox="1"/>
              <p:nvPr/>
            </p:nvSpPr>
            <p:spPr>
              <a:xfrm>
                <a:off x="469052" y="3368219"/>
                <a:ext cx="3128943" cy="590546"/>
              </a:xfrm>
              <a:prstGeom prst="rect">
                <a:avLst/>
              </a:prstGeom>
              <a:noFill/>
            </p:spPr>
            <p:txBody>
              <a:bodyPr wrap="square" rtlCol="0">
                <a:spAutoFit/>
              </a:bodyPr>
              <a:lstStyle/>
              <a:p>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162</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108</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 ＞</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81</m:t>
                        </m:r>
                      </m:num>
                      <m:den>
                        <m:r>
                          <m:rPr>
                            <m:nor/>
                          </m:rPr>
                          <a:rPr lang="en-US" altLang="zh-CN" sz="2000" b="1" dirty="0">
                            <a:latin typeface="Times New Roman" pitchFamily="18" charset="0"/>
                            <a:ea typeface="楷体" panose="02010609060101010101" pitchFamily="49" charset="-122"/>
                            <a:cs typeface="Times New Roman" pitchFamily="18" charset="0"/>
                          </a:rPr>
                          <m:t>π</m:t>
                        </m:r>
                      </m:den>
                    </m:f>
                    <m:r>
                      <a:rPr lang="en-US" altLang="zh-CN" sz="2000" b="1" i="1" dirty="0">
                        <a:latin typeface="Cambria Math" panose="02040503050406030204" pitchFamily="18" charset="0"/>
                        <a:ea typeface="楷体" panose="02010609060101010101" pitchFamily="49" charset="-122"/>
                        <a:cs typeface="楷体" panose="02010609060101010101" pitchFamily="49" charset="-122"/>
                      </a:rPr>
                      <m:t> </m:t>
                    </m:r>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rPr>
                          <m:t>54</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endParaRPr lang="zh-CN" altLang="en-US" sz="2000" b="1" dirty="0">
                  <a:latin typeface="楷体" panose="02010609060101010101" pitchFamily="49" charset="-122"/>
                  <a:ea typeface="楷体" panose="02010609060101010101" pitchFamily="49" charset="-122"/>
                  <a:cs typeface="楷体" panose="02010609060101010101" pitchFamily="49" charset="-122"/>
                </a:endParaRPr>
              </a:p>
            </p:txBody>
          </p:sp>
        </mc:Choice>
        <mc:Fallback xmlns="">
          <p:sp>
            <p:nvSpPr>
              <p:cNvPr id="53" name="文本框 52">
                <a:extLst>
                  <a:ext uri="{FF2B5EF4-FFF2-40B4-BE49-F238E27FC236}">
                    <a16:creationId xmlns="" xmlns:a16="http://schemas.microsoft.com/office/drawing/2014/main" xmlns:a14="http://schemas.microsoft.com/office/drawing/2010/main" id="{DED7A100-A27D-4C09-9302-BB0CE530A71C}"/>
                  </a:ext>
                </a:extLst>
              </p:cNvPr>
              <p:cNvSpPr txBox="1">
                <a:spLocks noRot="1" noChangeAspect="1" noMove="1" noResize="1" noEditPoints="1" noAdjustHandles="1" noChangeArrowheads="1" noChangeShapeType="1" noTextEdit="1"/>
              </p:cNvSpPr>
              <p:nvPr/>
            </p:nvSpPr>
            <p:spPr>
              <a:xfrm>
                <a:off x="469052" y="3368219"/>
                <a:ext cx="3128943" cy="590546"/>
              </a:xfrm>
              <a:prstGeom prst="rect">
                <a:avLst/>
              </a:prstGeom>
              <a:blipFill rotWithShape="1">
                <a:blip r:embed="rId8"/>
                <a:stretch>
                  <a:fillRect b="-4167"/>
                </a:stretch>
              </a:blipFill>
            </p:spPr>
            <p:txBody>
              <a:bodyPr/>
              <a:lstStyle/>
              <a:p>
                <a:r>
                  <a:rPr lang="zh-CN" altLang="en-US">
                    <a:noFill/>
                  </a:rPr>
                  <a:t> </a:t>
                </a:r>
              </a:p>
            </p:txBody>
          </p:sp>
        </mc:Fallback>
      </mc:AlternateContent>
      <p:sp>
        <p:nvSpPr>
          <p:cNvPr id="30" name="TextBox 3"/>
          <p:cNvSpPr txBox="1">
            <a:spLocks noChangeArrowheads="1"/>
          </p:cNvSpPr>
          <p:nvPr/>
        </p:nvSpPr>
        <p:spPr bwMode="auto">
          <a:xfrm>
            <a:off x="768449" y="551787"/>
            <a:ext cx="806489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20000"/>
              </a:lnSpc>
              <a:spcBef>
                <a:spcPct val="0"/>
              </a:spcBef>
              <a:buFontTx/>
              <a:buNone/>
            </a:pPr>
            <a:r>
              <a:rPr lang="zh-CN" altLang="en-US" sz="2400" b="1" dirty="0">
                <a:solidFill>
                  <a:schemeClr val="tx1"/>
                </a:solidFill>
                <a:latin typeface="楷体" panose="02010609060101010101" pitchFamily="49" charset="-122"/>
                <a:ea typeface="楷体" panose="02010609060101010101" pitchFamily="49" charset="-122"/>
              </a:rPr>
              <a:t>下面</a:t>
            </a:r>
            <a:r>
              <a:rPr lang="en-US" altLang="zh-CN" sz="2400" b="1" dirty="0">
                <a:solidFill>
                  <a:schemeClr val="tx1"/>
                </a:solidFill>
                <a:latin typeface="楷体" panose="02010609060101010101" pitchFamily="49" charset="-122"/>
                <a:ea typeface="楷体" panose="02010609060101010101" pitchFamily="49" charset="-122"/>
              </a:rPr>
              <a:t>4</a:t>
            </a:r>
            <a:r>
              <a:rPr lang="zh-CN" altLang="en-US" sz="2400" b="1" dirty="0">
                <a:solidFill>
                  <a:schemeClr val="tx1"/>
                </a:solidFill>
                <a:latin typeface="楷体" panose="02010609060101010101" pitchFamily="49" charset="-122"/>
                <a:ea typeface="楷体" panose="02010609060101010101" pitchFamily="49" charset="-122"/>
              </a:rPr>
              <a:t>个图形的面积都是</a:t>
            </a:r>
            <a:r>
              <a:rPr lang="en-US" altLang="zh-CN" sz="2400" b="1" dirty="0" smtClean="0">
                <a:solidFill>
                  <a:schemeClr val="tx1"/>
                </a:solidFill>
                <a:latin typeface="楷体" panose="02010609060101010101" pitchFamily="49" charset="-122"/>
                <a:ea typeface="楷体" panose="02010609060101010101" pitchFamily="49" charset="-122"/>
              </a:rPr>
              <a:t>36</a:t>
            </a:r>
            <a:r>
              <a:rPr lang="en-US" altLang="zh-CN" sz="2400" b="1" dirty="0" smtClean="0">
                <a:solidFill>
                  <a:schemeClr val="tx1"/>
                </a:solidFill>
                <a:latin typeface="Times New Roman" pitchFamily="18" charset="0"/>
                <a:ea typeface="楷体" panose="02010609060101010101" pitchFamily="49" charset="-122"/>
                <a:cs typeface="Times New Roman" pitchFamily="18" charset="0"/>
              </a:rPr>
              <a:t>dm</a:t>
            </a:r>
            <a:r>
              <a:rPr lang="en-US" altLang="zh-CN" sz="2400" b="1" baseline="30000" dirty="0" smtClean="0">
                <a:solidFill>
                  <a:schemeClr val="tx1"/>
                </a:solidFill>
                <a:latin typeface="Times New Roman" pitchFamily="18" charset="0"/>
                <a:ea typeface="楷体" panose="02010609060101010101" pitchFamily="49" charset="-122"/>
                <a:cs typeface="Times New Roman" pitchFamily="18" charset="0"/>
              </a:rPr>
              <a:t>2</a:t>
            </a:r>
            <a:r>
              <a:rPr lang="zh-CN" altLang="en-US" sz="2400" b="1" dirty="0" smtClean="0">
                <a:solidFill>
                  <a:schemeClr val="tx1"/>
                </a:solidFill>
                <a:latin typeface="楷体" panose="02010609060101010101" pitchFamily="49" charset="-122"/>
                <a:ea typeface="楷体" panose="02010609060101010101" pitchFamily="49" charset="-122"/>
              </a:rPr>
              <a:t>。用</a:t>
            </a:r>
            <a:r>
              <a:rPr lang="zh-CN" altLang="en-US" sz="2400" b="1" dirty="0">
                <a:solidFill>
                  <a:schemeClr val="tx1"/>
                </a:solidFill>
                <a:latin typeface="楷体" panose="02010609060101010101" pitchFamily="49" charset="-122"/>
                <a:ea typeface="楷体" panose="02010609060101010101" pitchFamily="49" charset="-122"/>
              </a:rPr>
              <a:t>这些图形分别卷成圆柱，哪个圆柱的体积最小？哪个圆柱的体积最大？你有什么发现</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smtClean="0">
                <a:solidFill>
                  <a:schemeClr val="tx1"/>
                </a:solidFill>
                <a:latin typeface="楷体" panose="02010609060101010101" pitchFamily="49" charset="-122"/>
                <a:ea typeface="楷体" panose="02010609060101010101" pitchFamily="49" charset="-122"/>
              </a:rPr>
              <a:t>（单位</a:t>
            </a:r>
            <a:r>
              <a:rPr lang="zh-CN" altLang="en-US" sz="2400" b="1" dirty="0">
                <a:solidFill>
                  <a:schemeClr val="tx1"/>
                </a:solidFill>
                <a:latin typeface="楷体" panose="02010609060101010101" pitchFamily="49" charset="-122"/>
                <a:ea typeface="楷体" panose="02010609060101010101" pitchFamily="49" charset="-122"/>
              </a:rPr>
              <a:t>：</a:t>
            </a:r>
            <a:r>
              <a:rPr lang="en-US" altLang="zh-CN" sz="2400" b="1" dirty="0" err="1">
                <a:solidFill>
                  <a:schemeClr val="tx1"/>
                </a:solidFill>
                <a:latin typeface="Times New Roman" pitchFamily="18" charset="0"/>
                <a:ea typeface="楷体" panose="02010609060101010101" pitchFamily="49" charset="-122"/>
                <a:cs typeface="Times New Roman" pitchFamily="18" charset="0"/>
              </a:rPr>
              <a:t>dm</a:t>
            </a:r>
            <a:r>
              <a:rPr lang="zh-CN" altLang="en-US" sz="2400" b="1" dirty="0">
                <a:solidFill>
                  <a:schemeClr val="tx1"/>
                </a:solidFill>
                <a:latin typeface="楷体" panose="02010609060101010101" pitchFamily="49" charset="-122"/>
                <a:ea typeface="楷体" panose="02010609060101010101" pitchFamily="49" charset="-122"/>
              </a:rPr>
              <a:t>）</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31" name="TextBox 30"/>
          <p:cNvSpPr txBox="1"/>
          <p:nvPr/>
        </p:nvSpPr>
        <p:spPr>
          <a:xfrm>
            <a:off x="3818956" y="1989921"/>
            <a:ext cx="609028"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1</a:t>
            </a:r>
            <a:endParaRPr lang="zh-CN" altLang="en-US" sz="1600" b="1" dirty="0">
              <a:latin typeface="楷体" panose="02010609060101010101" pitchFamily="49" charset="-122"/>
              <a:ea typeface="楷体" panose="02010609060101010101" pitchFamily="49" charset="-122"/>
            </a:endParaRPr>
          </a:p>
        </p:txBody>
      </p:sp>
      <p:sp>
        <p:nvSpPr>
          <p:cNvPr id="32" name="TextBox 31"/>
          <p:cNvSpPr txBox="1"/>
          <p:nvPr/>
        </p:nvSpPr>
        <p:spPr>
          <a:xfrm>
            <a:off x="5594845" y="2039665"/>
            <a:ext cx="638175"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2</a:t>
            </a:r>
            <a:endParaRPr lang="zh-CN" altLang="en-US" sz="1600" b="1" dirty="0">
              <a:latin typeface="楷体" panose="02010609060101010101" pitchFamily="49" charset="-122"/>
              <a:ea typeface="楷体" panose="02010609060101010101" pitchFamily="49" charset="-122"/>
            </a:endParaRPr>
          </a:p>
        </p:txBody>
      </p:sp>
      <p:sp>
        <p:nvSpPr>
          <p:cNvPr id="33" name="TextBox 32"/>
          <p:cNvSpPr txBox="1"/>
          <p:nvPr/>
        </p:nvSpPr>
        <p:spPr>
          <a:xfrm>
            <a:off x="6875164" y="2028179"/>
            <a:ext cx="592139"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3</a:t>
            </a:r>
            <a:endParaRPr lang="zh-CN" altLang="en-US" sz="1600" b="1" dirty="0">
              <a:latin typeface="楷体" panose="02010609060101010101" pitchFamily="49" charset="-122"/>
              <a:ea typeface="楷体" panose="02010609060101010101" pitchFamily="49" charset="-122"/>
            </a:endParaRPr>
          </a:p>
        </p:txBody>
      </p:sp>
      <p:sp>
        <p:nvSpPr>
          <p:cNvPr id="34" name="TextBox 33"/>
          <p:cNvSpPr txBox="1"/>
          <p:nvPr/>
        </p:nvSpPr>
        <p:spPr>
          <a:xfrm>
            <a:off x="8043565" y="2028179"/>
            <a:ext cx="536115"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4</a:t>
            </a:r>
            <a:endParaRPr lang="zh-CN" altLang="en-US" sz="1600" b="1" dirty="0">
              <a:latin typeface="楷体" panose="02010609060101010101" pitchFamily="49" charset="-122"/>
              <a:ea typeface="楷体" panose="02010609060101010101" pitchFamily="49" charset="-122"/>
            </a:endParaRPr>
          </a:p>
        </p:txBody>
      </p:sp>
      <p:grpSp>
        <p:nvGrpSpPr>
          <p:cNvPr id="35" name="Group 48"/>
          <p:cNvGrpSpPr/>
          <p:nvPr/>
        </p:nvGrpSpPr>
        <p:grpSpPr bwMode="auto">
          <a:xfrm>
            <a:off x="3290590" y="1419172"/>
            <a:ext cx="5543550" cy="645321"/>
            <a:chOff x="977" y="1400"/>
            <a:chExt cx="3492" cy="542"/>
          </a:xfrm>
        </p:grpSpPr>
        <p:grpSp>
          <p:nvGrpSpPr>
            <p:cNvPr id="36" name="Group 38"/>
            <p:cNvGrpSpPr/>
            <p:nvPr/>
          </p:nvGrpSpPr>
          <p:grpSpPr bwMode="auto">
            <a:xfrm>
              <a:off x="977" y="1631"/>
              <a:ext cx="3300" cy="306"/>
              <a:chOff x="977" y="1631"/>
              <a:chExt cx="3300" cy="306"/>
            </a:xfrm>
          </p:grpSpPr>
          <p:sp>
            <p:nvSpPr>
              <p:cNvPr id="46" name="Rectangle 34"/>
              <p:cNvSpPr>
                <a:spLocks noChangeArrowheads="1"/>
              </p:cNvSpPr>
              <p:nvPr/>
            </p:nvSpPr>
            <p:spPr bwMode="auto">
              <a:xfrm>
                <a:off x="977" y="1720"/>
                <a:ext cx="929" cy="91"/>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47" name="Rectangle 35"/>
              <p:cNvSpPr>
                <a:spLocks noChangeArrowheads="1"/>
              </p:cNvSpPr>
              <p:nvPr/>
            </p:nvSpPr>
            <p:spPr bwMode="auto">
              <a:xfrm>
                <a:off x="2230" y="1716"/>
                <a:ext cx="623" cy="147"/>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48" name="Rectangle 36"/>
              <p:cNvSpPr>
                <a:spLocks noChangeArrowheads="1"/>
              </p:cNvSpPr>
              <p:nvPr/>
            </p:nvSpPr>
            <p:spPr bwMode="auto">
              <a:xfrm>
                <a:off x="3178" y="1720"/>
                <a:ext cx="465" cy="193"/>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49" name="Rectangle 37"/>
              <p:cNvSpPr>
                <a:spLocks noChangeAspect="1" noChangeArrowheads="1"/>
              </p:cNvSpPr>
              <p:nvPr/>
            </p:nvSpPr>
            <p:spPr bwMode="auto">
              <a:xfrm>
                <a:off x="3971" y="1631"/>
                <a:ext cx="306" cy="306"/>
              </a:xfrm>
              <a:prstGeom prst="rect">
                <a:avLst/>
              </a:prstGeom>
              <a:noFill/>
              <a:ln w="15875" algn="ctr">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grpSp>
        <p:grpSp>
          <p:nvGrpSpPr>
            <p:cNvPr id="37" name="Group 47"/>
            <p:cNvGrpSpPr/>
            <p:nvPr/>
          </p:nvGrpSpPr>
          <p:grpSpPr bwMode="auto">
            <a:xfrm>
              <a:off x="1337" y="1400"/>
              <a:ext cx="3132" cy="542"/>
              <a:chOff x="1337" y="1400"/>
              <a:chExt cx="3132" cy="542"/>
            </a:xfrm>
          </p:grpSpPr>
          <p:sp>
            <p:nvSpPr>
              <p:cNvPr id="38" name="TextBox 7"/>
              <p:cNvSpPr txBox="1">
                <a:spLocks noChangeArrowheads="1"/>
              </p:cNvSpPr>
              <p:nvPr/>
            </p:nvSpPr>
            <p:spPr bwMode="auto">
              <a:xfrm>
                <a:off x="1337"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18</a:t>
                </a:r>
              </a:p>
            </p:txBody>
          </p:sp>
          <p:sp>
            <p:nvSpPr>
              <p:cNvPr id="39" name="TextBox 7"/>
              <p:cNvSpPr txBox="1">
                <a:spLocks noChangeArrowheads="1"/>
              </p:cNvSpPr>
              <p:nvPr/>
            </p:nvSpPr>
            <p:spPr bwMode="auto">
              <a:xfrm>
                <a:off x="2429"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12</a:t>
                </a:r>
              </a:p>
            </p:txBody>
          </p:sp>
          <p:sp>
            <p:nvSpPr>
              <p:cNvPr id="40" name="TextBox 7"/>
              <p:cNvSpPr txBox="1">
                <a:spLocks noChangeArrowheads="1"/>
              </p:cNvSpPr>
              <p:nvPr/>
            </p:nvSpPr>
            <p:spPr bwMode="auto">
              <a:xfrm>
                <a:off x="3336"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9</a:t>
                </a:r>
              </a:p>
            </p:txBody>
          </p:sp>
          <p:sp>
            <p:nvSpPr>
              <p:cNvPr id="41" name="TextBox 7"/>
              <p:cNvSpPr txBox="1">
                <a:spLocks noChangeArrowheads="1"/>
              </p:cNvSpPr>
              <p:nvPr/>
            </p:nvSpPr>
            <p:spPr bwMode="auto">
              <a:xfrm>
                <a:off x="4016" y="1400"/>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sp>
            <p:nvSpPr>
              <p:cNvPr id="42" name="TextBox 7"/>
              <p:cNvSpPr txBox="1">
                <a:spLocks noChangeArrowheads="1"/>
              </p:cNvSpPr>
              <p:nvPr/>
            </p:nvSpPr>
            <p:spPr bwMode="auto">
              <a:xfrm rot="16200000">
                <a:off x="1841" y="163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2</a:t>
                </a:r>
              </a:p>
            </p:txBody>
          </p:sp>
          <p:sp>
            <p:nvSpPr>
              <p:cNvPr id="43" name="TextBox 7"/>
              <p:cNvSpPr txBox="1">
                <a:spLocks noChangeArrowheads="1"/>
              </p:cNvSpPr>
              <p:nvPr/>
            </p:nvSpPr>
            <p:spPr bwMode="auto">
              <a:xfrm rot="16200000">
                <a:off x="2801" y="166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3</a:t>
                </a:r>
              </a:p>
            </p:txBody>
          </p:sp>
          <p:sp>
            <p:nvSpPr>
              <p:cNvPr id="44" name="TextBox 7"/>
              <p:cNvSpPr txBox="1">
                <a:spLocks noChangeArrowheads="1"/>
              </p:cNvSpPr>
              <p:nvPr/>
            </p:nvSpPr>
            <p:spPr bwMode="auto">
              <a:xfrm rot="16200000">
                <a:off x="3598" y="169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4</a:t>
                </a:r>
              </a:p>
            </p:txBody>
          </p:sp>
          <p:sp>
            <p:nvSpPr>
              <p:cNvPr id="45" name="TextBox 7"/>
              <p:cNvSpPr txBox="1">
                <a:spLocks noChangeArrowheads="1"/>
              </p:cNvSpPr>
              <p:nvPr/>
            </p:nvSpPr>
            <p:spPr bwMode="auto">
              <a:xfrm rot="16200000">
                <a:off x="4227" y="1641"/>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grpSp>
      </p:grpSp>
      <p:pic>
        <p:nvPicPr>
          <p:cNvPr id="50"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877" y="709753"/>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to="" calcmode="lin" valueType="num">
                                      <p:cBhvr>
                                        <p:cTn id="7" dur="1" fill="hold"/>
                                        <p:tgtEl>
                                          <p:spTgt spid="12"/>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 to="" calcmode="lin" valueType="num">
                                      <p:cBhvr>
                                        <p:cTn id="12" dur="1" fill="hold"/>
                                        <p:tgtEl>
                                          <p:spTgt spid="23"/>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 to="" calcmode="lin" valueType="num">
                                      <p:cBhvr>
                                        <p:cTn id="17" dur="1" fill="hold"/>
                                        <p:tgtEl>
                                          <p:spTgt spid="25"/>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28"/>
                                        </p:tgtEl>
                                        <p:attrNameLst>
                                          <p:attrName>style.visibility</p:attrName>
                                        </p:attrNameLst>
                                      </p:cBhvr>
                                      <p:to>
                                        <p:strVal val="visible"/>
                                      </p:to>
                                    </p:set>
                                    <p:anim to="" calcmode="lin" valueType="num">
                                      <p:cBhvr>
                                        <p:cTn id="22" dur="1" fill="hold"/>
                                        <p:tgtEl>
                                          <p:spTgt spid="28"/>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53"/>
                                        </p:tgtEl>
                                        <p:attrNameLst>
                                          <p:attrName>style.visibility</p:attrName>
                                        </p:attrNameLst>
                                      </p:cBhvr>
                                      <p:to>
                                        <p:strVal val="visible"/>
                                      </p:to>
                                    </p:set>
                                    <p:anim to="" calcmode="lin" valueType="num">
                                      <p:cBhvr>
                                        <p:cTn id="27" dur="1" fill="hold"/>
                                        <p:tgtEl>
                                          <p:spTgt spid="53"/>
                                        </p:tgtEl>
                                      </p:cBhvr>
                                    </p:anim>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23" grpId="0"/>
      <p:bldP spid="25" grpId="0"/>
      <p:bldP spid="28" grpId="0"/>
      <p:bldP spid="5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34732" y="4208999"/>
            <a:ext cx="2297012" cy="400110"/>
          </a:xfrm>
          <a:prstGeom prst="rect">
            <a:avLst/>
          </a:prstGeom>
          <a:noFill/>
        </p:spPr>
        <p:txBody>
          <a:bodyPr wrap="square" rtlCol="0">
            <a:spAutoFit/>
          </a:bodyPr>
          <a:lstStyle/>
          <a:p>
            <a:pPr>
              <a:lnSpc>
                <a:spcPts val="2400"/>
              </a:lnSpc>
            </a:pPr>
            <a:r>
              <a:rPr lang="zh-CN" altLang="en-US" sz="2400" b="1" dirty="0">
                <a:solidFill>
                  <a:srgbClr val="FF0000"/>
                </a:solidFill>
                <a:latin typeface="楷体" panose="02010609060101010101" pitchFamily="49" charset="-122"/>
                <a:ea typeface="楷体" panose="02010609060101010101" pitchFamily="49" charset="-122"/>
              </a:rPr>
              <a:t>图</a:t>
            </a:r>
            <a:r>
              <a:rPr lang="en-US" altLang="zh-CN" sz="2400" b="1" dirty="0">
                <a:solidFill>
                  <a:srgbClr val="FF0000"/>
                </a:solidFill>
                <a:latin typeface="楷体" panose="02010609060101010101" pitchFamily="49" charset="-122"/>
                <a:ea typeface="楷体" panose="02010609060101010101" pitchFamily="49" charset="-122"/>
              </a:rPr>
              <a:t>4</a:t>
            </a:r>
            <a:r>
              <a:rPr lang="zh-CN" altLang="en-US" sz="2400" b="1" dirty="0">
                <a:solidFill>
                  <a:srgbClr val="FF0000"/>
                </a:solidFill>
                <a:latin typeface="楷体" panose="02010609060101010101" pitchFamily="49" charset="-122"/>
                <a:ea typeface="楷体" panose="02010609060101010101" pitchFamily="49" charset="-122"/>
              </a:rPr>
              <a:t>的体积最大。</a:t>
            </a:r>
          </a:p>
        </p:txBody>
      </p:sp>
      <p:sp>
        <p:nvSpPr>
          <p:cNvPr id="5" name="矩形 4"/>
          <p:cNvSpPr/>
          <p:nvPr/>
        </p:nvSpPr>
        <p:spPr>
          <a:xfrm>
            <a:off x="683568" y="2460833"/>
            <a:ext cx="2474922" cy="830997"/>
          </a:xfrm>
          <a:prstGeom prst="rect">
            <a:avLst/>
          </a:prstGeom>
        </p:spPr>
        <p:txBody>
          <a:bodyPr wrap="square">
            <a:spAutoFit/>
          </a:bodyPr>
          <a:lstStyle/>
          <a:p>
            <a:r>
              <a:rPr lang="zh-CN" altLang="en-US" sz="2400" b="1" dirty="0">
                <a:solidFill>
                  <a:srgbClr val="FF0000"/>
                </a:solidFill>
                <a:latin typeface="楷体" panose="02010609060101010101" pitchFamily="49" charset="-122"/>
                <a:ea typeface="楷体" panose="02010609060101010101" pitchFamily="49" charset="-122"/>
              </a:rPr>
              <a:t>以长方形的宽为底面周长：</a:t>
            </a:r>
            <a:endParaRPr lang="zh-CN" altLang="en-US" sz="2000" dirty="0"/>
          </a:p>
        </p:txBody>
      </p:sp>
      <mc:AlternateContent xmlns:mc="http://schemas.openxmlformats.org/markup-compatibility/2006" xmlns:a14="http://schemas.microsoft.com/office/drawing/2010/main">
        <mc:Choice Requires="a14">
          <p:sp>
            <p:nvSpPr>
              <p:cNvPr id="12" name="文本框 11"/>
              <p:cNvSpPr txBox="1"/>
              <p:nvPr/>
            </p:nvSpPr>
            <p:spPr>
              <a:xfrm>
                <a:off x="3132628" y="4049240"/>
                <a:ext cx="4607725" cy="589585"/>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4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6</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6=</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54</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xmlns="">
          <p:sp>
            <p:nvSpPr>
              <p:cNvPr id="12" name="文本框 11"/>
              <p:cNvSpPr txBox="1">
                <a:spLocks noRot="1" noChangeAspect="1" noMove="1" noResize="1" noEditPoints="1" noAdjustHandles="1" noChangeArrowheads="1" noChangeShapeType="1" noTextEdit="1"/>
              </p:cNvSpPr>
              <p:nvPr/>
            </p:nvSpPr>
            <p:spPr>
              <a:xfrm>
                <a:off x="3132628" y="4049240"/>
                <a:ext cx="4607725" cy="589585"/>
              </a:xfrm>
              <a:prstGeom prst="rect">
                <a:avLst/>
              </a:prstGeom>
              <a:blipFill rotWithShape="1">
                <a:blip r:embed="rId4"/>
                <a:stretch>
                  <a:fillRect l="-1455" b="-6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p:cNvSpPr txBox="1"/>
              <p:nvPr/>
            </p:nvSpPr>
            <p:spPr>
              <a:xfrm>
                <a:off x="3158490" y="2395396"/>
                <a:ext cx="4725878" cy="589585"/>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1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en-US" altLang="zh-CN" sz="2000" b="1" dirty="0" smtClean="0">
                    <a:latin typeface="楷体" panose="02010609060101010101" pitchFamily="49" charset="-122"/>
                    <a:ea typeface="楷体" panose="02010609060101010101" pitchFamily="49" charset="-122"/>
                    <a:cs typeface="楷体" panose="02010609060101010101" pitchFamily="49" charset="-122"/>
                  </a:rPr>
                  <a:t> </a:t>
                </a:r>
                <a14:m>
                  <m:oMath xmlns:m="http://schemas.openxmlformats.org/officeDocument/2006/math">
                    <m:f>
                      <m:fPr>
                        <m:ctrlPr>
                          <a:rPr lang="en-US" altLang="zh-CN" sz="2000" b="1" i="1" smtClean="0">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18</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xmlns="">
          <p:sp>
            <p:nvSpPr>
              <p:cNvPr id="18" name="文本框 17"/>
              <p:cNvSpPr txBox="1">
                <a:spLocks noRot="1" noChangeAspect="1" noMove="1" noResize="1" noEditPoints="1" noAdjustHandles="1" noChangeArrowheads="1" noChangeShapeType="1" noTextEdit="1"/>
              </p:cNvSpPr>
              <p:nvPr/>
            </p:nvSpPr>
            <p:spPr>
              <a:xfrm>
                <a:off x="3158490" y="2395396"/>
                <a:ext cx="4725878" cy="589585"/>
              </a:xfrm>
              <a:prstGeom prst="rect">
                <a:avLst/>
              </a:prstGeom>
              <a:blipFill rotWithShape="1">
                <a:blip r:embed="rId5"/>
                <a:stretch>
                  <a:fillRect l="-1290" b="-6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28" name="文本框 27"/>
              <p:cNvSpPr txBox="1"/>
              <p:nvPr/>
            </p:nvSpPr>
            <p:spPr>
              <a:xfrm>
                <a:off x="3131820" y="2937686"/>
                <a:ext cx="4608533" cy="59054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2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3</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3=</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27</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xmlns="">
          <p:sp>
            <p:nvSpPr>
              <p:cNvPr id="28" name="文本框 27"/>
              <p:cNvSpPr txBox="1">
                <a:spLocks noRot="1" noChangeAspect="1" noMove="1" noResize="1" noEditPoints="1" noAdjustHandles="1" noChangeArrowheads="1" noChangeShapeType="1" noTextEdit="1"/>
              </p:cNvSpPr>
              <p:nvPr/>
            </p:nvSpPr>
            <p:spPr>
              <a:xfrm>
                <a:off x="3131820" y="2937686"/>
                <a:ext cx="4608533" cy="590546"/>
              </a:xfrm>
              <a:prstGeom prst="rect">
                <a:avLst/>
              </a:prstGeom>
              <a:blipFill rotWithShape="1">
                <a:blip r:embed="rId6"/>
                <a:stretch>
                  <a:fillRect l="-1455" b="-6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31" name="文本框 30"/>
              <p:cNvSpPr txBox="1"/>
              <p:nvPr/>
            </p:nvSpPr>
            <p:spPr>
              <a:xfrm>
                <a:off x="3123365" y="3489197"/>
                <a:ext cx="4616988" cy="590546"/>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cs typeface="楷体" panose="02010609060101010101" pitchFamily="49" charset="-122"/>
                  </a:rPr>
                  <a:t>图</a:t>
                </a:r>
                <a:r>
                  <a:rPr lang="en-US" altLang="zh-CN" sz="2000" b="1" dirty="0">
                    <a:latin typeface="楷体" panose="02010609060101010101" pitchFamily="49" charset="-122"/>
                    <a:ea typeface="楷体" panose="02010609060101010101" pitchFamily="49" charset="-122"/>
                    <a:cs typeface="楷体" panose="02010609060101010101" pitchFamily="49" charset="-122"/>
                  </a:rPr>
                  <a:t>3  </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4</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π</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2</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²</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楷体" panose="02010609060101010101" pitchFamily="49" charset="-122"/>
                    <a:ea typeface="楷体" panose="02010609060101010101" pitchFamily="49" charset="-122"/>
                    <a:cs typeface="楷体" panose="02010609060101010101" pitchFamily="49" charset="-122"/>
                  </a:rPr>
                  <a:t>4=</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36</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latin typeface="Times New Roman" pitchFamily="18" charset="0"/>
                    <a:ea typeface="楷体" panose="02010609060101010101" pitchFamily="49" charset="-122"/>
                    <a:cs typeface="Times New Roman" pitchFamily="18" charset="0"/>
                  </a:rPr>
                  <a:t>dm³</a:t>
                </a:r>
                <a:r>
                  <a:rPr lang="zh-CN" altLang="en-US" sz="2000" b="1" dirty="0">
                    <a:latin typeface="楷体" panose="02010609060101010101" pitchFamily="49" charset="-122"/>
                    <a:ea typeface="楷体" panose="02010609060101010101" pitchFamily="49" charset="-122"/>
                    <a:cs typeface="楷体" panose="02010609060101010101" pitchFamily="49" charset="-122"/>
                  </a:rPr>
                  <a:t>）</a:t>
                </a:r>
              </a:p>
            </p:txBody>
          </p:sp>
        </mc:Choice>
        <mc:Fallback xmlns="">
          <p:sp>
            <p:nvSpPr>
              <p:cNvPr id="31" name="文本框 30"/>
              <p:cNvSpPr txBox="1">
                <a:spLocks noRot="1" noChangeAspect="1" noMove="1" noResize="1" noEditPoints="1" noAdjustHandles="1" noChangeArrowheads="1" noChangeShapeType="1" noTextEdit="1"/>
              </p:cNvSpPr>
              <p:nvPr/>
            </p:nvSpPr>
            <p:spPr>
              <a:xfrm>
                <a:off x="3123365" y="3489197"/>
                <a:ext cx="4616988" cy="590546"/>
              </a:xfrm>
              <a:prstGeom prst="rect">
                <a:avLst/>
              </a:prstGeom>
              <a:blipFill rotWithShape="1">
                <a:blip r:embed="rId7"/>
                <a:stretch>
                  <a:fillRect l="-1319" b="-6186"/>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49" name="文本框 48">
                <a:extLst>
                  <a:ext uri="{FF2B5EF4-FFF2-40B4-BE49-F238E27FC236}">
                    <a16:creationId xmlns="" xmlns:a16="http://schemas.microsoft.com/office/drawing/2014/main" id="{C90B8D89-9F9E-48BB-AD2C-9487668E94FA}"/>
                  </a:ext>
                </a:extLst>
              </p:cNvPr>
              <p:cNvSpPr txBox="1"/>
              <p:nvPr/>
            </p:nvSpPr>
            <p:spPr>
              <a:xfrm>
                <a:off x="656188" y="3420339"/>
                <a:ext cx="3128943" cy="589585"/>
              </a:xfrm>
              <a:prstGeom prst="rect">
                <a:avLst/>
              </a:prstGeom>
              <a:noFill/>
            </p:spPr>
            <p:txBody>
              <a:bodyPr wrap="square" rtlCol="0">
                <a:spAutoFit/>
              </a:bodyPr>
              <a:lstStyle/>
              <a:p>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54</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36</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 ＞</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27</m:t>
                        </m:r>
                      </m:num>
                      <m:den>
                        <m:r>
                          <m:rPr>
                            <m:nor/>
                          </m:rPr>
                          <a:rPr lang="en-US" altLang="zh-CN" sz="2000" b="1" dirty="0">
                            <a:latin typeface="Times New Roman" pitchFamily="18" charset="0"/>
                            <a:ea typeface="楷体" panose="02010609060101010101" pitchFamily="49" charset="-122"/>
                            <a:cs typeface="Times New Roman" pitchFamily="18" charset="0"/>
                          </a:rPr>
                          <m:t>π</m:t>
                        </m:r>
                      </m:den>
                    </m:f>
                    <m:r>
                      <a:rPr lang="en-US" altLang="zh-CN" sz="2000" b="1" i="1" dirty="0">
                        <a:latin typeface="Cambria Math" panose="02040503050406030204" pitchFamily="18" charset="0"/>
                        <a:ea typeface="楷体" panose="02010609060101010101" pitchFamily="49" charset="-122"/>
                        <a:cs typeface="楷体" panose="02010609060101010101" pitchFamily="49" charset="-122"/>
                      </a:rPr>
                      <m:t> </m:t>
                    </m:r>
                  </m:oMath>
                </a14:m>
                <a:r>
                  <a:rPr lang="zh-CN" altLang="en-US" sz="2000" b="1" dirty="0">
                    <a:latin typeface="楷体" panose="02010609060101010101" pitchFamily="49" charset="-122"/>
                    <a:ea typeface="楷体" panose="02010609060101010101" pitchFamily="49" charset="-122"/>
                    <a:cs typeface="楷体" panose="02010609060101010101" pitchFamily="49" charset="-122"/>
                  </a:rPr>
                  <a:t>＞</a:t>
                </a:r>
                <a:r>
                  <a:rPr lang="en-US" altLang="zh-CN" sz="2000" b="1" dirty="0">
                    <a:ea typeface="楷体" panose="02010609060101010101" pitchFamily="49" charset="-122"/>
                  </a:rPr>
                  <a:t> </a:t>
                </a:r>
                <a14:m>
                  <m:oMath xmlns:m="http://schemas.openxmlformats.org/officeDocument/2006/math">
                    <m:f>
                      <m:fPr>
                        <m:ctrlPr>
                          <a:rPr lang="en-US" altLang="zh-CN" sz="2000" b="1" i="1">
                            <a:latin typeface="Cambria Math"/>
                            <a:ea typeface="楷体" panose="02010609060101010101" pitchFamily="49" charset="-122"/>
                          </a:rPr>
                        </m:ctrlPr>
                      </m:fPr>
                      <m:num>
                        <m:r>
                          <m:rPr>
                            <m:nor/>
                          </m:rPr>
                          <a:rPr lang="en-US" altLang="zh-CN" sz="2000" b="1" dirty="0">
                            <a:latin typeface="楷体" panose="02010609060101010101" pitchFamily="49" charset="-122"/>
                            <a:ea typeface="楷体" panose="02010609060101010101" pitchFamily="49" charset="-122"/>
                            <a:cs typeface="楷体" panose="02010609060101010101" pitchFamily="49" charset="-122"/>
                          </a:rPr>
                          <m:t>18</m:t>
                        </m:r>
                      </m:num>
                      <m:den>
                        <m:r>
                          <m:rPr>
                            <m:nor/>
                          </m:rPr>
                          <a:rPr lang="en-US" altLang="zh-CN" sz="2000" b="1" dirty="0">
                            <a:latin typeface="Times New Roman" pitchFamily="18" charset="0"/>
                            <a:ea typeface="楷体" panose="02010609060101010101" pitchFamily="49" charset="-122"/>
                            <a:cs typeface="Times New Roman" pitchFamily="18" charset="0"/>
                          </a:rPr>
                          <m:t>π</m:t>
                        </m:r>
                      </m:den>
                    </m:f>
                  </m:oMath>
                </a14:m>
                <a:endParaRPr lang="zh-CN" altLang="en-US" sz="2000" b="1" dirty="0">
                  <a:latin typeface="楷体" panose="02010609060101010101" pitchFamily="49" charset="-122"/>
                  <a:ea typeface="楷体" panose="02010609060101010101" pitchFamily="49" charset="-122"/>
                  <a:cs typeface="楷体" panose="02010609060101010101" pitchFamily="49" charset="-122"/>
                </a:endParaRPr>
              </a:p>
            </p:txBody>
          </p:sp>
        </mc:Choice>
        <mc:Fallback xmlns="">
          <p:sp>
            <p:nvSpPr>
              <p:cNvPr id="49" name="文本框 48">
                <a:extLst>
                  <a:ext uri="{FF2B5EF4-FFF2-40B4-BE49-F238E27FC236}">
                    <a16:creationId xmlns="" xmlns:a16="http://schemas.microsoft.com/office/drawing/2014/main" xmlns:a14="http://schemas.microsoft.com/office/drawing/2010/main" id="{C90B8D89-9F9E-48BB-AD2C-9487668E94FA}"/>
                  </a:ext>
                </a:extLst>
              </p:cNvPr>
              <p:cNvSpPr txBox="1">
                <a:spLocks noRot="1" noChangeAspect="1" noMove="1" noResize="1" noEditPoints="1" noAdjustHandles="1" noChangeArrowheads="1" noChangeShapeType="1" noTextEdit="1"/>
              </p:cNvSpPr>
              <p:nvPr/>
            </p:nvSpPr>
            <p:spPr>
              <a:xfrm>
                <a:off x="656188" y="3420339"/>
                <a:ext cx="3128943" cy="589585"/>
              </a:xfrm>
              <a:prstGeom prst="rect">
                <a:avLst/>
              </a:prstGeom>
              <a:blipFill rotWithShape="1">
                <a:blip r:embed="rId8"/>
                <a:stretch>
                  <a:fillRect b="-3093"/>
                </a:stretch>
              </a:blipFill>
            </p:spPr>
            <p:txBody>
              <a:bodyPr/>
              <a:lstStyle/>
              <a:p>
                <a:r>
                  <a:rPr lang="zh-CN" altLang="en-US">
                    <a:noFill/>
                  </a:rPr>
                  <a:t> </a:t>
                </a:r>
              </a:p>
            </p:txBody>
          </p:sp>
        </mc:Fallback>
      </mc:AlternateContent>
      <p:sp>
        <p:nvSpPr>
          <p:cNvPr id="30" name="TextBox 3"/>
          <p:cNvSpPr txBox="1">
            <a:spLocks noChangeArrowheads="1"/>
          </p:cNvSpPr>
          <p:nvPr/>
        </p:nvSpPr>
        <p:spPr bwMode="auto">
          <a:xfrm>
            <a:off x="768449" y="551787"/>
            <a:ext cx="806489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20000"/>
              </a:lnSpc>
              <a:spcBef>
                <a:spcPct val="0"/>
              </a:spcBef>
              <a:buFontTx/>
              <a:buNone/>
            </a:pPr>
            <a:r>
              <a:rPr lang="zh-CN" altLang="en-US" sz="2400" b="1" dirty="0">
                <a:solidFill>
                  <a:schemeClr val="tx1"/>
                </a:solidFill>
                <a:latin typeface="楷体" panose="02010609060101010101" pitchFamily="49" charset="-122"/>
                <a:ea typeface="楷体" panose="02010609060101010101" pitchFamily="49" charset="-122"/>
              </a:rPr>
              <a:t>下面</a:t>
            </a:r>
            <a:r>
              <a:rPr lang="en-US" altLang="zh-CN" sz="2400" b="1" dirty="0">
                <a:solidFill>
                  <a:schemeClr val="tx1"/>
                </a:solidFill>
                <a:latin typeface="楷体" panose="02010609060101010101" pitchFamily="49" charset="-122"/>
                <a:ea typeface="楷体" panose="02010609060101010101" pitchFamily="49" charset="-122"/>
              </a:rPr>
              <a:t>4</a:t>
            </a:r>
            <a:r>
              <a:rPr lang="zh-CN" altLang="en-US" sz="2400" b="1" dirty="0">
                <a:solidFill>
                  <a:schemeClr val="tx1"/>
                </a:solidFill>
                <a:latin typeface="楷体" panose="02010609060101010101" pitchFamily="49" charset="-122"/>
                <a:ea typeface="楷体" panose="02010609060101010101" pitchFamily="49" charset="-122"/>
              </a:rPr>
              <a:t>个图形的面积都是</a:t>
            </a:r>
            <a:r>
              <a:rPr lang="en-US" altLang="zh-CN" sz="2400" b="1" dirty="0" smtClean="0">
                <a:solidFill>
                  <a:schemeClr val="tx1"/>
                </a:solidFill>
                <a:latin typeface="楷体" panose="02010609060101010101" pitchFamily="49" charset="-122"/>
                <a:ea typeface="楷体" panose="02010609060101010101" pitchFamily="49" charset="-122"/>
              </a:rPr>
              <a:t>36</a:t>
            </a:r>
            <a:r>
              <a:rPr lang="en-US" altLang="zh-CN" sz="2400" b="1" dirty="0" smtClean="0">
                <a:solidFill>
                  <a:schemeClr val="tx1"/>
                </a:solidFill>
                <a:latin typeface="Times New Roman" pitchFamily="18" charset="0"/>
                <a:ea typeface="楷体" panose="02010609060101010101" pitchFamily="49" charset="-122"/>
                <a:cs typeface="Times New Roman" pitchFamily="18" charset="0"/>
              </a:rPr>
              <a:t>dm</a:t>
            </a:r>
            <a:r>
              <a:rPr lang="en-US" altLang="zh-CN" sz="2400" b="1" baseline="30000" dirty="0" smtClean="0">
                <a:solidFill>
                  <a:schemeClr val="tx1"/>
                </a:solidFill>
                <a:latin typeface="Times New Roman" pitchFamily="18" charset="0"/>
                <a:ea typeface="楷体" panose="02010609060101010101" pitchFamily="49" charset="-122"/>
                <a:cs typeface="Times New Roman" pitchFamily="18" charset="0"/>
              </a:rPr>
              <a:t>2</a:t>
            </a:r>
            <a:r>
              <a:rPr lang="zh-CN" altLang="en-US" sz="2400" b="1" dirty="0" smtClean="0">
                <a:solidFill>
                  <a:schemeClr val="tx1"/>
                </a:solidFill>
                <a:latin typeface="楷体" panose="02010609060101010101" pitchFamily="49" charset="-122"/>
                <a:ea typeface="楷体" panose="02010609060101010101" pitchFamily="49" charset="-122"/>
              </a:rPr>
              <a:t>。用</a:t>
            </a:r>
            <a:r>
              <a:rPr lang="zh-CN" altLang="en-US" sz="2400" b="1" dirty="0">
                <a:solidFill>
                  <a:schemeClr val="tx1"/>
                </a:solidFill>
                <a:latin typeface="楷体" panose="02010609060101010101" pitchFamily="49" charset="-122"/>
                <a:ea typeface="楷体" panose="02010609060101010101" pitchFamily="49" charset="-122"/>
              </a:rPr>
              <a:t>这些图形分别卷成圆柱，哪个圆柱的体积最小？哪个圆柱的体积最大？你有什么发现</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smtClean="0">
                <a:solidFill>
                  <a:schemeClr val="tx1"/>
                </a:solidFill>
                <a:latin typeface="楷体" panose="02010609060101010101" pitchFamily="49" charset="-122"/>
                <a:ea typeface="楷体" panose="02010609060101010101" pitchFamily="49" charset="-122"/>
              </a:rPr>
              <a:t>（单位</a:t>
            </a:r>
            <a:r>
              <a:rPr lang="zh-CN" altLang="en-US" sz="2400" b="1" dirty="0">
                <a:solidFill>
                  <a:schemeClr val="tx1"/>
                </a:solidFill>
                <a:latin typeface="楷体" panose="02010609060101010101" pitchFamily="49" charset="-122"/>
                <a:ea typeface="楷体" panose="02010609060101010101" pitchFamily="49" charset="-122"/>
              </a:rPr>
              <a:t>：</a:t>
            </a:r>
            <a:r>
              <a:rPr lang="en-US" altLang="zh-CN" sz="2400" b="1" dirty="0" err="1">
                <a:solidFill>
                  <a:schemeClr val="tx1"/>
                </a:solidFill>
                <a:latin typeface="Times New Roman" pitchFamily="18" charset="0"/>
                <a:ea typeface="楷体" panose="02010609060101010101" pitchFamily="49" charset="-122"/>
                <a:cs typeface="Times New Roman" pitchFamily="18" charset="0"/>
              </a:rPr>
              <a:t>dm</a:t>
            </a:r>
            <a:r>
              <a:rPr lang="zh-CN" altLang="en-US" sz="2400" b="1" dirty="0">
                <a:solidFill>
                  <a:schemeClr val="tx1"/>
                </a:solidFill>
                <a:latin typeface="楷体" panose="02010609060101010101" pitchFamily="49" charset="-122"/>
                <a:ea typeface="楷体" panose="02010609060101010101" pitchFamily="49" charset="-122"/>
              </a:rPr>
              <a:t>）</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32" name="TextBox 31"/>
          <p:cNvSpPr txBox="1"/>
          <p:nvPr/>
        </p:nvSpPr>
        <p:spPr>
          <a:xfrm>
            <a:off x="3818956" y="1989921"/>
            <a:ext cx="609028"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1</a:t>
            </a:r>
            <a:endParaRPr lang="zh-CN" altLang="en-US" sz="1600" b="1" dirty="0">
              <a:latin typeface="楷体" panose="02010609060101010101" pitchFamily="49" charset="-122"/>
              <a:ea typeface="楷体" panose="02010609060101010101" pitchFamily="49" charset="-122"/>
            </a:endParaRPr>
          </a:p>
        </p:txBody>
      </p:sp>
      <p:sp>
        <p:nvSpPr>
          <p:cNvPr id="33" name="TextBox 32"/>
          <p:cNvSpPr txBox="1"/>
          <p:nvPr/>
        </p:nvSpPr>
        <p:spPr>
          <a:xfrm>
            <a:off x="5594845" y="2039665"/>
            <a:ext cx="638175"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2</a:t>
            </a:r>
            <a:endParaRPr lang="zh-CN" altLang="en-US" sz="1600" b="1" dirty="0">
              <a:latin typeface="楷体" panose="02010609060101010101" pitchFamily="49" charset="-122"/>
              <a:ea typeface="楷体" panose="02010609060101010101" pitchFamily="49" charset="-122"/>
            </a:endParaRPr>
          </a:p>
        </p:txBody>
      </p:sp>
      <p:sp>
        <p:nvSpPr>
          <p:cNvPr id="34" name="TextBox 33"/>
          <p:cNvSpPr txBox="1"/>
          <p:nvPr/>
        </p:nvSpPr>
        <p:spPr>
          <a:xfrm>
            <a:off x="6875164" y="2028179"/>
            <a:ext cx="592139"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3</a:t>
            </a:r>
            <a:endParaRPr lang="zh-CN" altLang="en-US" sz="1600" b="1" dirty="0">
              <a:latin typeface="楷体" panose="02010609060101010101" pitchFamily="49" charset="-122"/>
              <a:ea typeface="楷体" panose="02010609060101010101" pitchFamily="49" charset="-122"/>
            </a:endParaRPr>
          </a:p>
        </p:txBody>
      </p:sp>
      <p:sp>
        <p:nvSpPr>
          <p:cNvPr id="35" name="TextBox 34"/>
          <p:cNvSpPr txBox="1"/>
          <p:nvPr/>
        </p:nvSpPr>
        <p:spPr>
          <a:xfrm>
            <a:off x="8043565" y="2028179"/>
            <a:ext cx="536115" cy="338554"/>
          </a:xfrm>
          <a:prstGeom prst="rect">
            <a:avLst/>
          </a:prstGeom>
          <a:noFill/>
        </p:spPr>
        <p:txBody>
          <a:bodyPr wrap="square">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4</a:t>
            </a:r>
            <a:endParaRPr lang="zh-CN" altLang="en-US" sz="1600" b="1" dirty="0">
              <a:latin typeface="楷体" panose="02010609060101010101" pitchFamily="49" charset="-122"/>
              <a:ea typeface="楷体" panose="02010609060101010101" pitchFamily="49" charset="-122"/>
            </a:endParaRPr>
          </a:p>
        </p:txBody>
      </p:sp>
      <p:grpSp>
        <p:nvGrpSpPr>
          <p:cNvPr id="36" name="Group 48"/>
          <p:cNvGrpSpPr/>
          <p:nvPr/>
        </p:nvGrpSpPr>
        <p:grpSpPr bwMode="auto">
          <a:xfrm>
            <a:off x="3290590" y="1419172"/>
            <a:ext cx="5543550" cy="645321"/>
            <a:chOff x="977" y="1400"/>
            <a:chExt cx="3492" cy="542"/>
          </a:xfrm>
        </p:grpSpPr>
        <p:grpSp>
          <p:nvGrpSpPr>
            <p:cNvPr id="37" name="Group 38"/>
            <p:cNvGrpSpPr/>
            <p:nvPr/>
          </p:nvGrpSpPr>
          <p:grpSpPr bwMode="auto">
            <a:xfrm>
              <a:off x="977" y="1631"/>
              <a:ext cx="3300" cy="306"/>
              <a:chOff x="977" y="1631"/>
              <a:chExt cx="3300" cy="306"/>
            </a:xfrm>
          </p:grpSpPr>
          <p:sp>
            <p:nvSpPr>
              <p:cNvPr id="47" name="Rectangle 34"/>
              <p:cNvSpPr>
                <a:spLocks noChangeArrowheads="1"/>
              </p:cNvSpPr>
              <p:nvPr/>
            </p:nvSpPr>
            <p:spPr bwMode="auto">
              <a:xfrm>
                <a:off x="977" y="1720"/>
                <a:ext cx="929" cy="91"/>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48" name="Rectangle 35"/>
              <p:cNvSpPr>
                <a:spLocks noChangeArrowheads="1"/>
              </p:cNvSpPr>
              <p:nvPr/>
            </p:nvSpPr>
            <p:spPr bwMode="auto">
              <a:xfrm>
                <a:off x="2230" y="1716"/>
                <a:ext cx="623" cy="147"/>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50" name="Rectangle 36"/>
              <p:cNvSpPr>
                <a:spLocks noChangeArrowheads="1"/>
              </p:cNvSpPr>
              <p:nvPr/>
            </p:nvSpPr>
            <p:spPr bwMode="auto">
              <a:xfrm>
                <a:off x="3178" y="1720"/>
                <a:ext cx="465" cy="193"/>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51" name="Rectangle 37"/>
              <p:cNvSpPr>
                <a:spLocks noChangeAspect="1" noChangeArrowheads="1"/>
              </p:cNvSpPr>
              <p:nvPr/>
            </p:nvSpPr>
            <p:spPr bwMode="auto">
              <a:xfrm>
                <a:off x="3971" y="1631"/>
                <a:ext cx="306" cy="306"/>
              </a:xfrm>
              <a:prstGeom prst="rect">
                <a:avLst/>
              </a:prstGeom>
              <a:noFill/>
              <a:ln w="15875" algn="ctr">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grpSp>
        <p:grpSp>
          <p:nvGrpSpPr>
            <p:cNvPr id="38" name="Group 47"/>
            <p:cNvGrpSpPr/>
            <p:nvPr/>
          </p:nvGrpSpPr>
          <p:grpSpPr bwMode="auto">
            <a:xfrm>
              <a:off x="1337" y="1400"/>
              <a:ext cx="3132" cy="542"/>
              <a:chOff x="1337" y="1400"/>
              <a:chExt cx="3132" cy="542"/>
            </a:xfrm>
          </p:grpSpPr>
          <p:sp>
            <p:nvSpPr>
              <p:cNvPr id="39" name="TextBox 7"/>
              <p:cNvSpPr txBox="1">
                <a:spLocks noChangeArrowheads="1"/>
              </p:cNvSpPr>
              <p:nvPr/>
            </p:nvSpPr>
            <p:spPr bwMode="auto">
              <a:xfrm>
                <a:off x="1337"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18</a:t>
                </a:r>
              </a:p>
            </p:txBody>
          </p:sp>
          <p:sp>
            <p:nvSpPr>
              <p:cNvPr id="40" name="TextBox 7"/>
              <p:cNvSpPr txBox="1">
                <a:spLocks noChangeArrowheads="1"/>
              </p:cNvSpPr>
              <p:nvPr/>
            </p:nvSpPr>
            <p:spPr bwMode="auto">
              <a:xfrm>
                <a:off x="2429"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12</a:t>
                </a:r>
              </a:p>
            </p:txBody>
          </p:sp>
          <p:sp>
            <p:nvSpPr>
              <p:cNvPr id="41" name="TextBox 7"/>
              <p:cNvSpPr txBox="1">
                <a:spLocks noChangeArrowheads="1"/>
              </p:cNvSpPr>
              <p:nvPr/>
            </p:nvSpPr>
            <p:spPr bwMode="auto">
              <a:xfrm>
                <a:off x="3336"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9</a:t>
                </a:r>
              </a:p>
            </p:txBody>
          </p:sp>
          <p:sp>
            <p:nvSpPr>
              <p:cNvPr id="42" name="TextBox 7"/>
              <p:cNvSpPr txBox="1">
                <a:spLocks noChangeArrowheads="1"/>
              </p:cNvSpPr>
              <p:nvPr/>
            </p:nvSpPr>
            <p:spPr bwMode="auto">
              <a:xfrm>
                <a:off x="4016" y="1400"/>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sp>
            <p:nvSpPr>
              <p:cNvPr id="43" name="TextBox 7"/>
              <p:cNvSpPr txBox="1">
                <a:spLocks noChangeArrowheads="1"/>
              </p:cNvSpPr>
              <p:nvPr/>
            </p:nvSpPr>
            <p:spPr bwMode="auto">
              <a:xfrm rot="16200000">
                <a:off x="1841" y="163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2</a:t>
                </a:r>
              </a:p>
            </p:txBody>
          </p:sp>
          <p:sp>
            <p:nvSpPr>
              <p:cNvPr id="44" name="TextBox 7"/>
              <p:cNvSpPr txBox="1">
                <a:spLocks noChangeArrowheads="1"/>
              </p:cNvSpPr>
              <p:nvPr/>
            </p:nvSpPr>
            <p:spPr bwMode="auto">
              <a:xfrm rot="16200000">
                <a:off x="2801" y="166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3</a:t>
                </a:r>
              </a:p>
            </p:txBody>
          </p:sp>
          <p:sp>
            <p:nvSpPr>
              <p:cNvPr id="45" name="TextBox 7"/>
              <p:cNvSpPr txBox="1">
                <a:spLocks noChangeArrowheads="1"/>
              </p:cNvSpPr>
              <p:nvPr/>
            </p:nvSpPr>
            <p:spPr bwMode="auto">
              <a:xfrm rot="16200000">
                <a:off x="3598" y="169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4</a:t>
                </a:r>
              </a:p>
            </p:txBody>
          </p:sp>
          <p:sp>
            <p:nvSpPr>
              <p:cNvPr id="46" name="TextBox 7"/>
              <p:cNvSpPr txBox="1">
                <a:spLocks noChangeArrowheads="1"/>
              </p:cNvSpPr>
              <p:nvPr/>
            </p:nvSpPr>
            <p:spPr bwMode="auto">
              <a:xfrm rot="16200000">
                <a:off x="4227" y="1641"/>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grpSp>
      </p:grpSp>
      <p:pic>
        <p:nvPicPr>
          <p:cNvPr id="5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67877" y="709753"/>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to="" calcmode="lin" valueType="num">
                                      <p:cBhvr>
                                        <p:cTn id="7" dur="1" fill="hold"/>
                                        <p:tgtEl>
                                          <p:spTgt spid="18"/>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 to="" calcmode="lin" valueType="num">
                                      <p:cBhvr>
                                        <p:cTn id="12" dur="1" fill="hold"/>
                                        <p:tgtEl>
                                          <p:spTgt spid="28"/>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to="" calcmode="lin" valueType="num">
                                      <p:cBhvr>
                                        <p:cTn id="17" dur="1" fill="hold"/>
                                        <p:tgtEl>
                                          <p:spTgt spid="31"/>
                                        </p:tgtEl>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to="" calcmode="lin" valueType="num">
                                      <p:cBhvr>
                                        <p:cTn id="22" dur="1" fill="hold"/>
                                        <p:tgtEl>
                                          <p:spTgt spid="12"/>
                                        </p:tgtEl>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49"/>
                                        </p:tgtEl>
                                        <p:attrNameLst>
                                          <p:attrName>style.visibility</p:attrName>
                                        </p:attrNameLst>
                                      </p:cBhvr>
                                      <p:to>
                                        <p:strVal val="visible"/>
                                      </p:to>
                                    </p:set>
                                    <p:anim to="" calcmode="lin" valueType="num">
                                      <p:cBhvr>
                                        <p:cTn id="27" dur="1" fill="hold"/>
                                        <p:tgtEl>
                                          <p:spTgt spid="49"/>
                                        </p:tgtEl>
                                      </p:cBhvr>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barn(inVertical)">
                                      <p:cBhvr>
                                        <p:cTn id="3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8" grpId="0"/>
      <p:bldP spid="28" grpId="0"/>
      <p:bldP spid="31" grpId="0"/>
      <p:bldP spid="4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468946" y="2578402"/>
            <a:ext cx="2744874" cy="2513628"/>
            <a:chOff x="536333" y="2410968"/>
            <a:chExt cx="2744874" cy="2932415"/>
          </a:xfrm>
        </p:grpSpPr>
        <p:grpSp>
          <p:nvGrpSpPr>
            <p:cNvPr id="50" name="组合 28"/>
            <p:cNvGrpSpPr/>
            <p:nvPr/>
          </p:nvGrpSpPr>
          <p:grpSpPr>
            <a:xfrm>
              <a:off x="536333" y="2410968"/>
              <a:ext cx="2744874" cy="2932415"/>
              <a:chOff x="919622" y="714105"/>
              <a:chExt cx="3304257" cy="3611890"/>
            </a:xfrm>
          </p:grpSpPr>
          <p:sp>
            <p:nvSpPr>
              <p:cNvPr id="51" name="矩形 3"/>
              <p:cNvSpPr/>
              <p:nvPr/>
            </p:nvSpPr>
            <p:spPr>
              <a:xfrm>
                <a:off x="919622" y="934230"/>
                <a:ext cx="3304257" cy="3391765"/>
              </a:xfrm>
              <a:custGeom>
                <a:avLst/>
                <a:gdLst>
                  <a:gd name="connsiteX0" fmla="*/ 0 w 2808312"/>
                  <a:gd name="connsiteY0" fmla="*/ 0 h 2880320"/>
                  <a:gd name="connsiteX1" fmla="*/ 2808312 w 2808312"/>
                  <a:gd name="connsiteY1" fmla="*/ 0 h 2880320"/>
                  <a:gd name="connsiteX2" fmla="*/ 2808312 w 2808312"/>
                  <a:gd name="connsiteY2" fmla="*/ 2880320 h 2880320"/>
                  <a:gd name="connsiteX3" fmla="*/ 0 w 2808312"/>
                  <a:gd name="connsiteY3" fmla="*/ 2880320 h 2880320"/>
                  <a:gd name="connsiteX4" fmla="*/ 0 w 2808312"/>
                  <a:gd name="connsiteY4" fmla="*/ 0 h 2880320"/>
                  <a:gd name="connsiteX0-1" fmla="*/ 263471 w 3071783"/>
                  <a:gd name="connsiteY0-2" fmla="*/ 0 h 3453758"/>
                  <a:gd name="connsiteX1-3" fmla="*/ 3071783 w 3071783"/>
                  <a:gd name="connsiteY1-4" fmla="*/ 0 h 3453758"/>
                  <a:gd name="connsiteX2-5" fmla="*/ 3071783 w 3071783"/>
                  <a:gd name="connsiteY2-6" fmla="*/ 2880320 h 3453758"/>
                  <a:gd name="connsiteX3-7" fmla="*/ 0 w 3071783"/>
                  <a:gd name="connsiteY3-8" fmla="*/ 3453758 h 3453758"/>
                  <a:gd name="connsiteX4-9" fmla="*/ 263471 w 3071783"/>
                  <a:gd name="connsiteY4-10" fmla="*/ 0 h 3453758"/>
                  <a:gd name="connsiteX0-11" fmla="*/ 263471 w 3071783"/>
                  <a:gd name="connsiteY0-12" fmla="*/ 0 h 3453758"/>
                  <a:gd name="connsiteX1-13" fmla="*/ 3071783 w 3071783"/>
                  <a:gd name="connsiteY1-14" fmla="*/ 0 h 3453758"/>
                  <a:gd name="connsiteX2-15" fmla="*/ 3071783 w 3071783"/>
                  <a:gd name="connsiteY2-16" fmla="*/ 2880320 h 3453758"/>
                  <a:gd name="connsiteX3-17" fmla="*/ 0 w 3071783"/>
                  <a:gd name="connsiteY3-18" fmla="*/ 3453758 h 3453758"/>
                  <a:gd name="connsiteX4-19" fmla="*/ 263471 w 3071783"/>
                  <a:gd name="connsiteY4-20" fmla="*/ 0 h 3453758"/>
                  <a:gd name="connsiteX0-21" fmla="*/ 263471 w 3071783"/>
                  <a:gd name="connsiteY0-22" fmla="*/ 0 h 3453758"/>
                  <a:gd name="connsiteX1-23" fmla="*/ 3071783 w 3071783"/>
                  <a:gd name="connsiteY1-24" fmla="*/ 0 h 3453758"/>
                  <a:gd name="connsiteX2-25" fmla="*/ 3071783 w 3071783"/>
                  <a:gd name="connsiteY2-26" fmla="*/ 2880320 h 3453758"/>
                  <a:gd name="connsiteX3-27" fmla="*/ 0 w 3071783"/>
                  <a:gd name="connsiteY3-28" fmla="*/ 3453758 h 3453758"/>
                  <a:gd name="connsiteX4-29" fmla="*/ 263471 w 3071783"/>
                  <a:gd name="connsiteY4-30" fmla="*/ 0 h 3453758"/>
                  <a:gd name="connsiteX0-31" fmla="*/ 542440 w 3071783"/>
                  <a:gd name="connsiteY0-32" fmla="*/ 0 h 3453758"/>
                  <a:gd name="connsiteX1-33" fmla="*/ 3071783 w 3071783"/>
                  <a:gd name="connsiteY1-34" fmla="*/ 0 h 3453758"/>
                  <a:gd name="connsiteX2-35" fmla="*/ 3071783 w 3071783"/>
                  <a:gd name="connsiteY2-36" fmla="*/ 2880320 h 3453758"/>
                  <a:gd name="connsiteX3-37" fmla="*/ 0 w 3071783"/>
                  <a:gd name="connsiteY3-38" fmla="*/ 3453758 h 3453758"/>
                  <a:gd name="connsiteX4-39" fmla="*/ 542440 w 3071783"/>
                  <a:gd name="connsiteY4-40" fmla="*/ 0 h 3453758"/>
                  <a:gd name="connsiteX0-41" fmla="*/ 433952 w 3071783"/>
                  <a:gd name="connsiteY0-42" fmla="*/ 0 h 3469256"/>
                  <a:gd name="connsiteX1-43" fmla="*/ 3071783 w 3071783"/>
                  <a:gd name="connsiteY1-44" fmla="*/ 15498 h 3469256"/>
                  <a:gd name="connsiteX2-45" fmla="*/ 3071783 w 3071783"/>
                  <a:gd name="connsiteY2-46" fmla="*/ 2895818 h 3469256"/>
                  <a:gd name="connsiteX3-47" fmla="*/ 0 w 3071783"/>
                  <a:gd name="connsiteY3-48" fmla="*/ 3469256 h 3469256"/>
                  <a:gd name="connsiteX4-49" fmla="*/ 433952 w 3071783"/>
                  <a:gd name="connsiteY4-50" fmla="*/ 0 h 3469256"/>
                  <a:gd name="connsiteX0-51" fmla="*/ 340962 w 3071783"/>
                  <a:gd name="connsiteY0-52" fmla="*/ 0 h 3484755"/>
                  <a:gd name="connsiteX1-53" fmla="*/ 3071783 w 3071783"/>
                  <a:gd name="connsiteY1-54" fmla="*/ 30997 h 3484755"/>
                  <a:gd name="connsiteX2-55" fmla="*/ 3071783 w 3071783"/>
                  <a:gd name="connsiteY2-56" fmla="*/ 2911317 h 3484755"/>
                  <a:gd name="connsiteX3-57" fmla="*/ 0 w 3071783"/>
                  <a:gd name="connsiteY3-58" fmla="*/ 3484755 h 3484755"/>
                  <a:gd name="connsiteX4-59" fmla="*/ 340962 w 3071783"/>
                  <a:gd name="connsiteY4-60" fmla="*/ 0 h 3484755"/>
                  <a:gd name="connsiteX0-61" fmla="*/ 201477 w 2932298"/>
                  <a:gd name="connsiteY0-62" fmla="*/ 0 h 3345270"/>
                  <a:gd name="connsiteX1-63" fmla="*/ 2932298 w 2932298"/>
                  <a:gd name="connsiteY1-64" fmla="*/ 30997 h 3345270"/>
                  <a:gd name="connsiteX2-65" fmla="*/ 2932298 w 2932298"/>
                  <a:gd name="connsiteY2-66" fmla="*/ 2911317 h 3345270"/>
                  <a:gd name="connsiteX3-67" fmla="*/ 0 w 2932298"/>
                  <a:gd name="connsiteY3-68" fmla="*/ 3345270 h 3345270"/>
                  <a:gd name="connsiteX4-69" fmla="*/ 201477 w 2932298"/>
                  <a:gd name="connsiteY4-70" fmla="*/ 0 h 3345270"/>
                  <a:gd name="connsiteX0-71" fmla="*/ 123986 w 2854807"/>
                  <a:gd name="connsiteY0-72" fmla="*/ 0 h 3376266"/>
                  <a:gd name="connsiteX1-73" fmla="*/ 2854807 w 2854807"/>
                  <a:gd name="connsiteY1-74" fmla="*/ 30997 h 3376266"/>
                  <a:gd name="connsiteX2-75" fmla="*/ 2854807 w 2854807"/>
                  <a:gd name="connsiteY2-76" fmla="*/ 2911317 h 3376266"/>
                  <a:gd name="connsiteX3-77" fmla="*/ 0 w 2854807"/>
                  <a:gd name="connsiteY3-78" fmla="*/ 3376266 h 3376266"/>
                  <a:gd name="connsiteX4-79" fmla="*/ 123986 w 2854807"/>
                  <a:gd name="connsiteY4-80" fmla="*/ 0 h 3376266"/>
                  <a:gd name="connsiteX0-81" fmla="*/ 201477 w 2932298"/>
                  <a:gd name="connsiteY0-82" fmla="*/ 0 h 3376266"/>
                  <a:gd name="connsiteX1-83" fmla="*/ 2932298 w 2932298"/>
                  <a:gd name="connsiteY1-84" fmla="*/ 30997 h 3376266"/>
                  <a:gd name="connsiteX2-85" fmla="*/ 2932298 w 2932298"/>
                  <a:gd name="connsiteY2-86" fmla="*/ 2911317 h 3376266"/>
                  <a:gd name="connsiteX3-87" fmla="*/ 0 w 2932298"/>
                  <a:gd name="connsiteY3-88" fmla="*/ 3376266 h 3376266"/>
                  <a:gd name="connsiteX4-89" fmla="*/ 201477 w 2932298"/>
                  <a:gd name="connsiteY4-90" fmla="*/ 0 h 3376266"/>
                  <a:gd name="connsiteX0-91" fmla="*/ 325463 w 2932298"/>
                  <a:gd name="connsiteY0-92" fmla="*/ 0 h 3391765"/>
                  <a:gd name="connsiteX1-93" fmla="*/ 2932298 w 2932298"/>
                  <a:gd name="connsiteY1-94" fmla="*/ 46496 h 3391765"/>
                  <a:gd name="connsiteX2-95" fmla="*/ 2932298 w 2932298"/>
                  <a:gd name="connsiteY2-96" fmla="*/ 2926816 h 3391765"/>
                  <a:gd name="connsiteX3-97" fmla="*/ 0 w 2932298"/>
                  <a:gd name="connsiteY3-98" fmla="*/ 3391765 h 3391765"/>
                  <a:gd name="connsiteX4-99" fmla="*/ 325463 w 2932298"/>
                  <a:gd name="connsiteY4-100" fmla="*/ 0 h 3391765"/>
                  <a:gd name="connsiteX0-101" fmla="*/ 325463 w 2932298"/>
                  <a:gd name="connsiteY0-102" fmla="*/ 0 h 3391765"/>
                  <a:gd name="connsiteX1-103" fmla="*/ 2932298 w 2932298"/>
                  <a:gd name="connsiteY1-104" fmla="*/ 46496 h 3391765"/>
                  <a:gd name="connsiteX2-105" fmla="*/ 2932298 w 2932298"/>
                  <a:gd name="connsiteY2-106" fmla="*/ 2926816 h 3391765"/>
                  <a:gd name="connsiteX3-107" fmla="*/ 0 w 2932298"/>
                  <a:gd name="connsiteY3-108" fmla="*/ 3391765 h 3391765"/>
                  <a:gd name="connsiteX4-109" fmla="*/ 325463 w 2932298"/>
                  <a:gd name="connsiteY4-110" fmla="*/ 0 h 3391765"/>
                  <a:gd name="connsiteX0-111" fmla="*/ 325463 w 3195769"/>
                  <a:gd name="connsiteY0-112" fmla="*/ 0 h 3391765"/>
                  <a:gd name="connsiteX1-113" fmla="*/ 2932298 w 3195769"/>
                  <a:gd name="connsiteY1-114" fmla="*/ 46496 h 3391765"/>
                  <a:gd name="connsiteX2-115" fmla="*/ 3195769 w 3195769"/>
                  <a:gd name="connsiteY2-116" fmla="*/ 3004308 h 3391765"/>
                  <a:gd name="connsiteX3-117" fmla="*/ 0 w 3195769"/>
                  <a:gd name="connsiteY3-118" fmla="*/ 3391765 h 3391765"/>
                  <a:gd name="connsiteX4-119" fmla="*/ 325463 w 3195769"/>
                  <a:gd name="connsiteY4-120" fmla="*/ 0 h 3391765"/>
                  <a:gd name="connsiteX0-121" fmla="*/ 325463 w 3304257"/>
                  <a:gd name="connsiteY0-122" fmla="*/ 0 h 3391765"/>
                  <a:gd name="connsiteX1-123" fmla="*/ 2932298 w 3304257"/>
                  <a:gd name="connsiteY1-124" fmla="*/ 46496 h 3391765"/>
                  <a:gd name="connsiteX2-125" fmla="*/ 3304257 w 3304257"/>
                  <a:gd name="connsiteY2-126" fmla="*/ 2973311 h 3391765"/>
                  <a:gd name="connsiteX3-127" fmla="*/ 0 w 3304257"/>
                  <a:gd name="connsiteY3-128" fmla="*/ 3391765 h 3391765"/>
                  <a:gd name="connsiteX4-129" fmla="*/ 325463 w 3304257"/>
                  <a:gd name="connsiteY4-130" fmla="*/ 0 h 3391765"/>
                  <a:gd name="connsiteX0-131" fmla="*/ 325463 w 3304257"/>
                  <a:gd name="connsiteY0-132" fmla="*/ 0 h 3391765"/>
                  <a:gd name="connsiteX1-133" fmla="*/ 3257763 w 3304257"/>
                  <a:gd name="connsiteY1-134" fmla="*/ 61994 h 3391765"/>
                  <a:gd name="connsiteX2-135" fmla="*/ 3304257 w 3304257"/>
                  <a:gd name="connsiteY2-136" fmla="*/ 2973311 h 3391765"/>
                  <a:gd name="connsiteX3-137" fmla="*/ 0 w 3304257"/>
                  <a:gd name="connsiteY3-138" fmla="*/ 3391765 h 3391765"/>
                  <a:gd name="connsiteX4-139" fmla="*/ 325463 w 3304257"/>
                  <a:gd name="connsiteY4-140" fmla="*/ 0 h 33917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257" h="3391765">
                    <a:moveTo>
                      <a:pt x="325463" y="0"/>
                    </a:moveTo>
                    <a:lnTo>
                      <a:pt x="3257763" y="61994"/>
                    </a:lnTo>
                    <a:lnTo>
                      <a:pt x="3304257" y="2973311"/>
                    </a:lnTo>
                    <a:cubicBezTo>
                      <a:pt x="2280329" y="3164457"/>
                      <a:pt x="2759738" y="3138626"/>
                      <a:pt x="0" y="3391765"/>
                    </a:cubicBezTo>
                    <a:cubicBezTo>
                      <a:pt x="149818" y="2194017"/>
                      <a:pt x="237639" y="1151253"/>
                      <a:pt x="325463" y="0"/>
                    </a:cubicBezTo>
                    <a:close/>
                  </a:path>
                </a:pathLst>
              </a:custGeom>
              <a:solidFill>
                <a:sysClr val="windowText" lastClr="000000">
                  <a:lumMod val="65000"/>
                  <a:lumOff val="35000"/>
                </a:sysClr>
              </a:solidFill>
              <a:ln w="25400" cap="flat" cmpd="sng" algn="ctr">
                <a:noFill/>
                <a:prstDash val="solid"/>
              </a:ln>
              <a:effectLst>
                <a:softEdge rad="317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effectLst/>
                  <a:uLnTx/>
                  <a:uFillTx/>
                  <a:latin typeface="Calibri" panose="020F0502020204030204"/>
                  <a:ea typeface="+mn-ea"/>
                  <a:cs typeface="+mn-cs"/>
                </a:endParaRPr>
              </a:p>
            </p:txBody>
          </p:sp>
          <p:sp>
            <p:nvSpPr>
              <p:cNvPr id="52" name="矩形 51"/>
              <p:cNvSpPr/>
              <p:nvPr/>
            </p:nvSpPr>
            <p:spPr>
              <a:xfrm>
                <a:off x="1389238" y="714105"/>
                <a:ext cx="2808312" cy="2880320"/>
              </a:xfrm>
              <a:prstGeom prst="rect">
                <a:avLst/>
              </a:prstGeom>
              <a:gradFill flip="none" rotWithShape="1">
                <a:gsLst>
                  <a:gs pos="0">
                    <a:sysClr val="window" lastClr="FFFFFF">
                      <a:lumMod val="95000"/>
                      <a:shade val="67500"/>
                      <a:satMod val="115000"/>
                    </a:sysClr>
                  </a:gs>
                  <a:gs pos="99167">
                    <a:sysClr val="window" lastClr="FFFFFF"/>
                  </a:gs>
                  <a:gs pos="49000">
                    <a:sysClr val="window" lastClr="FFFFFF">
                      <a:lumMod val="95000"/>
                      <a:shade val="100000"/>
                      <a:satMod val="115000"/>
                    </a:sys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effectLst/>
                  <a:uLnTx/>
                  <a:uFillTx/>
                  <a:latin typeface="Calibri" panose="020F0502020204030204"/>
                  <a:ea typeface="+mn-ea"/>
                  <a:cs typeface="+mn-cs"/>
                </a:endParaRPr>
              </a:p>
            </p:txBody>
          </p:sp>
          <p:sp>
            <p:nvSpPr>
              <p:cNvPr id="53" name="矩形 4"/>
              <p:cNvSpPr/>
              <p:nvPr/>
            </p:nvSpPr>
            <p:spPr>
              <a:xfrm>
                <a:off x="3241810" y="2616547"/>
                <a:ext cx="912063" cy="973357"/>
              </a:xfrm>
              <a:custGeom>
                <a:avLst/>
                <a:gdLst/>
                <a:ahLst/>
                <a:cxnLst/>
                <a:rect l="l" t="t" r="r" b="b"/>
                <a:pathLst>
                  <a:path w="1236055" h="1352282">
                    <a:moveTo>
                      <a:pt x="1143058" y="0"/>
                    </a:moveTo>
                    <a:lnTo>
                      <a:pt x="1236055" y="4696"/>
                    </a:lnTo>
                    <a:lnTo>
                      <a:pt x="1236055" y="1352282"/>
                    </a:lnTo>
                    <a:lnTo>
                      <a:pt x="19996" y="1352282"/>
                    </a:lnTo>
                    <a:cubicBezTo>
                      <a:pt x="6568" y="1284561"/>
                      <a:pt x="0" y="1214577"/>
                      <a:pt x="0" y="1143058"/>
                    </a:cubicBezTo>
                    <a:cubicBezTo>
                      <a:pt x="0" y="511764"/>
                      <a:pt x="511764" y="0"/>
                      <a:pt x="1143058" y="0"/>
                    </a:cubicBezTo>
                    <a:close/>
                  </a:path>
                </a:pathLst>
              </a:custGeom>
              <a:gradFill flip="none" rotWithShape="1">
                <a:gsLst>
                  <a:gs pos="40000">
                    <a:srgbClr val="F5750B"/>
                  </a:gs>
                  <a:gs pos="88000">
                    <a:srgbClr val="F79646">
                      <a:lumMod val="75000"/>
                      <a:shade val="67500"/>
                      <a:satMod val="115000"/>
                    </a:srgbClr>
                  </a:gs>
                  <a:gs pos="100000">
                    <a:srgbClr val="F79646">
                      <a:lumMod val="75000"/>
                      <a:shade val="100000"/>
                      <a:satMod val="115000"/>
                    </a:srgbClr>
                  </a:gs>
                </a:gsLst>
                <a:path path="circle">
                  <a:fillToRect l="50000" t="50000" r="50000" b="50000"/>
                </a:path>
                <a:tileRect/>
              </a:gradFill>
              <a:ln w="25400" cap="flat" cmpd="sng" algn="ctr">
                <a:noFill/>
                <a:prstDash val="solid"/>
              </a:ln>
              <a:effectLst>
                <a:outerShdw blurRad="215900" dist="38100" dir="13500000" sx="101000" sy="101000" algn="b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effectLst/>
                  <a:uLnTx/>
                  <a:uFillTx/>
                  <a:latin typeface="Calibri" panose="020F0502020204030204"/>
                  <a:ea typeface="+mn-ea"/>
                  <a:cs typeface="+mn-cs"/>
                </a:endParaRPr>
              </a:p>
            </p:txBody>
          </p:sp>
        </p:grpSp>
        <p:sp>
          <p:nvSpPr>
            <p:cNvPr id="2" name="文本框 1"/>
            <p:cNvSpPr txBox="1"/>
            <p:nvPr/>
          </p:nvSpPr>
          <p:spPr>
            <a:xfrm>
              <a:off x="895366" y="2511224"/>
              <a:ext cx="2363969" cy="1543933"/>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同一个长方形，以长为底面周长比以宽为底面周长卷成的圆柱体积大。</a:t>
              </a:r>
            </a:p>
          </p:txBody>
        </p:sp>
        <p:sp>
          <p:nvSpPr>
            <p:cNvPr id="54" name="TextBox 42"/>
            <p:cNvSpPr txBox="1"/>
            <p:nvPr/>
          </p:nvSpPr>
          <p:spPr>
            <a:xfrm flipH="1">
              <a:off x="2671962" y="4139370"/>
              <a:ext cx="500478" cy="567306"/>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3200" b="0" i="0" u="none" strike="noStrike" kern="0" cap="none" spc="0" normalizeH="0" baseline="0" noProof="0" dirty="0">
                  <a:ln w="18415" cmpd="sng">
                    <a:noFill/>
                    <a:prstDash val="solid"/>
                  </a:ln>
                  <a:solidFill>
                    <a:schemeClr val="tx1"/>
                  </a:solidFill>
                  <a:effectLst>
                    <a:innerShdw blurRad="63500" dist="50800" dir="18900000">
                      <a:prstClr val="black">
                        <a:alpha val="50000"/>
                      </a:prstClr>
                    </a:innerShdw>
                  </a:effectLst>
                  <a:uLnTx/>
                  <a:uFillTx/>
                  <a:latin typeface="楷体" panose="02010609060101010101" pitchFamily="49" charset="-122"/>
                  <a:ea typeface="楷体" panose="02010609060101010101" pitchFamily="49" charset="-122"/>
                  <a:cs typeface="Arial" panose="020B0604020202020204" pitchFamily="34" charset="0"/>
                </a:rPr>
                <a:t>1</a:t>
              </a:r>
              <a:endParaRPr kumimoji="0" lang="zh-CN" altLang="en-US" sz="3200" b="0" i="0" u="none" strike="noStrike" kern="0" cap="none" spc="0" normalizeH="0" baseline="0" noProof="0" dirty="0">
                <a:ln w="18415" cmpd="sng">
                  <a:noFill/>
                  <a:prstDash val="solid"/>
                </a:ln>
                <a:solidFill>
                  <a:schemeClr val="tx1"/>
                </a:solidFill>
                <a:effectLst>
                  <a:innerShdw blurRad="63500" dist="50800" dir="18900000">
                    <a:prstClr val="black">
                      <a:alpha val="50000"/>
                    </a:prstClr>
                  </a:innerShdw>
                </a:effectLst>
                <a:uLnTx/>
                <a:uFillTx/>
                <a:latin typeface="楷体" panose="02010609060101010101" pitchFamily="49" charset="-122"/>
                <a:ea typeface="楷体" panose="02010609060101010101" pitchFamily="49" charset="-122"/>
                <a:cs typeface="Arial" panose="020B0604020202020204" pitchFamily="34" charset="0"/>
              </a:endParaRPr>
            </a:p>
          </p:txBody>
        </p:sp>
      </p:grpSp>
      <p:grpSp>
        <p:nvGrpSpPr>
          <p:cNvPr id="4" name="组合 3"/>
          <p:cNvGrpSpPr/>
          <p:nvPr/>
        </p:nvGrpSpPr>
        <p:grpSpPr>
          <a:xfrm>
            <a:off x="5189340" y="2601404"/>
            <a:ext cx="2551012" cy="2288870"/>
            <a:chOff x="4800896" y="2428117"/>
            <a:chExt cx="2373697" cy="2675500"/>
          </a:xfrm>
        </p:grpSpPr>
        <p:grpSp>
          <p:nvGrpSpPr>
            <p:cNvPr id="55" name="组合 28"/>
            <p:cNvGrpSpPr/>
            <p:nvPr/>
          </p:nvGrpSpPr>
          <p:grpSpPr>
            <a:xfrm>
              <a:off x="4800896" y="2428117"/>
              <a:ext cx="2373697" cy="2675500"/>
              <a:chOff x="919622" y="744060"/>
              <a:chExt cx="3304257" cy="3581935"/>
            </a:xfrm>
          </p:grpSpPr>
          <p:sp>
            <p:nvSpPr>
              <p:cNvPr id="56" name="矩形 3"/>
              <p:cNvSpPr/>
              <p:nvPr/>
            </p:nvSpPr>
            <p:spPr>
              <a:xfrm>
                <a:off x="919622" y="934230"/>
                <a:ext cx="3304257" cy="3391765"/>
              </a:xfrm>
              <a:custGeom>
                <a:avLst/>
                <a:gdLst>
                  <a:gd name="connsiteX0" fmla="*/ 0 w 2808312"/>
                  <a:gd name="connsiteY0" fmla="*/ 0 h 2880320"/>
                  <a:gd name="connsiteX1" fmla="*/ 2808312 w 2808312"/>
                  <a:gd name="connsiteY1" fmla="*/ 0 h 2880320"/>
                  <a:gd name="connsiteX2" fmla="*/ 2808312 w 2808312"/>
                  <a:gd name="connsiteY2" fmla="*/ 2880320 h 2880320"/>
                  <a:gd name="connsiteX3" fmla="*/ 0 w 2808312"/>
                  <a:gd name="connsiteY3" fmla="*/ 2880320 h 2880320"/>
                  <a:gd name="connsiteX4" fmla="*/ 0 w 2808312"/>
                  <a:gd name="connsiteY4" fmla="*/ 0 h 2880320"/>
                  <a:gd name="connsiteX0-1" fmla="*/ 263471 w 3071783"/>
                  <a:gd name="connsiteY0-2" fmla="*/ 0 h 3453758"/>
                  <a:gd name="connsiteX1-3" fmla="*/ 3071783 w 3071783"/>
                  <a:gd name="connsiteY1-4" fmla="*/ 0 h 3453758"/>
                  <a:gd name="connsiteX2-5" fmla="*/ 3071783 w 3071783"/>
                  <a:gd name="connsiteY2-6" fmla="*/ 2880320 h 3453758"/>
                  <a:gd name="connsiteX3-7" fmla="*/ 0 w 3071783"/>
                  <a:gd name="connsiteY3-8" fmla="*/ 3453758 h 3453758"/>
                  <a:gd name="connsiteX4-9" fmla="*/ 263471 w 3071783"/>
                  <a:gd name="connsiteY4-10" fmla="*/ 0 h 3453758"/>
                  <a:gd name="connsiteX0-11" fmla="*/ 263471 w 3071783"/>
                  <a:gd name="connsiteY0-12" fmla="*/ 0 h 3453758"/>
                  <a:gd name="connsiteX1-13" fmla="*/ 3071783 w 3071783"/>
                  <a:gd name="connsiteY1-14" fmla="*/ 0 h 3453758"/>
                  <a:gd name="connsiteX2-15" fmla="*/ 3071783 w 3071783"/>
                  <a:gd name="connsiteY2-16" fmla="*/ 2880320 h 3453758"/>
                  <a:gd name="connsiteX3-17" fmla="*/ 0 w 3071783"/>
                  <a:gd name="connsiteY3-18" fmla="*/ 3453758 h 3453758"/>
                  <a:gd name="connsiteX4-19" fmla="*/ 263471 w 3071783"/>
                  <a:gd name="connsiteY4-20" fmla="*/ 0 h 3453758"/>
                  <a:gd name="connsiteX0-21" fmla="*/ 263471 w 3071783"/>
                  <a:gd name="connsiteY0-22" fmla="*/ 0 h 3453758"/>
                  <a:gd name="connsiteX1-23" fmla="*/ 3071783 w 3071783"/>
                  <a:gd name="connsiteY1-24" fmla="*/ 0 h 3453758"/>
                  <a:gd name="connsiteX2-25" fmla="*/ 3071783 w 3071783"/>
                  <a:gd name="connsiteY2-26" fmla="*/ 2880320 h 3453758"/>
                  <a:gd name="connsiteX3-27" fmla="*/ 0 w 3071783"/>
                  <a:gd name="connsiteY3-28" fmla="*/ 3453758 h 3453758"/>
                  <a:gd name="connsiteX4-29" fmla="*/ 263471 w 3071783"/>
                  <a:gd name="connsiteY4-30" fmla="*/ 0 h 3453758"/>
                  <a:gd name="connsiteX0-31" fmla="*/ 542440 w 3071783"/>
                  <a:gd name="connsiteY0-32" fmla="*/ 0 h 3453758"/>
                  <a:gd name="connsiteX1-33" fmla="*/ 3071783 w 3071783"/>
                  <a:gd name="connsiteY1-34" fmla="*/ 0 h 3453758"/>
                  <a:gd name="connsiteX2-35" fmla="*/ 3071783 w 3071783"/>
                  <a:gd name="connsiteY2-36" fmla="*/ 2880320 h 3453758"/>
                  <a:gd name="connsiteX3-37" fmla="*/ 0 w 3071783"/>
                  <a:gd name="connsiteY3-38" fmla="*/ 3453758 h 3453758"/>
                  <a:gd name="connsiteX4-39" fmla="*/ 542440 w 3071783"/>
                  <a:gd name="connsiteY4-40" fmla="*/ 0 h 3453758"/>
                  <a:gd name="connsiteX0-41" fmla="*/ 433952 w 3071783"/>
                  <a:gd name="connsiteY0-42" fmla="*/ 0 h 3469256"/>
                  <a:gd name="connsiteX1-43" fmla="*/ 3071783 w 3071783"/>
                  <a:gd name="connsiteY1-44" fmla="*/ 15498 h 3469256"/>
                  <a:gd name="connsiteX2-45" fmla="*/ 3071783 w 3071783"/>
                  <a:gd name="connsiteY2-46" fmla="*/ 2895818 h 3469256"/>
                  <a:gd name="connsiteX3-47" fmla="*/ 0 w 3071783"/>
                  <a:gd name="connsiteY3-48" fmla="*/ 3469256 h 3469256"/>
                  <a:gd name="connsiteX4-49" fmla="*/ 433952 w 3071783"/>
                  <a:gd name="connsiteY4-50" fmla="*/ 0 h 3469256"/>
                  <a:gd name="connsiteX0-51" fmla="*/ 340962 w 3071783"/>
                  <a:gd name="connsiteY0-52" fmla="*/ 0 h 3484755"/>
                  <a:gd name="connsiteX1-53" fmla="*/ 3071783 w 3071783"/>
                  <a:gd name="connsiteY1-54" fmla="*/ 30997 h 3484755"/>
                  <a:gd name="connsiteX2-55" fmla="*/ 3071783 w 3071783"/>
                  <a:gd name="connsiteY2-56" fmla="*/ 2911317 h 3484755"/>
                  <a:gd name="connsiteX3-57" fmla="*/ 0 w 3071783"/>
                  <a:gd name="connsiteY3-58" fmla="*/ 3484755 h 3484755"/>
                  <a:gd name="connsiteX4-59" fmla="*/ 340962 w 3071783"/>
                  <a:gd name="connsiteY4-60" fmla="*/ 0 h 3484755"/>
                  <a:gd name="connsiteX0-61" fmla="*/ 201477 w 2932298"/>
                  <a:gd name="connsiteY0-62" fmla="*/ 0 h 3345270"/>
                  <a:gd name="connsiteX1-63" fmla="*/ 2932298 w 2932298"/>
                  <a:gd name="connsiteY1-64" fmla="*/ 30997 h 3345270"/>
                  <a:gd name="connsiteX2-65" fmla="*/ 2932298 w 2932298"/>
                  <a:gd name="connsiteY2-66" fmla="*/ 2911317 h 3345270"/>
                  <a:gd name="connsiteX3-67" fmla="*/ 0 w 2932298"/>
                  <a:gd name="connsiteY3-68" fmla="*/ 3345270 h 3345270"/>
                  <a:gd name="connsiteX4-69" fmla="*/ 201477 w 2932298"/>
                  <a:gd name="connsiteY4-70" fmla="*/ 0 h 3345270"/>
                  <a:gd name="connsiteX0-71" fmla="*/ 123986 w 2854807"/>
                  <a:gd name="connsiteY0-72" fmla="*/ 0 h 3376266"/>
                  <a:gd name="connsiteX1-73" fmla="*/ 2854807 w 2854807"/>
                  <a:gd name="connsiteY1-74" fmla="*/ 30997 h 3376266"/>
                  <a:gd name="connsiteX2-75" fmla="*/ 2854807 w 2854807"/>
                  <a:gd name="connsiteY2-76" fmla="*/ 2911317 h 3376266"/>
                  <a:gd name="connsiteX3-77" fmla="*/ 0 w 2854807"/>
                  <a:gd name="connsiteY3-78" fmla="*/ 3376266 h 3376266"/>
                  <a:gd name="connsiteX4-79" fmla="*/ 123986 w 2854807"/>
                  <a:gd name="connsiteY4-80" fmla="*/ 0 h 3376266"/>
                  <a:gd name="connsiteX0-81" fmla="*/ 201477 w 2932298"/>
                  <a:gd name="connsiteY0-82" fmla="*/ 0 h 3376266"/>
                  <a:gd name="connsiteX1-83" fmla="*/ 2932298 w 2932298"/>
                  <a:gd name="connsiteY1-84" fmla="*/ 30997 h 3376266"/>
                  <a:gd name="connsiteX2-85" fmla="*/ 2932298 w 2932298"/>
                  <a:gd name="connsiteY2-86" fmla="*/ 2911317 h 3376266"/>
                  <a:gd name="connsiteX3-87" fmla="*/ 0 w 2932298"/>
                  <a:gd name="connsiteY3-88" fmla="*/ 3376266 h 3376266"/>
                  <a:gd name="connsiteX4-89" fmla="*/ 201477 w 2932298"/>
                  <a:gd name="connsiteY4-90" fmla="*/ 0 h 3376266"/>
                  <a:gd name="connsiteX0-91" fmla="*/ 325463 w 2932298"/>
                  <a:gd name="connsiteY0-92" fmla="*/ 0 h 3391765"/>
                  <a:gd name="connsiteX1-93" fmla="*/ 2932298 w 2932298"/>
                  <a:gd name="connsiteY1-94" fmla="*/ 46496 h 3391765"/>
                  <a:gd name="connsiteX2-95" fmla="*/ 2932298 w 2932298"/>
                  <a:gd name="connsiteY2-96" fmla="*/ 2926816 h 3391765"/>
                  <a:gd name="connsiteX3-97" fmla="*/ 0 w 2932298"/>
                  <a:gd name="connsiteY3-98" fmla="*/ 3391765 h 3391765"/>
                  <a:gd name="connsiteX4-99" fmla="*/ 325463 w 2932298"/>
                  <a:gd name="connsiteY4-100" fmla="*/ 0 h 3391765"/>
                  <a:gd name="connsiteX0-101" fmla="*/ 325463 w 2932298"/>
                  <a:gd name="connsiteY0-102" fmla="*/ 0 h 3391765"/>
                  <a:gd name="connsiteX1-103" fmla="*/ 2932298 w 2932298"/>
                  <a:gd name="connsiteY1-104" fmla="*/ 46496 h 3391765"/>
                  <a:gd name="connsiteX2-105" fmla="*/ 2932298 w 2932298"/>
                  <a:gd name="connsiteY2-106" fmla="*/ 2926816 h 3391765"/>
                  <a:gd name="connsiteX3-107" fmla="*/ 0 w 2932298"/>
                  <a:gd name="connsiteY3-108" fmla="*/ 3391765 h 3391765"/>
                  <a:gd name="connsiteX4-109" fmla="*/ 325463 w 2932298"/>
                  <a:gd name="connsiteY4-110" fmla="*/ 0 h 3391765"/>
                  <a:gd name="connsiteX0-111" fmla="*/ 325463 w 3195769"/>
                  <a:gd name="connsiteY0-112" fmla="*/ 0 h 3391765"/>
                  <a:gd name="connsiteX1-113" fmla="*/ 2932298 w 3195769"/>
                  <a:gd name="connsiteY1-114" fmla="*/ 46496 h 3391765"/>
                  <a:gd name="connsiteX2-115" fmla="*/ 3195769 w 3195769"/>
                  <a:gd name="connsiteY2-116" fmla="*/ 3004308 h 3391765"/>
                  <a:gd name="connsiteX3-117" fmla="*/ 0 w 3195769"/>
                  <a:gd name="connsiteY3-118" fmla="*/ 3391765 h 3391765"/>
                  <a:gd name="connsiteX4-119" fmla="*/ 325463 w 3195769"/>
                  <a:gd name="connsiteY4-120" fmla="*/ 0 h 3391765"/>
                  <a:gd name="connsiteX0-121" fmla="*/ 325463 w 3304257"/>
                  <a:gd name="connsiteY0-122" fmla="*/ 0 h 3391765"/>
                  <a:gd name="connsiteX1-123" fmla="*/ 2932298 w 3304257"/>
                  <a:gd name="connsiteY1-124" fmla="*/ 46496 h 3391765"/>
                  <a:gd name="connsiteX2-125" fmla="*/ 3304257 w 3304257"/>
                  <a:gd name="connsiteY2-126" fmla="*/ 2973311 h 3391765"/>
                  <a:gd name="connsiteX3-127" fmla="*/ 0 w 3304257"/>
                  <a:gd name="connsiteY3-128" fmla="*/ 3391765 h 3391765"/>
                  <a:gd name="connsiteX4-129" fmla="*/ 325463 w 3304257"/>
                  <a:gd name="connsiteY4-130" fmla="*/ 0 h 3391765"/>
                  <a:gd name="connsiteX0-131" fmla="*/ 325463 w 3304257"/>
                  <a:gd name="connsiteY0-132" fmla="*/ 0 h 3391765"/>
                  <a:gd name="connsiteX1-133" fmla="*/ 3257763 w 3304257"/>
                  <a:gd name="connsiteY1-134" fmla="*/ 61994 h 3391765"/>
                  <a:gd name="connsiteX2-135" fmla="*/ 3304257 w 3304257"/>
                  <a:gd name="connsiteY2-136" fmla="*/ 2973311 h 3391765"/>
                  <a:gd name="connsiteX3-137" fmla="*/ 0 w 3304257"/>
                  <a:gd name="connsiteY3-138" fmla="*/ 3391765 h 3391765"/>
                  <a:gd name="connsiteX4-139" fmla="*/ 325463 w 3304257"/>
                  <a:gd name="connsiteY4-140" fmla="*/ 0 h 339176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04257" h="3391765">
                    <a:moveTo>
                      <a:pt x="325463" y="0"/>
                    </a:moveTo>
                    <a:lnTo>
                      <a:pt x="3257763" y="61994"/>
                    </a:lnTo>
                    <a:lnTo>
                      <a:pt x="3304257" y="2973311"/>
                    </a:lnTo>
                    <a:cubicBezTo>
                      <a:pt x="2280329" y="3164457"/>
                      <a:pt x="2759738" y="3138626"/>
                      <a:pt x="0" y="3391765"/>
                    </a:cubicBezTo>
                    <a:cubicBezTo>
                      <a:pt x="149818" y="2194017"/>
                      <a:pt x="237639" y="1151253"/>
                      <a:pt x="325463" y="0"/>
                    </a:cubicBezTo>
                    <a:close/>
                  </a:path>
                </a:pathLst>
              </a:custGeom>
              <a:solidFill>
                <a:sysClr val="windowText" lastClr="000000">
                  <a:lumMod val="65000"/>
                  <a:lumOff val="35000"/>
                </a:sysClr>
              </a:solidFill>
              <a:ln w="25400" cap="flat" cmpd="sng" algn="ctr">
                <a:noFill/>
                <a:prstDash val="solid"/>
              </a:ln>
              <a:effectLst>
                <a:softEdge rad="3175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effectLst/>
                  <a:uLnTx/>
                  <a:uFillTx/>
                  <a:latin typeface="Calibri" panose="020F0502020204030204"/>
                  <a:ea typeface="+mn-ea"/>
                  <a:cs typeface="+mn-cs"/>
                </a:endParaRPr>
              </a:p>
            </p:txBody>
          </p:sp>
          <p:sp>
            <p:nvSpPr>
              <p:cNvPr id="57" name="矩形 56"/>
              <p:cNvSpPr/>
              <p:nvPr/>
            </p:nvSpPr>
            <p:spPr>
              <a:xfrm>
                <a:off x="981289" y="744060"/>
                <a:ext cx="3148044" cy="3100925"/>
              </a:xfrm>
              <a:prstGeom prst="rect">
                <a:avLst/>
              </a:prstGeom>
              <a:gradFill flip="none" rotWithShape="1">
                <a:gsLst>
                  <a:gs pos="0">
                    <a:sysClr val="window" lastClr="FFFFFF">
                      <a:lumMod val="95000"/>
                      <a:shade val="67500"/>
                      <a:satMod val="115000"/>
                    </a:sysClr>
                  </a:gs>
                  <a:gs pos="99167">
                    <a:sysClr val="window" lastClr="FFFFFF"/>
                  </a:gs>
                  <a:gs pos="49000">
                    <a:sysClr val="window" lastClr="FFFFFF">
                      <a:lumMod val="95000"/>
                      <a:shade val="100000"/>
                      <a:satMod val="115000"/>
                    </a:sysClr>
                  </a:gs>
                </a:gsLst>
                <a:lin ang="8100000" scaled="1"/>
                <a:tileRect/>
              </a:gra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effectLst/>
                  <a:uLnTx/>
                  <a:uFillTx/>
                  <a:latin typeface="Calibri" panose="020F0502020204030204"/>
                  <a:ea typeface="+mn-ea"/>
                  <a:cs typeface="+mn-cs"/>
                </a:endParaRPr>
              </a:p>
            </p:txBody>
          </p:sp>
          <p:sp>
            <p:nvSpPr>
              <p:cNvPr id="59" name="矩形 4"/>
              <p:cNvSpPr/>
              <p:nvPr/>
            </p:nvSpPr>
            <p:spPr>
              <a:xfrm>
                <a:off x="3198932" y="2582425"/>
                <a:ext cx="921215" cy="1079485"/>
              </a:xfrm>
              <a:custGeom>
                <a:avLst/>
                <a:gdLst/>
                <a:ahLst/>
                <a:cxnLst/>
                <a:rect l="l" t="t" r="r" b="b"/>
                <a:pathLst>
                  <a:path w="1236055" h="1352282">
                    <a:moveTo>
                      <a:pt x="1143058" y="0"/>
                    </a:moveTo>
                    <a:lnTo>
                      <a:pt x="1236055" y="4696"/>
                    </a:lnTo>
                    <a:lnTo>
                      <a:pt x="1236055" y="1352282"/>
                    </a:lnTo>
                    <a:lnTo>
                      <a:pt x="19996" y="1352282"/>
                    </a:lnTo>
                    <a:cubicBezTo>
                      <a:pt x="6568" y="1284561"/>
                      <a:pt x="0" y="1214577"/>
                      <a:pt x="0" y="1143058"/>
                    </a:cubicBezTo>
                    <a:cubicBezTo>
                      <a:pt x="0" y="511764"/>
                      <a:pt x="511764" y="0"/>
                      <a:pt x="1143058" y="0"/>
                    </a:cubicBezTo>
                    <a:close/>
                  </a:path>
                </a:pathLst>
              </a:custGeom>
              <a:gradFill flip="none" rotWithShape="1">
                <a:gsLst>
                  <a:gs pos="40000">
                    <a:srgbClr val="F5750B"/>
                  </a:gs>
                  <a:gs pos="88000">
                    <a:srgbClr val="F79646">
                      <a:lumMod val="75000"/>
                      <a:shade val="67500"/>
                      <a:satMod val="115000"/>
                    </a:srgbClr>
                  </a:gs>
                  <a:gs pos="100000">
                    <a:srgbClr val="F79646">
                      <a:lumMod val="75000"/>
                      <a:shade val="100000"/>
                      <a:satMod val="115000"/>
                    </a:srgbClr>
                  </a:gs>
                </a:gsLst>
                <a:path path="circle">
                  <a:fillToRect l="50000" t="50000" r="50000" b="50000"/>
                </a:path>
                <a:tileRect/>
              </a:gradFill>
              <a:ln w="25400" cap="flat" cmpd="sng" algn="ctr">
                <a:noFill/>
                <a:prstDash val="solid"/>
              </a:ln>
              <a:effectLst>
                <a:outerShdw blurRad="215900" dist="38100" dir="13500000" sx="101000" sy="101000" algn="br" rotWithShape="0">
                  <a:prstClr val="black">
                    <a:alpha val="34000"/>
                  </a:prst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en-US" sz="1800" i="0" u="none" strike="noStrike" kern="0" cap="none" spc="0" normalizeH="0" baseline="0" noProof="0">
                  <a:ln>
                    <a:noFill/>
                  </a:ln>
                  <a:effectLst/>
                  <a:uLnTx/>
                  <a:uFillTx/>
                  <a:latin typeface="Calibri" panose="020F0502020204030204"/>
                  <a:ea typeface="+mn-ea"/>
                  <a:cs typeface="+mn-cs"/>
                </a:endParaRPr>
              </a:p>
            </p:txBody>
          </p:sp>
        </p:grpSp>
        <p:sp>
          <p:nvSpPr>
            <p:cNvPr id="60" name="文本框 59"/>
            <p:cNvSpPr txBox="1"/>
            <p:nvPr/>
          </p:nvSpPr>
          <p:spPr>
            <a:xfrm>
              <a:off x="4895225" y="2502806"/>
              <a:ext cx="2227125" cy="1546991"/>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侧面积相等的圆柱，底面周长比高大得越多，体积就越大。否则就越小。</a:t>
              </a:r>
            </a:p>
          </p:txBody>
        </p:sp>
        <p:sp>
          <p:nvSpPr>
            <p:cNvPr id="61" name="TextBox 42"/>
            <p:cNvSpPr txBox="1"/>
            <p:nvPr/>
          </p:nvSpPr>
          <p:spPr>
            <a:xfrm flipH="1">
              <a:off x="6633010" y="4121901"/>
              <a:ext cx="500478" cy="568429"/>
            </a:xfrm>
            <a:prstGeom prst="rect">
              <a:avLst/>
            </a:prstGeom>
            <a:noFill/>
          </p:spPr>
          <p:txBody>
            <a:bodyPr wrap="square" rtlCol="0">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charset="-122"/>
                </a:defRPr>
              </a:lvl1pPr>
            </a:lstStyle>
            <a:p>
              <a:pPr marL="0" marR="0" lvl="0" indent="0" defTabSz="914400" eaLnBrk="1" fontAlgn="auto" latinLnBrk="0" hangingPunct="1">
                <a:lnSpc>
                  <a:spcPct val="80000"/>
                </a:lnSpc>
                <a:spcBef>
                  <a:spcPts val="0"/>
                </a:spcBef>
                <a:spcAft>
                  <a:spcPts val="0"/>
                </a:spcAft>
                <a:buClrTx/>
                <a:buSzTx/>
                <a:buFontTx/>
                <a:buNone/>
                <a:defRPr/>
              </a:pPr>
              <a:r>
                <a:rPr kumimoji="0" lang="en-US" altLang="zh-CN" sz="3200" b="0" i="0" u="none" strike="noStrike" kern="0" cap="none" spc="0" normalizeH="0" baseline="0" noProof="0" dirty="0">
                  <a:ln w="18415" cmpd="sng">
                    <a:noFill/>
                    <a:prstDash val="solid"/>
                  </a:ln>
                  <a:solidFill>
                    <a:schemeClr val="tx1"/>
                  </a:solidFill>
                  <a:effectLst>
                    <a:innerShdw blurRad="63500" dist="50800" dir="18900000">
                      <a:prstClr val="black">
                        <a:alpha val="50000"/>
                      </a:prstClr>
                    </a:innerShdw>
                  </a:effectLst>
                  <a:uLnTx/>
                  <a:uFillTx/>
                  <a:latin typeface="楷体" panose="02010609060101010101" pitchFamily="49" charset="-122"/>
                  <a:ea typeface="楷体" panose="02010609060101010101" pitchFamily="49" charset="-122"/>
                  <a:cs typeface="Arial" panose="020B0604020202020204" pitchFamily="34" charset="0"/>
                </a:rPr>
                <a:t>2</a:t>
              </a:r>
              <a:endParaRPr kumimoji="0" lang="zh-CN" altLang="en-US" sz="3200" b="0" i="0" u="none" strike="noStrike" kern="0" cap="none" spc="0" normalizeH="0" baseline="0" noProof="0" dirty="0">
                <a:ln w="18415" cmpd="sng">
                  <a:noFill/>
                  <a:prstDash val="solid"/>
                </a:ln>
                <a:solidFill>
                  <a:schemeClr val="tx1"/>
                </a:solidFill>
                <a:effectLst>
                  <a:innerShdw blurRad="63500" dist="50800" dir="18900000">
                    <a:prstClr val="black">
                      <a:alpha val="50000"/>
                    </a:prstClr>
                  </a:innerShdw>
                </a:effectLst>
                <a:uLnTx/>
                <a:uFillTx/>
                <a:latin typeface="楷体" panose="02010609060101010101" pitchFamily="49" charset="-122"/>
                <a:ea typeface="楷体" panose="02010609060101010101" pitchFamily="49" charset="-122"/>
                <a:cs typeface="Arial" panose="020B0604020202020204" pitchFamily="34" charset="0"/>
              </a:endParaRPr>
            </a:p>
          </p:txBody>
        </p:sp>
      </p:grpSp>
      <p:pic>
        <p:nvPicPr>
          <p:cNvPr id="45" name="图片 4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552" y="2810778"/>
            <a:ext cx="1104039" cy="1582166"/>
          </a:xfrm>
          <a:prstGeom prst="rect">
            <a:avLst/>
          </a:prstGeom>
        </p:spPr>
      </p:pic>
      <p:sp>
        <p:nvSpPr>
          <p:cNvPr id="38" name="TextBox 3"/>
          <p:cNvSpPr txBox="1">
            <a:spLocks noChangeArrowheads="1"/>
          </p:cNvSpPr>
          <p:nvPr/>
        </p:nvSpPr>
        <p:spPr bwMode="auto">
          <a:xfrm>
            <a:off x="768449" y="551787"/>
            <a:ext cx="8064896"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lnSpc>
                <a:spcPct val="120000"/>
              </a:lnSpc>
              <a:spcBef>
                <a:spcPct val="0"/>
              </a:spcBef>
              <a:buFontTx/>
              <a:buNone/>
            </a:pPr>
            <a:r>
              <a:rPr lang="zh-CN" altLang="en-US" sz="2400" b="1" dirty="0">
                <a:solidFill>
                  <a:schemeClr val="tx1"/>
                </a:solidFill>
                <a:latin typeface="楷体" panose="02010609060101010101" pitchFamily="49" charset="-122"/>
                <a:ea typeface="楷体" panose="02010609060101010101" pitchFamily="49" charset="-122"/>
              </a:rPr>
              <a:t>下面</a:t>
            </a:r>
            <a:r>
              <a:rPr lang="en-US" altLang="zh-CN" sz="2400" b="1" dirty="0">
                <a:solidFill>
                  <a:schemeClr val="tx1"/>
                </a:solidFill>
                <a:latin typeface="楷体" panose="02010609060101010101" pitchFamily="49" charset="-122"/>
                <a:ea typeface="楷体" panose="02010609060101010101" pitchFamily="49" charset="-122"/>
              </a:rPr>
              <a:t>4</a:t>
            </a:r>
            <a:r>
              <a:rPr lang="zh-CN" altLang="en-US" sz="2400" b="1" dirty="0">
                <a:solidFill>
                  <a:schemeClr val="tx1"/>
                </a:solidFill>
                <a:latin typeface="楷体" panose="02010609060101010101" pitchFamily="49" charset="-122"/>
                <a:ea typeface="楷体" panose="02010609060101010101" pitchFamily="49" charset="-122"/>
              </a:rPr>
              <a:t>个图形的面积都是</a:t>
            </a:r>
            <a:r>
              <a:rPr lang="en-US" altLang="zh-CN" sz="2400" b="1" dirty="0" smtClean="0">
                <a:solidFill>
                  <a:schemeClr val="tx1"/>
                </a:solidFill>
                <a:latin typeface="楷体" panose="02010609060101010101" pitchFamily="49" charset="-122"/>
                <a:ea typeface="楷体" panose="02010609060101010101" pitchFamily="49" charset="-122"/>
              </a:rPr>
              <a:t>36</a:t>
            </a:r>
            <a:r>
              <a:rPr lang="en-US" altLang="zh-CN" sz="2400" b="1" dirty="0" smtClean="0">
                <a:solidFill>
                  <a:schemeClr val="tx1"/>
                </a:solidFill>
                <a:latin typeface="Times New Roman" pitchFamily="18" charset="0"/>
                <a:ea typeface="楷体" panose="02010609060101010101" pitchFamily="49" charset="-122"/>
                <a:cs typeface="Times New Roman" pitchFamily="18" charset="0"/>
              </a:rPr>
              <a:t>dm</a:t>
            </a:r>
            <a:r>
              <a:rPr lang="en-US" altLang="zh-CN" sz="2400" b="1" baseline="30000" dirty="0" smtClean="0">
                <a:solidFill>
                  <a:schemeClr val="tx1"/>
                </a:solidFill>
                <a:latin typeface="Times New Roman" pitchFamily="18" charset="0"/>
                <a:ea typeface="楷体" panose="02010609060101010101" pitchFamily="49" charset="-122"/>
                <a:cs typeface="Times New Roman" pitchFamily="18" charset="0"/>
              </a:rPr>
              <a:t>2</a:t>
            </a:r>
            <a:r>
              <a:rPr lang="zh-CN" altLang="en-US" sz="2400" b="1" dirty="0" smtClean="0">
                <a:solidFill>
                  <a:schemeClr val="tx1"/>
                </a:solidFill>
                <a:latin typeface="楷体" panose="02010609060101010101" pitchFamily="49" charset="-122"/>
                <a:ea typeface="楷体" panose="02010609060101010101" pitchFamily="49" charset="-122"/>
              </a:rPr>
              <a:t>。用</a:t>
            </a:r>
            <a:r>
              <a:rPr lang="zh-CN" altLang="en-US" sz="2400" b="1" dirty="0">
                <a:solidFill>
                  <a:schemeClr val="tx1"/>
                </a:solidFill>
                <a:latin typeface="楷体" panose="02010609060101010101" pitchFamily="49" charset="-122"/>
                <a:ea typeface="楷体" panose="02010609060101010101" pitchFamily="49" charset="-122"/>
              </a:rPr>
              <a:t>这些图形分别卷成圆柱，哪个圆柱的体积最小？哪个圆柱的体积最大？你有什么发现</a:t>
            </a:r>
            <a:r>
              <a:rPr lang="zh-CN" altLang="en-US" sz="2400" b="1" dirty="0">
                <a:solidFill>
                  <a:schemeClr val="tx1"/>
                </a:solidFill>
                <a:latin typeface="楷体" panose="02010609060101010101" pitchFamily="49" charset="-122"/>
                <a:ea typeface="楷体" panose="02010609060101010101" pitchFamily="49" charset="-122"/>
              </a:rPr>
              <a:t>？</a:t>
            </a:r>
            <a:r>
              <a:rPr lang="zh-CN" altLang="en-US" sz="2400" b="1" dirty="0" smtClean="0">
                <a:solidFill>
                  <a:schemeClr val="tx1"/>
                </a:solidFill>
                <a:latin typeface="楷体" panose="02010609060101010101" pitchFamily="49" charset="-122"/>
                <a:ea typeface="楷体" panose="02010609060101010101" pitchFamily="49" charset="-122"/>
              </a:rPr>
              <a:t>（单位</a:t>
            </a:r>
            <a:r>
              <a:rPr lang="zh-CN" altLang="en-US" sz="2400" b="1" dirty="0">
                <a:solidFill>
                  <a:schemeClr val="tx1"/>
                </a:solidFill>
                <a:latin typeface="楷体" panose="02010609060101010101" pitchFamily="49" charset="-122"/>
                <a:ea typeface="楷体" panose="02010609060101010101" pitchFamily="49" charset="-122"/>
              </a:rPr>
              <a:t>：</a:t>
            </a:r>
            <a:r>
              <a:rPr lang="en-US" altLang="zh-CN" sz="2400" b="1" dirty="0" err="1">
                <a:solidFill>
                  <a:schemeClr val="tx1"/>
                </a:solidFill>
                <a:latin typeface="Times New Roman" pitchFamily="18" charset="0"/>
                <a:ea typeface="楷体" panose="02010609060101010101" pitchFamily="49" charset="-122"/>
                <a:cs typeface="Times New Roman" pitchFamily="18" charset="0"/>
              </a:rPr>
              <a:t>dm</a:t>
            </a:r>
            <a:r>
              <a:rPr lang="zh-CN" altLang="en-US" sz="2400" b="1" dirty="0">
                <a:solidFill>
                  <a:schemeClr val="tx1"/>
                </a:solidFill>
                <a:latin typeface="楷体" panose="02010609060101010101" pitchFamily="49" charset="-122"/>
                <a:ea typeface="楷体" panose="02010609060101010101" pitchFamily="49" charset="-122"/>
              </a:rPr>
              <a:t>）</a:t>
            </a:r>
            <a:endParaRPr lang="zh-CN" altLang="en-US" sz="2400" b="1" dirty="0">
              <a:solidFill>
                <a:schemeClr val="tx1"/>
              </a:solidFill>
              <a:latin typeface="楷体" panose="02010609060101010101" pitchFamily="49" charset="-122"/>
              <a:ea typeface="楷体" panose="02010609060101010101" pitchFamily="49" charset="-122"/>
            </a:endParaRPr>
          </a:p>
        </p:txBody>
      </p:sp>
      <p:sp>
        <p:nvSpPr>
          <p:cNvPr id="39" name="TextBox 38"/>
          <p:cNvSpPr txBox="1"/>
          <p:nvPr/>
        </p:nvSpPr>
        <p:spPr>
          <a:xfrm>
            <a:off x="2300585" y="2185234"/>
            <a:ext cx="792162"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1</a:t>
            </a:r>
            <a:endParaRPr lang="zh-CN" altLang="en-US" sz="1600" b="1" dirty="0">
              <a:latin typeface="楷体" panose="02010609060101010101" pitchFamily="49" charset="-122"/>
              <a:ea typeface="楷体" panose="02010609060101010101" pitchFamily="49" charset="-122"/>
            </a:endParaRPr>
          </a:p>
        </p:txBody>
      </p:sp>
      <p:sp>
        <p:nvSpPr>
          <p:cNvPr id="40" name="TextBox 39"/>
          <p:cNvSpPr txBox="1"/>
          <p:nvPr/>
        </p:nvSpPr>
        <p:spPr>
          <a:xfrm>
            <a:off x="4007147" y="2199522"/>
            <a:ext cx="793750"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2</a:t>
            </a:r>
            <a:endParaRPr lang="zh-CN" altLang="en-US" sz="1600" b="1" dirty="0">
              <a:latin typeface="楷体" panose="02010609060101010101" pitchFamily="49" charset="-122"/>
              <a:ea typeface="楷体" panose="02010609060101010101" pitchFamily="49" charset="-122"/>
            </a:endParaRPr>
          </a:p>
        </p:txBody>
      </p:sp>
      <p:sp>
        <p:nvSpPr>
          <p:cNvPr id="41" name="TextBox 40"/>
          <p:cNvSpPr txBox="1"/>
          <p:nvPr/>
        </p:nvSpPr>
        <p:spPr>
          <a:xfrm>
            <a:off x="5442248" y="2200713"/>
            <a:ext cx="792163"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3</a:t>
            </a:r>
            <a:endParaRPr lang="zh-CN" altLang="en-US" sz="1600" b="1" dirty="0">
              <a:latin typeface="楷体" panose="02010609060101010101" pitchFamily="49" charset="-122"/>
              <a:ea typeface="楷体" panose="02010609060101010101" pitchFamily="49" charset="-122"/>
            </a:endParaRPr>
          </a:p>
        </p:txBody>
      </p:sp>
      <p:sp>
        <p:nvSpPr>
          <p:cNvPr id="42" name="TextBox 41"/>
          <p:cNvSpPr txBox="1"/>
          <p:nvPr/>
        </p:nvSpPr>
        <p:spPr>
          <a:xfrm>
            <a:off x="6635054" y="2224856"/>
            <a:ext cx="793750" cy="338554"/>
          </a:xfrm>
          <a:prstGeom prst="rect">
            <a:avLst/>
          </a:prstGeom>
          <a:noFill/>
        </p:spPr>
        <p:txBody>
          <a:bodyPr>
            <a:spAutoFit/>
          </a:bodyPr>
          <a:lstStyle/>
          <a:p>
            <a:pPr algn="l">
              <a:defRPr/>
            </a:pPr>
            <a:r>
              <a:rPr lang="zh-CN" altLang="en-US" sz="1600" b="1" dirty="0">
                <a:latin typeface="楷体" panose="02010609060101010101" pitchFamily="49" charset="-122"/>
                <a:ea typeface="楷体" panose="02010609060101010101" pitchFamily="49" charset="-122"/>
              </a:rPr>
              <a:t>图</a:t>
            </a:r>
            <a:r>
              <a:rPr lang="en-US" altLang="zh-CN" sz="1600" b="1" dirty="0">
                <a:latin typeface="楷体" panose="02010609060101010101" pitchFamily="49" charset="-122"/>
                <a:ea typeface="楷体" panose="02010609060101010101" pitchFamily="49" charset="-122"/>
              </a:rPr>
              <a:t>4</a:t>
            </a:r>
            <a:endParaRPr lang="zh-CN" altLang="en-US" sz="1600" b="1" dirty="0">
              <a:latin typeface="楷体" panose="02010609060101010101" pitchFamily="49" charset="-122"/>
              <a:ea typeface="楷体" panose="02010609060101010101" pitchFamily="49" charset="-122"/>
            </a:endParaRPr>
          </a:p>
        </p:txBody>
      </p:sp>
      <p:grpSp>
        <p:nvGrpSpPr>
          <p:cNvPr id="43" name="Group 48"/>
          <p:cNvGrpSpPr/>
          <p:nvPr/>
        </p:nvGrpSpPr>
        <p:grpSpPr bwMode="auto">
          <a:xfrm>
            <a:off x="1908770" y="1635646"/>
            <a:ext cx="5543550" cy="681040"/>
            <a:chOff x="977" y="1370"/>
            <a:chExt cx="3492" cy="572"/>
          </a:xfrm>
        </p:grpSpPr>
        <p:grpSp>
          <p:nvGrpSpPr>
            <p:cNvPr id="44" name="Group 38"/>
            <p:cNvGrpSpPr/>
            <p:nvPr/>
          </p:nvGrpSpPr>
          <p:grpSpPr bwMode="auto">
            <a:xfrm>
              <a:off x="977" y="1601"/>
              <a:ext cx="3300" cy="312"/>
              <a:chOff x="977" y="1601"/>
              <a:chExt cx="3300" cy="312"/>
            </a:xfrm>
          </p:grpSpPr>
          <p:sp>
            <p:nvSpPr>
              <p:cNvPr id="66" name="Rectangle 34"/>
              <p:cNvSpPr>
                <a:spLocks noChangeArrowheads="1"/>
              </p:cNvSpPr>
              <p:nvPr/>
            </p:nvSpPr>
            <p:spPr bwMode="auto">
              <a:xfrm>
                <a:off x="977" y="1720"/>
                <a:ext cx="929" cy="91"/>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67" name="Rectangle 35"/>
              <p:cNvSpPr>
                <a:spLocks noChangeArrowheads="1"/>
              </p:cNvSpPr>
              <p:nvPr/>
            </p:nvSpPr>
            <p:spPr bwMode="auto">
              <a:xfrm>
                <a:off x="2230" y="1716"/>
                <a:ext cx="623" cy="147"/>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68" name="Rectangle 36"/>
              <p:cNvSpPr>
                <a:spLocks noChangeArrowheads="1"/>
              </p:cNvSpPr>
              <p:nvPr/>
            </p:nvSpPr>
            <p:spPr bwMode="auto">
              <a:xfrm>
                <a:off x="3178" y="1720"/>
                <a:ext cx="465" cy="193"/>
              </a:xfrm>
              <a:prstGeom prst="rect">
                <a:avLst/>
              </a:prstGeom>
              <a:noFill/>
              <a:ln w="15875">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sp>
            <p:nvSpPr>
              <p:cNvPr id="69" name="Rectangle 37"/>
              <p:cNvSpPr>
                <a:spLocks noChangeAspect="1" noChangeArrowheads="1"/>
              </p:cNvSpPr>
              <p:nvPr/>
            </p:nvSpPr>
            <p:spPr bwMode="auto">
              <a:xfrm>
                <a:off x="3971" y="1601"/>
                <a:ext cx="306" cy="306"/>
              </a:xfrm>
              <a:prstGeom prst="rect">
                <a:avLst/>
              </a:prstGeom>
              <a:noFill/>
              <a:ln w="15875" algn="ctr">
                <a:solidFill>
                  <a:srgbClr val="9933FF"/>
                </a:solidFill>
                <a:miter lim="800000"/>
              </a:ln>
              <a:effectLst/>
              <a:extLst>
                <a:ext uri="{909E8E84-426E-40DD-AFC4-6F175D3DCCD1}">
                  <a14:hiddenFill xmlns:a14="http://schemas.microsoft.com/office/drawing/2010/main">
                    <a:solidFill>
                      <a:srgbClr val="FFFFCC"/>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lvl1pPr eaLnBrk="0" hangingPunct="0">
                  <a:defRPr sz="2000" b="1">
                    <a:solidFill>
                      <a:schemeClr val="tx1"/>
                    </a:solidFill>
                    <a:latin typeface="楷体_GB2312" panose="02010609030101010101" pitchFamily="49" charset="-122"/>
                    <a:ea typeface="楷体_GB2312" panose="02010609030101010101" pitchFamily="49" charset="-122"/>
                  </a:defRPr>
                </a:lvl1pPr>
                <a:lvl2pPr marL="742950" indent="-285750" eaLnBrk="0" hangingPunct="0">
                  <a:defRPr sz="2000" b="1">
                    <a:solidFill>
                      <a:schemeClr val="tx1"/>
                    </a:solidFill>
                    <a:latin typeface="楷体_GB2312" panose="02010609030101010101" pitchFamily="49" charset="-122"/>
                    <a:ea typeface="楷体_GB2312" panose="02010609030101010101" pitchFamily="49" charset="-122"/>
                  </a:defRPr>
                </a:lvl2pPr>
                <a:lvl3pPr marL="1143000" indent="-228600" eaLnBrk="0" hangingPunct="0">
                  <a:defRPr sz="2000" b="1">
                    <a:solidFill>
                      <a:schemeClr val="tx1"/>
                    </a:solidFill>
                    <a:latin typeface="楷体_GB2312" panose="02010609030101010101" pitchFamily="49" charset="-122"/>
                    <a:ea typeface="楷体_GB2312" panose="02010609030101010101" pitchFamily="49" charset="-122"/>
                  </a:defRPr>
                </a:lvl3pPr>
                <a:lvl4pPr marL="1600200" indent="-228600" eaLnBrk="0" hangingPunct="0">
                  <a:defRPr sz="2000" b="1">
                    <a:solidFill>
                      <a:schemeClr val="tx1"/>
                    </a:solidFill>
                    <a:latin typeface="楷体_GB2312" panose="02010609030101010101" pitchFamily="49" charset="-122"/>
                    <a:ea typeface="楷体_GB2312" panose="02010609030101010101" pitchFamily="49" charset="-122"/>
                  </a:defRPr>
                </a:lvl4pPr>
                <a:lvl5pPr marL="2057400" indent="-228600" eaLnBrk="0" hangingPunct="0">
                  <a:defRPr sz="2000" b="1">
                    <a:solidFill>
                      <a:schemeClr val="tx1"/>
                    </a:solidFill>
                    <a:latin typeface="楷体_GB2312" panose="02010609030101010101" pitchFamily="49" charset="-122"/>
                    <a:ea typeface="楷体_GB2312" panose="02010609030101010101" pitchFamily="49" charset="-122"/>
                  </a:defRPr>
                </a:lvl5pPr>
                <a:lvl6pPr marL="25146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6pPr>
                <a:lvl7pPr marL="29718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7pPr>
                <a:lvl8pPr marL="34290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8pPr>
                <a:lvl9pPr marL="3886200" indent="-228600" algn="ctr" eaLnBrk="0" fontAlgn="base" hangingPunct="0">
                  <a:spcBef>
                    <a:spcPct val="0"/>
                  </a:spcBef>
                  <a:spcAft>
                    <a:spcPct val="0"/>
                  </a:spcAft>
                  <a:buFont typeface="Arial" panose="020B0604020202020204" pitchFamily="34" charset="0"/>
                  <a:defRPr sz="2000" b="1">
                    <a:solidFill>
                      <a:schemeClr val="tx1"/>
                    </a:solidFill>
                    <a:latin typeface="楷体_GB2312" panose="02010609030101010101" pitchFamily="49" charset="-122"/>
                    <a:ea typeface="楷体_GB2312" panose="02010609030101010101" pitchFamily="49" charset="-122"/>
                  </a:defRPr>
                </a:lvl9pPr>
              </a:lstStyle>
              <a:p>
                <a:pPr eaLnBrk="1" hangingPunct="1"/>
                <a:endParaRPr lang="zh-CN" altLang="en-US" sz="1600">
                  <a:latin typeface="楷体" panose="02010609060101010101" pitchFamily="49" charset="-122"/>
                  <a:ea typeface="楷体" panose="02010609060101010101" pitchFamily="49" charset="-122"/>
                </a:endParaRPr>
              </a:p>
            </p:txBody>
          </p:sp>
        </p:grpSp>
        <p:grpSp>
          <p:nvGrpSpPr>
            <p:cNvPr id="46" name="Group 47"/>
            <p:cNvGrpSpPr/>
            <p:nvPr/>
          </p:nvGrpSpPr>
          <p:grpSpPr bwMode="auto">
            <a:xfrm>
              <a:off x="1337" y="1370"/>
              <a:ext cx="3132" cy="572"/>
              <a:chOff x="1337" y="1370"/>
              <a:chExt cx="3132" cy="572"/>
            </a:xfrm>
          </p:grpSpPr>
          <p:sp>
            <p:nvSpPr>
              <p:cNvPr id="47" name="TextBox 7"/>
              <p:cNvSpPr txBox="1">
                <a:spLocks noChangeArrowheads="1"/>
              </p:cNvSpPr>
              <p:nvPr/>
            </p:nvSpPr>
            <p:spPr bwMode="auto">
              <a:xfrm>
                <a:off x="1337"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18</a:t>
                </a:r>
              </a:p>
            </p:txBody>
          </p:sp>
          <p:sp>
            <p:nvSpPr>
              <p:cNvPr id="48" name="TextBox 7"/>
              <p:cNvSpPr txBox="1">
                <a:spLocks noChangeArrowheads="1"/>
              </p:cNvSpPr>
              <p:nvPr/>
            </p:nvSpPr>
            <p:spPr bwMode="auto">
              <a:xfrm>
                <a:off x="2429"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12</a:t>
                </a:r>
              </a:p>
            </p:txBody>
          </p:sp>
          <p:sp>
            <p:nvSpPr>
              <p:cNvPr id="49" name="TextBox 7"/>
              <p:cNvSpPr txBox="1">
                <a:spLocks noChangeArrowheads="1"/>
              </p:cNvSpPr>
              <p:nvPr/>
            </p:nvSpPr>
            <p:spPr bwMode="auto">
              <a:xfrm>
                <a:off x="3336" y="1489"/>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9</a:t>
                </a:r>
              </a:p>
            </p:txBody>
          </p:sp>
          <p:sp>
            <p:nvSpPr>
              <p:cNvPr id="58" name="TextBox 7"/>
              <p:cNvSpPr txBox="1">
                <a:spLocks noChangeArrowheads="1"/>
              </p:cNvSpPr>
              <p:nvPr/>
            </p:nvSpPr>
            <p:spPr bwMode="auto">
              <a:xfrm>
                <a:off x="4016" y="1370"/>
                <a:ext cx="272" cy="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sp>
            <p:nvSpPr>
              <p:cNvPr id="62" name="TextBox 7"/>
              <p:cNvSpPr txBox="1">
                <a:spLocks noChangeArrowheads="1"/>
              </p:cNvSpPr>
              <p:nvPr/>
            </p:nvSpPr>
            <p:spPr bwMode="auto">
              <a:xfrm rot="16200000">
                <a:off x="1841" y="163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2</a:t>
                </a:r>
              </a:p>
            </p:txBody>
          </p:sp>
          <p:sp>
            <p:nvSpPr>
              <p:cNvPr id="63" name="TextBox 7"/>
              <p:cNvSpPr txBox="1">
                <a:spLocks noChangeArrowheads="1"/>
              </p:cNvSpPr>
              <p:nvPr/>
            </p:nvSpPr>
            <p:spPr bwMode="auto">
              <a:xfrm rot="16200000">
                <a:off x="2801" y="166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3</a:t>
                </a:r>
              </a:p>
            </p:txBody>
          </p:sp>
          <p:sp>
            <p:nvSpPr>
              <p:cNvPr id="64" name="TextBox 7"/>
              <p:cNvSpPr txBox="1">
                <a:spLocks noChangeArrowheads="1"/>
              </p:cNvSpPr>
              <p:nvPr/>
            </p:nvSpPr>
            <p:spPr bwMode="auto">
              <a:xfrm rot="16200000">
                <a:off x="3598" y="1699"/>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a:solidFill>
                      <a:schemeClr val="tx1"/>
                    </a:solidFill>
                    <a:latin typeface="楷体" panose="02010609060101010101" pitchFamily="49" charset="-122"/>
                    <a:ea typeface="楷体" panose="02010609060101010101" pitchFamily="49" charset="-122"/>
                  </a:rPr>
                  <a:t>4</a:t>
                </a:r>
              </a:p>
            </p:txBody>
          </p:sp>
          <p:sp>
            <p:nvSpPr>
              <p:cNvPr id="65" name="TextBox 7"/>
              <p:cNvSpPr txBox="1">
                <a:spLocks noChangeArrowheads="1"/>
              </p:cNvSpPr>
              <p:nvPr/>
            </p:nvSpPr>
            <p:spPr bwMode="auto">
              <a:xfrm rot="16200000">
                <a:off x="4227" y="1611"/>
                <a:ext cx="272" cy="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spcBef>
                    <a:spcPct val="20000"/>
                  </a:spcBef>
                  <a:buChar char="•"/>
                  <a:defRPr sz="2800">
                    <a:solidFill>
                      <a:srgbClr val="1C1C1C"/>
                    </a:solidFill>
                    <a:latin typeface="Arial" panose="020B0604020202020204" pitchFamily="34" charset="0"/>
                    <a:ea typeface="楷体_GB2312" panose="02010609030101010101" pitchFamily="49" charset="-122"/>
                  </a:defRPr>
                </a:lvl1pPr>
                <a:lvl2pPr marL="742950" indent="-285750" algn="l" eaLnBrk="0" hangingPunct="0">
                  <a:spcBef>
                    <a:spcPct val="20000"/>
                  </a:spcBef>
                  <a:buChar char="–"/>
                  <a:defRPr sz="2400">
                    <a:solidFill>
                      <a:srgbClr val="1C1C1C"/>
                    </a:solidFill>
                    <a:latin typeface="Arial" panose="020B0604020202020204" pitchFamily="34" charset="0"/>
                    <a:ea typeface="楷体_GB2312" panose="02010609030101010101" pitchFamily="49" charset="-122"/>
                  </a:defRPr>
                </a:lvl2pPr>
                <a:lvl3pPr marL="11430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3pPr>
                <a:lvl4pPr marL="1600200" indent="-228600" algn="l" eaLnBrk="0" hangingPunct="0">
                  <a:spcBef>
                    <a:spcPct val="20000"/>
                  </a:spcBef>
                  <a:buChar char="–"/>
                  <a:defRPr sz="2000">
                    <a:solidFill>
                      <a:srgbClr val="1C1C1C"/>
                    </a:solidFill>
                    <a:latin typeface="Arial" panose="020B0604020202020204" pitchFamily="34" charset="0"/>
                    <a:ea typeface="楷体_GB2312" panose="02010609030101010101" pitchFamily="49" charset="-122"/>
                  </a:defRPr>
                </a:lvl4pPr>
                <a:lvl5pPr marL="2057400" indent="-228600" algn="l" eaLnBrk="0" hangingPunct="0">
                  <a:spcBef>
                    <a:spcPct val="20000"/>
                  </a:spcBef>
                  <a:buChar char="»"/>
                  <a:defRPr sz="1600">
                    <a:solidFill>
                      <a:srgbClr val="1C1C1C"/>
                    </a:solidFill>
                    <a:latin typeface="Arial" panose="020B0604020202020204" pitchFamily="34" charset="0"/>
                    <a:ea typeface="楷体_GB2312" panose="02010609030101010101" pitchFamily="49" charset="-122"/>
                  </a:defRPr>
                </a:lvl5pPr>
                <a:lvl6pPr marL="25146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6pPr>
                <a:lvl7pPr marL="29718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7pPr>
                <a:lvl8pPr marL="34290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8pPr>
                <a:lvl9pPr marL="3886200" indent="-228600" eaLnBrk="0" fontAlgn="base" hangingPunct="0">
                  <a:spcBef>
                    <a:spcPct val="20000"/>
                  </a:spcBef>
                  <a:spcAft>
                    <a:spcPct val="0"/>
                  </a:spcAft>
                  <a:buChar char="»"/>
                  <a:defRPr sz="1600">
                    <a:solidFill>
                      <a:srgbClr val="1C1C1C"/>
                    </a:solidFill>
                    <a:latin typeface="Arial" panose="020B0604020202020204" pitchFamily="34" charset="0"/>
                    <a:ea typeface="楷体_GB2312" panose="02010609030101010101" pitchFamily="49" charset="-122"/>
                  </a:defRPr>
                </a:lvl9pPr>
              </a:lstStyle>
              <a:p>
                <a:pPr eaLnBrk="1" hangingPunct="1">
                  <a:spcBef>
                    <a:spcPct val="0"/>
                  </a:spcBef>
                  <a:buFontTx/>
                  <a:buNone/>
                </a:pPr>
                <a:r>
                  <a:rPr lang="en-US" altLang="zh-CN" sz="1600" b="1" dirty="0">
                    <a:solidFill>
                      <a:schemeClr val="tx1"/>
                    </a:solidFill>
                    <a:latin typeface="楷体" panose="02010609060101010101" pitchFamily="49" charset="-122"/>
                    <a:ea typeface="楷体" panose="02010609060101010101" pitchFamily="49" charset="-122"/>
                  </a:rPr>
                  <a:t>6</a:t>
                </a:r>
              </a:p>
            </p:txBody>
          </p:sp>
        </p:grpSp>
      </p:grpSp>
      <p:pic>
        <p:nvPicPr>
          <p:cNvPr id="70"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877" y="709753"/>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circle(in)">
                                      <p:cBhvr>
                                        <p:cTn id="14"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stretch>
            <a:fillRect/>
          </a:stretch>
        </p:blipFill>
        <p:spPr>
          <a:xfrm>
            <a:off x="691918" y="1510876"/>
            <a:ext cx="7500895" cy="3005090"/>
          </a:xfrm>
          <a:prstGeom prst="rect">
            <a:avLst/>
          </a:prstGeom>
        </p:spPr>
      </p:pic>
      <p:sp>
        <p:nvSpPr>
          <p:cNvPr id="3" name="Rectangle 5"/>
          <p:cNvSpPr>
            <a:spLocks noChangeArrowheads="1"/>
          </p:cNvSpPr>
          <p:nvPr/>
        </p:nvSpPr>
        <p:spPr bwMode="auto">
          <a:xfrm>
            <a:off x="783813" y="771550"/>
            <a:ext cx="5165517" cy="500137"/>
          </a:xfrm>
          <a:prstGeom prst="rect">
            <a:avLst/>
          </a:prstGeom>
          <a:noFill/>
          <a:effectLst>
            <a:softEdge rad="0"/>
          </a:effectLst>
        </p:spPr>
        <p:txBody>
          <a:bodyPr wrap="none" lIns="68580" tIns="34290" rIns="68580" bIns="34290" rtlCol="0">
            <a:spAutoFit/>
          </a:bodyPr>
          <a:lstStyle/>
          <a:p>
            <a:r>
              <a:rPr lang="zh-CN" altLang="zh-CN" sz="2800" b="1" dirty="0">
                <a:latin typeface="+mn-ea"/>
              </a:rPr>
              <a:t>这节课你们都学会了哪些知识？</a:t>
            </a:r>
            <a:endParaRPr lang="zh-CN" altLang="en-US" sz="2800" b="1" dirty="0">
              <a:latin typeface="+mn-ea"/>
            </a:endParaRPr>
          </a:p>
        </p:txBody>
      </p:sp>
      <p:sp>
        <p:nvSpPr>
          <p:cNvPr id="4" name="矩形 3"/>
          <p:cNvSpPr/>
          <p:nvPr/>
        </p:nvSpPr>
        <p:spPr>
          <a:xfrm>
            <a:off x="1043608" y="1635646"/>
            <a:ext cx="6624736" cy="500137"/>
          </a:xfrm>
          <a:prstGeom prst="rect">
            <a:avLst/>
          </a:prstGeom>
        </p:spPr>
        <p:txBody>
          <a:bodyPr wrap="square" lIns="68580" tIns="34290" rIns="68580" bIns="34290">
            <a:spAutoFit/>
          </a:bodyPr>
          <a:lstStyle/>
          <a:p>
            <a:pPr algn="ctr"/>
            <a:r>
              <a:rPr lang="zh-CN" altLang="en-US" sz="2800" b="1" dirty="0">
                <a:solidFill>
                  <a:srgbClr val="FF0000"/>
                </a:solidFill>
                <a:latin typeface="楷体" panose="02010609060101010101" pitchFamily="49" charset="-122"/>
                <a:ea typeface="楷体" panose="02010609060101010101" pitchFamily="49" charset="-122"/>
              </a:rPr>
              <a:t>巧记忆</a:t>
            </a:r>
          </a:p>
        </p:txBody>
      </p:sp>
      <p:sp>
        <p:nvSpPr>
          <p:cNvPr id="7" name="矩形 6"/>
          <p:cNvSpPr/>
          <p:nvPr/>
        </p:nvSpPr>
        <p:spPr>
          <a:xfrm>
            <a:off x="1631735" y="2135783"/>
            <a:ext cx="6912768" cy="1907253"/>
          </a:xfrm>
          <a:prstGeom prst="rect">
            <a:avLst/>
          </a:prstGeom>
        </p:spPr>
        <p:txBody>
          <a:bodyPr wrap="square" lIns="68580" tIns="34290" rIns="68580" bIns="34290">
            <a:spAutoFit/>
          </a:bodyPr>
          <a:lstStyle/>
          <a:p>
            <a:pPr>
              <a:lnSpc>
                <a:spcPct val="150000"/>
              </a:lnSpc>
            </a:pPr>
            <a:r>
              <a:rPr lang="zh-CN" altLang="en-US" sz="2800" b="1" dirty="0">
                <a:solidFill>
                  <a:srgbClr val="0000FF"/>
                </a:solidFill>
                <a:latin typeface="楷体" panose="02010609060101010101" pitchFamily="49" charset="-122"/>
                <a:ea typeface="楷体" panose="02010609060101010101" pitchFamily="49" charset="-122"/>
              </a:rPr>
              <a:t>体积计算并不难，底面积乘高来计算；</a:t>
            </a:r>
            <a:endParaRPr lang="en-US" altLang="zh-CN" sz="2800" b="1" dirty="0">
              <a:solidFill>
                <a:srgbClr val="0000FF"/>
              </a:solidFill>
              <a:latin typeface="楷体" panose="02010609060101010101" pitchFamily="49" charset="-122"/>
              <a:ea typeface="楷体" panose="02010609060101010101" pitchFamily="49" charset="-122"/>
            </a:endParaRPr>
          </a:p>
          <a:p>
            <a:pPr>
              <a:lnSpc>
                <a:spcPct val="150000"/>
              </a:lnSpc>
            </a:pPr>
            <a:r>
              <a:rPr lang="zh-CN" altLang="en-US" sz="2800" b="1" dirty="0">
                <a:solidFill>
                  <a:srgbClr val="C00000"/>
                </a:solidFill>
                <a:latin typeface="楷体" panose="02010609060101010101" pitchFamily="49" charset="-122"/>
                <a:ea typeface="楷体" panose="02010609060101010101" pitchFamily="49" charset="-122"/>
              </a:rPr>
              <a:t>体积容积相关联，利用公式一样算；</a:t>
            </a:r>
            <a:endParaRPr lang="en-US" altLang="zh-CN" sz="2800" b="1" dirty="0">
              <a:solidFill>
                <a:srgbClr val="C00000"/>
              </a:solidFill>
              <a:latin typeface="楷体" panose="02010609060101010101" pitchFamily="49" charset="-122"/>
              <a:ea typeface="楷体" panose="02010609060101010101" pitchFamily="49" charset="-122"/>
            </a:endParaRPr>
          </a:p>
          <a:p>
            <a:pPr>
              <a:lnSpc>
                <a:spcPct val="150000"/>
              </a:lnSpc>
            </a:pPr>
            <a:r>
              <a:rPr lang="zh-CN" altLang="en-US" sz="2800" b="1" dirty="0">
                <a:solidFill>
                  <a:srgbClr val="7030A0"/>
                </a:solidFill>
                <a:latin typeface="楷体" panose="02010609060101010101" pitchFamily="49" charset="-122"/>
                <a:ea typeface="楷体" panose="02010609060101010101" pitchFamily="49" charset="-122"/>
              </a:rPr>
              <a:t>不规则的有些难，运用转化变简单。</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wipe(left)">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wipe(left)">
                                      <p:cBhvr>
                                        <p:cTn id="17" dur="500"/>
                                        <p:tgtEl>
                                          <p:spTgt spid="7">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1" end="1"/>
                                            </p:txEl>
                                          </p:spTgt>
                                        </p:tgtEl>
                                        <p:attrNameLst>
                                          <p:attrName>style.visibility</p:attrName>
                                        </p:attrNameLst>
                                      </p:cBhvr>
                                      <p:to>
                                        <p:strVal val="visible"/>
                                      </p:to>
                                    </p:set>
                                    <p:animEffect transition="in" filter="wipe(left)">
                                      <p:cBhvr>
                                        <p:cTn id="22" dur="500"/>
                                        <p:tgtEl>
                                          <p:spTgt spid="7">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left)">
                                      <p:cBhvr>
                                        <p:cTn id="2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flipH="1">
            <a:off x="7750329" y="2740517"/>
            <a:ext cx="950119" cy="1394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圆角矩形 5"/>
          <p:cNvSpPr/>
          <p:nvPr/>
        </p:nvSpPr>
        <p:spPr>
          <a:xfrm>
            <a:off x="251520" y="692820"/>
            <a:ext cx="5349790" cy="510778"/>
          </a:xfrm>
          <a:prstGeom prst="roundRect">
            <a:avLst/>
          </a:prstGeom>
          <a:noFill/>
          <a:ln>
            <a:noFill/>
          </a:ln>
        </p:spPr>
        <p:txBody>
          <a:bodyPr wrap="square">
            <a:spAutoFit/>
          </a:bodyPr>
          <a:lstStyle/>
          <a:p>
            <a:r>
              <a:rPr lang="zh-CN" altLang="en-US" sz="2400" b="1" dirty="0">
                <a:latin typeface="楷体" panose="02010609060101010101" pitchFamily="49" charset="-122"/>
                <a:ea typeface="楷体" panose="02010609060101010101" pitchFamily="49" charset="-122"/>
              </a:rPr>
              <a:t>说一说：圆柱的体积是怎么求出来的。</a:t>
            </a:r>
          </a:p>
        </p:txBody>
      </p:sp>
      <p:grpSp>
        <p:nvGrpSpPr>
          <p:cNvPr id="31" name="组合 30"/>
          <p:cNvGrpSpPr/>
          <p:nvPr/>
        </p:nvGrpSpPr>
        <p:grpSpPr>
          <a:xfrm>
            <a:off x="6276187" y="1796686"/>
            <a:ext cx="2379177" cy="1044986"/>
            <a:chOff x="4070307" y="1902657"/>
            <a:chExt cx="3201809" cy="1457325"/>
          </a:xfrm>
        </p:grpSpPr>
        <p:pic>
          <p:nvPicPr>
            <p:cNvPr id="32" name="Picture 5" descr="C:\Users\Administrator\Desktop\图片1_副本.pn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070307" y="1902657"/>
              <a:ext cx="3095624" cy="1457325"/>
            </a:xfrm>
            <a:prstGeom prst="rect">
              <a:avLst/>
            </a:prstGeom>
            <a:noFill/>
          </p:spPr>
        </p:pic>
        <p:sp>
          <p:nvSpPr>
            <p:cNvPr id="33" name="Text Box 5"/>
            <p:cNvSpPr txBox="1">
              <a:spLocks noChangeArrowheads="1"/>
            </p:cNvSpPr>
            <p:nvPr/>
          </p:nvSpPr>
          <p:spPr bwMode="auto">
            <a:xfrm>
              <a:off x="4176490" y="2170753"/>
              <a:ext cx="3095626" cy="901365"/>
            </a:xfrm>
            <a:prstGeom prst="rect">
              <a:avLst/>
            </a:prstGeom>
            <a:noFill/>
            <a:ln w="9525">
              <a:noFill/>
              <a:miter lim="800000"/>
            </a:ln>
          </p:spPr>
          <p:txBody>
            <a:bodyPr wrap="square">
              <a:spAutoFit/>
            </a:bodyPr>
            <a:lstStyle/>
            <a:p>
              <a:r>
                <a:rPr lang="zh-CN" altLang="en-US" sz="1800" b="1" dirty="0">
                  <a:latin typeface="楷体" panose="02010609060101010101" pitchFamily="49" charset="-122"/>
                  <a:ea typeface="楷体" panose="02010609060101010101" pitchFamily="49" charset="-122"/>
                </a:rPr>
                <a:t>把圆柱切开，拼成一个近似的长方形。</a:t>
              </a:r>
            </a:p>
          </p:txBody>
        </p:sp>
      </p:grpSp>
      <p:pic>
        <p:nvPicPr>
          <p:cNvPr id="34" name="Picture 5"/>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612978" y="1758301"/>
            <a:ext cx="1168737" cy="1274029"/>
          </a:xfrm>
          <a:prstGeom prst="rect">
            <a:avLst/>
          </a:prstGeom>
          <a:noFill/>
          <a:ln w="9525">
            <a:noFill/>
            <a:miter lim="800000"/>
            <a:headEnd/>
            <a:tailEnd/>
          </a:ln>
          <a:effectLst/>
        </p:spPr>
      </p:pic>
      <p:pic>
        <p:nvPicPr>
          <p:cNvPr id="35" name="Picture 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96591" y="1563638"/>
            <a:ext cx="1733261" cy="1496908"/>
          </a:xfrm>
          <a:prstGeom prst="rect">
            <a:avLst/>
          </a:prstGeom>
          <a:noFill/>
          <a:ln w="9525">
            <a:noFill/>
            <a:miter lim="800000"/>
            <a:headEnd/>
            <a:tailEnd/>
          </a:ln>
          <a:effectLst/>
        </p:spPr>
      </p:pic>
      <p:grpSp>
        <p:nvGrpSpPr>
          <p:cNvPr id="36" name="组合 35"/>
          <p:cNvGrpSpPr/>
          <p:nvPr/>
        </p:nvGrpSpPr>
        <p:grpSpPr>
          <a:xfrm rot="21423620">
            <a:off x="205058" y="1767374"/>
            <a:ext cx="2626251" cy="1000707"/>
            <a:chOff x="842995" y="2782674"/>
            <a:chExt cx="4421747" cy="4377179"/>
          </a:xfrm>
        </p:grpSpPr>
        <p:pic>
          <p:nvPicPr>
            <p:cNvPr id="37" name="Picture 2" descr="C:\Users\Administrator\Desktop\图片3_副本.pn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42995" y="2782674"/>
              <a:ext cx="4243326" cy="4377179"/>
            </a:xfrm>
            <a:prstGeom prst="rect">
              <a:avLst/>
            </a:prstGeom>
            <a:noFill/>
          </p:spPr>
        </p:pic>
        <p:sp>
          <p:nvSpPr>
            <p:cNvPr id="38" name="Text Box 5"/>
            <p:cNvSpPr txBox="1">
              <a:spLocks noChangeArrowheads="1"/>
            </p:cNvSpPr>
            <p:nvPr/>
          </p:nvSpPr>
          <p:spPr bwMode="auto">
            <a:xfrm>
              <a:off x="1589351" y="3777629"/>
              <a:ext cx="3675391" cy="2827108"/>
            </a:xfrm>
            <a:prstGeom prst="rect">
              <a:avLst/>
            </a:prstGeom>
            <a:noFill/>
            <a:ln w="9525">
              <a:noFill/>
              <a:miter lim="800000"/>
            </a:ln>
          </p:spPr>
          <p:txBody>
            <a:bodyPr wrap="square">
              <a:spAutoFit/>
            </a:bodyPr>
            <a:lstStyle/>
            <a:p>
              <a:r>
                <a:rPr lang="zh-CN" altLang="en-US" sz="1800" b="1" dirty="0">
                  <a:latin typeface="楷体" panose="02010609060101010101" pitchFamily="49" charset="-122"/>
                  <a:ea typeface="楷体" panose="02010609060101010101" pitchFamily="49" charset="-122"/>
                </a:rPr>
                <a:t>把圆柱的底面分成许多相等的扇形。</a:t>
              </a:r>
            </a:p>
          </p:txBody>
        </p:sp>
      </p:grpSp>
      <p:sp>
        <p:nvSpPr>
          <p:cNvPr id="39" name="右箭头 38"/>
          <p:cNvSpPr/>
          <p:nvPr/>
        </p:nvSpPr>
        <p:spPr>
          <a:xfrm>
            <a:off x="3728330" y="2312092"/>
            <a:ext cx="696353" cy="114325"/>
          </a:xfrm>
          <a:prstGeom prst="rightArrow">
            <a:avLst/>
          </a:prstGeom>
          <a:solidFill>
            <a:srgbClr val="0099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楷体" panose="02010609060101010101" pitchFamily="49" charset="-122"/>
              <a:ea typeface="楷体" panose="02010609060101010101" pitchFamily="49" charset="-122"/>
            </a:endParaRPr>
          </a:p>
        </p:txBody>
      </p:sp>
      <p:sp>
        <p:nvSpPr>
          <p:cNvPr id="40" name="圆角矩形 39"/>
          <p:cNvSpPr/>
          <p:nvPr/>
        </p:nvSpPr>
        <p:spPr bwMode="auto">
          <a:xfrm>
            <a:off x="2389567" y="3113990"/>
            <a:ext cx="1615557" cy="464262"/>
          </a:xfrm>
          <a:prstGeom prst="roundRect">
            <a:avLst/>
          </a:prstGeom>
          <a:noFill/>
          <a:ln w="9525"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0" compatLnSpc="1"/>
          <a:lstStyle/>
          <a:p>
            <a:pPr algn="ctr"/>
            <a:r>
              <a:rPr lang="zh-CN" altLang="en-US" sz="2400" b="1" dirty="0">
                <a:latin typeface="楷体" panose="02010609060101010101" pitchFamily="49" charset="-122"/>
                <a:ea typeface="楷体" panose="02010609060101010101" pitchFamily="49" charset="-122"/>
              </a:rPr>
              <a:t>圆柱的体积</a:t>
            </a:r>
          </a:p>
        </p:txBody>
      </p:sp>
      <p:sp>
        <p:nvSpPr>
          <p:cNvPr id="41" name="圆角矩形 40"/>
          <p:cNvSpPr/>
          <p:nvPr/>
        </p:nvSpPr>
        <p:spPr bwMode="auto">
          <a:xfrm>
            <a:off x="4629202" y="3003798"/>
            <a:ext cx="1944216" cy="511537"/>
          </a:xfrm>
          <a:prstGeom prst="roundRect">
            <a:avLst/>
          </a:prstGeom>
          <a:noFill/>
          <a:ln w="9525"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0" compatLnSpc="1"/>
          <a:lstStyle/>
          <a:p>
            <a:pPr algn="ctr"/>
            <a:r>
              <a:rPr lang="zh-CN" altLang="en-US" sz="2400" b="1" dirty="0">
                <a:latin typeface="楷体" panose="02010609060101010101" pitchFamily="49" charset="-122"/>
                <a:ea typeface="楷体" panose="02010609060101010101" pitchFamily="49" charset="-122"/>
              </a:rPr>
              <a:t>长方体的体积</a:t>
            </a:r>
          </a:p>
        </p:txBody>
      </p:sp>
      <p:sp>
        <p:nvSpPr>
          <p:cNvPr id="42" name="圆角矩形 41"/>
          <p:cNvSpPr/>
          <p:nvPr/>
        </p:nvSpPr>
        <p:spPr bwMode="auto">
          <a:xfrm>
            <a:off x="1956892" y="3647428"/>
            <a:ext cx="2119614" cy="464262"/>
          </a:xfrm>
          <a:prstGeom prst="roundRect">
            <a:avLst/>
          </a:prstGeom>
          <a:noFill/>
          <a:ln w="9525"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0" compatLnSpc="1"/>
          <a:lstStyle/>
          <a:p>
            <a:pPr algn="ctr"/>
            <a:r>
              <a:rPr lang="zh-CN" altLang="en-US" sz="2400" b="1" dirty="0">
                <a:latin typeface="楷体" panose="02010609060101010101" pitchFamily="49" charset="-122"/>
                <a:ea typeface="楷体" panose="02010609060101010101" pitchFamily="49" charset="-122"/>
              </a:rPr>
              <a:t>圆柱的底面积</a:t>
            </a:r>
          </a:p>
        </p:txBody>
      </p:sp>
      <p:sp>
        <p:nvSpPr>
          <p:cNvPr id="43" name="圆角矩形 42"/>
          <p:cNvSpPr/>
          <p:nvPr/>
        </p:nvSpPr>
        <p:spPr bwMode="auto">
          <a:xfrm>
            <a:off x="4269162" y="3623790"/>
            <a:ext cx="2952328" cy="511537"/>
          </a:xfrm>
          <a:prstGeom prst="roundRect">
            <a:avLst/>
          </a:prstGeom>
          <a:noFill/>
          <a:ln w="9525"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0" compatLnSpc="1"/>
          <a:lstStyle/>
          <a:p>
            <a:pPr algn="ctr"/>
            <a:r>
              <a:rPr lang="zh-CN" altLang="en-US" sz="2400" b="1" dirty="0">
                <a:latin typeface="楷体" panose="02010609060101010101" pitchFamily="49" charset="-122"/>
                <a:ea typeface="楷体" panose="02010609060101010101" pitchFamily="49" charset="-122"/>
              </a:rPr>
              <a:t>长方体的底面积</a:t>
            </a:r>
          </a:p>
        </p:txBody>
      </p:sp>
      <p:sp>
        <p:nvSpPr>
          <p:cNvPr id="44" name="圆角矩形 43"/>
          <p:cNvSpPr/>
          <p:nvPr/>
        </p:nvSpPr>
        <p:spPr bwMode="auto">
          <a:xfrm>
            <a:off x="2481773" y="4193744"/>
            <a:ext cx="1594733" cy="464262"/>
          </a:xfrm>
          <a:prstGeom prst="roundRect">
            <a:avLst/>
          </a:prstGeom>
          <a:noFill/>
          <a:ln w="9525"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0" compatLnSpc="1"/>
          <a:lstStyle/>
          <a:p>
            <a:pPr algn="ctr"/>
            <a:r>
              <a:rPr lang="zh-CN" altLang="en-US" sz="2400" b="1" dirty="0">
                <a:latin typeface="楷体" panose="02010609060101010101" pitchFamily="49" charset="-122"/>
                <a:ea typeface="楷体" panose="02010609060101010101" pitchFamily="49" charset="-122"/>
              </a:rPr>
              <a:t>圆柱的高</a:t>
            </a:r>
          </a:p>
        </p:txBody>
      </p:sp>
      <p:sp>
        <p:nvSpPr>
          <p:cNvPr id="45" name="圆角矩形 44"/>
          <p:cNvSpPr/>
          <p:nvPr/>
        </p:nvSpPr>
        <p:spPr bwMode="auto">
          <a:xfrm>
            <a:off x="4485186" y="4197704"/>
            <a:ext cx="1944216" cy="511537"/>
          </a:xfrm>
          <a:prstGeom prst="roundRect">
            <a:avLst/>
          </a:prstGeom>
          <a:noFill/>
          <a:ln w="9525" cap="flat" cmpd="sng" algn="ctr">
            <a:noFill/>
            <a:prstDash val="solid"/>
            <a:round/>
            <a:headEnd type="none" w="med" len="med"/>
            <a:tailEnd type="none" w="med" len="med"/>
          </a:ln>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0" tIns="0" rIns="0" bIns="0" numCol="1" rtlCol="0" anchor="ctr" anchorCtr="0" compatLnSpc="1"/>
          <a:lstStyle/>
          <a:p>
            <a:pPr algn="ctr"/>
            <a:r>
              <a:rPr lang="zh-CN" altLang="en-US" sz="2400" b="1" dirty="0">
                <a:latin typeface="楷体" panose="02010609060101010101" pitchFamily="49" charset="-122"/>
                <a:ea typeface="楷体" panose="02010609060101010101" pitchFamily="49" charset="-122"/>
              </a:rPr>
              <a:t>长方体的高</a:t>
            </a:r>
          </a:p>
        </p:txBody>
      </p:sp>
      <p:sp>
        <p:nvSpPr>
          <p:cNvPr id="2" name="等于号 1"/>
          <p:cNvSpPr/>
          <p:nvPr/>
        </p:nvSpPr>
        <p:spPr>
          <a:xfrm>
            <a:off x="4253177" y="3163749"/>
            <a:ext cx="288032" cy="296369"/>
          </a:xfrm>
          <a:prstGeom prst="mathEqual">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楷体" panose="02010609060101010101" pitchFamily="49" charset="-122"/>
              <a:ea typeface="楷体" panose="02010609060101010101" pitchFamily="49" charset="-122"/>
            </a:endParaRPr>
          </a:p>
        </p:txBody>
      </p:sp>
      <p:sp>
        <p:nvSpPr>
          <p:cNvPr id="47" name="等于号 46"/>
          <p:cNvSpPr/>
          <p:nvPr/>
        </p:nvSpPr>
        <p:spPr>
          <a:xfrm>
            <a:off x="4280667" y="3740359"/>
            <a:ext cx="288032" cy="296369"/>
          </a:xfrm>
          <a:prstGeom prst="mathEqual">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楷体" panose="02010609060101010101" pitchFamily="49" charset="-122"/>
              <a:ea typeface="楷体" panose="02010609060101010101" pitchFamily="49" charset="-122"/>
            </a:endParaRPr>
          </a:p>
        </p:txBody>
      </p:sp>
      <p:sp>
        <p:nvSpPr>
          <p:cNvPr id="48" name="等于号 47"/>
          <p:cNvSpPr/>
          <p:nvPr/>
        </p:nvSpPr>
        <p:spPr>
          <a:xfrm>
            <a:off x="4269162" y="4341770"/>
            <a:ext cx="288032" cy="296369"/>
          </a:xfrm>
          <a:prstGeom prst="mathEqual">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latin typeface="楷体" panose="02010609060101010101" pitchFamily="49" charset="-122"/>
              <a:ea typeface="楷体" panose="02010609060101010101" pitchFamily="49" charset="-122"/>
            </a:endParaRPr>
          </a:p>
        </p:txBody>
      </p:sp>
      <p:pic>
        <p:nvPicPr>
          <p:cNvPr id="30" name="Picture 3"/>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flipH="1">
            <a:off x="78284" y="2828514"/>
            <a:ext cx="1114426" cy="1217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 name="圆角矩形 5">
            <a:extLst>
              <a:ext uri="{FF2B5EF4-FFF2-40B4-BE49-F238E27FC236}">
                <a16:creationId xmlns="" xmlns:a16="http://schemas.microsoft.com/office/drawing/2014/main" id="{9DDF4084-7A1D-46CE-B6EC-DA3EEE0D1359}"/>
              </a:ext>
            </a:extLst>
          </p:cNvPr>
          <p:cNvSpPr/>
          <p:nvPr/>
        </p:nvSpPr>
        <p:spPr>
          <a:xfrm>
            <a:off x="251520" y="1162421"/>
            <a:ext cx="8568952" cy="510778"/>
          </a:xfrm>
          <a:prstGeom prst="roundRect">
            <a:avLst/>
          </a:prstGeom>
          <a:noFill/>
          <a:ln>
            <a:noFill/>
          </a:ln>
        </p:spPr>
        <p:txBody>
          <a:bodyPr wrap="square">
            <a:spAutoFit/>
          </a:bodyPr>
          <a:lstStyle/>
          <a:p>
            <a:r>
              <a:rPr lang="zh-CN" altLang="en-US" sz="2400" b="1" dirty="0">
                <a:latin typeface="楷体" panose="02010609060101010101" pitchFamily="49" charset="-122"/>
                <a:ea typeface="楷体" panose="02010609060101010101" pitchFamily="49" charset="-122"/>
              </a:rPr>
              <a:t>圆柱的体积是指一个圆柱所占空间的大小叫做这个圆柱的体积。</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barn(inVertical)">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inVertic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wipe(down)">
                                      <p:cBhvr>
                                        <p:cTn id="22" dur="500"/>
                                        <p:tgtEl>
                                          <p:spTgt spid="36"/>
                                        </p:tgtEl>
                                      </p:cBhvr>
                                    </p:animEffect>
                                  </p:childTnLst>
                                </p:cTn>
                              </p:par>
                              <p:par>
                                <p:cTn id="23" presetID="2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wipe(down)">
                                      <p:cBhvr>
                                        <p:cTn id="25" dur="500"/>
                                        <p:tgtEl>
                                          <p:spTgt spid="3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35"/>
                                        </p:tgtEl>
                                        <p:attrNameLst>
                                          <p:attrName>style.visibility</p:attrName>
                                        </p:attrNameLst>
                                      </p:cBhvr>
                                      <p:to>
                                        <p:strVal val="visible"/>
                                      </p:to>
                                    </p:set>
                                    <p:animEffect transition="in" filter="wipe(left)">
                                      <p:cBhvr>
                                        <p:cTn id="30" dur="500"/>
                                        <p:tgtEl>
                                          <p:spTgt spid="35"/>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wipe(left)">
                                      <p:cBhvr>
                                        <p:cTn id="33" dur="500"/>
                                        <p:tgtEl>
                                          <p:spTgt spid="39"/>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circle(in)">
                                      <p:cBhvr>
                                        <p:cTn id="38" dur="2000"/>
                                        <p:tgtEl>
                                          <p:spTgt spid="50"/>
                                        </p:tgtEl>
                                      </p:cBhvr>
                                    </p:animEffect>
                                  </p:childTnLst>
                                </p:cTn>
                              </p:par>
                              <p:par>
                                <p:cTn id="39" presetID="6" presetClass="entr" presetSubtype="16" fill="hold"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circle(in)">
                                      <p:cBhvr>
                                        <p:cTn id="41" dur="2000"/>
                                        <p:tgtEl>
                                          <p:spTgt spid="31"/>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41"/>
                                        </p:tgtEl>
                                        <p:attrNameLst>
                                          <p:attrName>style.visibility</p:attrName>
                                        </p:attrNameLst>
                                      </p:cBhvr>
                                      <p:to>
                                        <p:strVal val="visible"/>
                                      </p:to>
                                    </p:set>
                                    <p:anim calcmode="lin" valueType="num">
                                      <p:cBhvr>
                                        <p:cTn id="51" dur="500" fill="hold"/>
                                        <p:tgtEl>
                                          <p:spTgt spid="41"/>
                                        </p:tgtEl>
                                        <p:attrNameLst>
                                          <p:attrName>ppt_w</p:attrName>
                                        </p:attrNameLst>
                                      </p:cBhvr>
                                      <p:tavLst>
                                        <p:tav tm="0">
                                          <p:val>
                                            <p:fltVal val="0"/>
                                          </p:val>
                                        </p:tav>
                                        <p:tav tm="100000">
                                          <p:val>
                                            <p:strVal val="#ppt_w"/>
                                          </p:val>
                                        </p:tav>
                                      </p:tavLst>
                                    </p:anim>
                                    <p:anim calcmode="lin" valueType="num">
                                      <p:cBhvr>
                                        <p:cTn id="52" dur="500" fill="hold"/>
                                        <p:tgtEl>
                                          <p:spTgt spid="41"/>
                                        </p:tgtEl>
                                        <p:attrNameLst>
                                          <p:attrName>ppt_h</p:attrName>
                                        </p:attrNameLst>
                                      </p:cBhvr>
                                      <p:tavLst>
                                        <p:tav tm="0">
                                          <p:val>
                                            <p:fltVal val="0"/>
                                          </p:val>
                                        </p:tav>
                                        <p:tav tm="100000">
                                          <p:val>
                                            <p:strVal val="#ppt_h"/>
                                          </p:val>
                                        </p:tav>
                                      </p:tavLst>
                                    </p:anim>
                                    <p:animEffect transition="in" filter="fade">
                                      <p:cBhvr>
                                        <p:cTn id="53" dur="500"/>
                                        <p:tgtEl>
                                          <p:spTgt spid="41"/>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additive="base">
                                        <p:cTn id="58" dur="500" fill="hold"/>
                                        <p:tgtEl>
                                          <p:spTgt spid="2"/>
                                        </p:tgtEl>
                                        <p:attrNameLst>
                                          <p:attrName>ppt_x</p:attrName>
                                        </p:attrNameLst>
                                      </p:cBhvr>
                                      <p:tavLst>
                                        <p:tav tm="0">
                                          <p:val>
                                            <p:strVal val="#ppt_x"/>
                                          </p:val>
                                        </p:tav>
                                        <p:tav tm="100000">
                                          <p:val>
                                            <p:strVal val="#ppt_x"/>
                                          </p:val>
                                        </p:tav>
                                      </p:tavLst>
                                    </p:anim>
                                    <p:anim calcmode="lin" valueType="num">
                                      <p:cBhvr additive="base">
                                        <p:cTn id="5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14" presetClass="entr" presetSubtype="10" fill="hold" grpId="0" nodeType="click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randombar(horizontal)">
                                      <p:cBhvr>
                                        <p:cTn id="64" dur="500"/>
                                        <p:tgtEl>
                                          <p:spTgt spid="42"/>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randombar(horizontal)">
                                      <p:cBhvr>
                                        <p:cTn id="67" dur="500"/>
                                        <p:tgtEl>
                                          <p:spTgt spid="43"/>
                                        </p:tgtEl>
                                      </p:cBhvr>
                                    </p:animEffect>
                                  </p:childTnLst>
                                </p:cTn>
                              </p:par>
                            </p:childTnLst>
                          </p:cTn>
                        </p:par>
                      </p:childTnLst>
                    </p:cTn>
                  </p:par>
                  <p:par>
                    <p:cTn id="68" fill="hold">
                      <p:stCondLst>
                        <p:cond delay="indefinite"/>
                      </p:stCondLst>
                      <p:childTnLst>
                        <p:par>
                          <p:cTn id="69" fill="hold">
                            <p:stCondLst>
                              <p:cond delay="0"/>
                            </p:stCondLst>
                            <p:childTnLst>
                              <p:par>
                                <p:cTn id="70" presetID="2" presetClass="entr" presetSubtype="4" fill="hold" grpId="0" nodeType="clickEffect">
                                  <p:stCondLst>
                                    <p:cond delay="0"/>
                                  </p:stCondLst>
                                  <p:childTnLst>
                                    <p:set>
                                      <p:cBhvr>
                                        <p:cTn id="71" dur="1" fill="hold">
                                          <p:stCondLst>
                                            <p:cond delay="0"/>
                                          </p:stCondLst>
                                        </p:cTn>
                                        <p:tgtEl>
                                          <p:spTgt spid="47"/>
                                        </p:tgtEl>
                                        <p:attrNameLst>
                                          <p:attrName>style.visibility</p:attrName>
                                        </p:attrNameLst>
                                      </p:cBhvr>
                                      <p:to>
                                        <p:strVal val="visible"/>
                                      </p:to>
                                    </p:set>
                                    <p:anim calcmode="lin" valueType="num">
                                      <p:cBhvr additive="base">
                                        <p:cTn id="72" dur="500" fill="hold"/>
                                        <p:tgtEl>
                                          <p:spTgt spid="47"/>
                                        </p:tgtEl>
                                        <p:attrNameLst>
                                          <p:attrName>ppt_x</p:attrName>
                                        </p:attrNameLst>
                                      </p:cBhvr>
                                      <p:tavLst>
                                        <p:tav tm="0">
                                          <p:val>
                                            <p:strVal val="#ppt_x"/>
                                          </p:val>
                                        </p:tav>
                                        <p:tav tm="100000">
                                          <p:val>
                                            <p:strVal val="#ppt_x"/>
                                          </p:val>
                                        </p:tav>
                                      </p:tavLst>
                                    </p:anim>
                                    <p:anim calcmode="lin" valueType="num">
                                      <p:cBhvr additive="base">
                                        <p:cTn id="73"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31" presetClass="entr" presetSubtype="0" fill="hold" grpId="0" nodeType="click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1000" fill="hold"/>
                                        <p:tgtEl>
                                          <p:spTgt spid="44"/>
                                        </p:tgtEl>
                                        <p:attrNameLst>
                                          <p:attrName>ppt_w</p:attrName>
                                        </p:attrNameLst>
                                      </p:cBhvr>
                                      <p:tavLst>
                                        <p:tav tm="0">
                                          <p:val>
                                            <p:fltVal val="0"/>
                                          </p:val>
                                        </p:tav>
                                        <p:tav tm="100000">
                                          <p:val>
                                            <p:strVal val="#ppt_w"/>
                                          </p:val>
                                        </p:tav>
                                      </p:tavLst>
                                    </p:anim>
                                    <p:anim calcmode="lin" valueType="num">
                                      <p:cBhvr>
                                        <p:cTn id="79" dur="1000" fill="hold"/>
                                        <p:tgtEl>
                                          <p:spTgt spid="44"/>
                                        </p:tgtEl>
                                        <p:attrNameLst>
                                          <p:attrName>ppt_h</p:attrName>
                                        </p:attrNameLst>
                                      </p:cBhvr>
                                      <p:tavLst>
                                        <p:tav tm="0">
                                          <p:val>
                                            <p:fltVal val="0"/>
                                          </p:val>
                                        </p:tav>
                                        <p:tav tm="100000">
                                          <p:val>
                                            <p:strVal val="#ppt_h"/>
                                          </p:val>
                                        </p:tav>
                                      </p:tavLst>
                                    </p:anim>
                                    <p:anim calcmode="lin" valueType="num">
                                      <p:cBhvr>
                                        <p:cTn id="80" dur="1000" fill="hold"/>
                                        <p:tgtEl>
                                          <p:spTgt spid="44"/>
                                        </p:tgtEl>
                                        <p:attrNameLst>
                                          <p:attrName>style.rotation</p:attrName>
                                        </p:attrNameLst>
                                      </p:cBhvr>
                                      <p:tavLst>
                                        <p:tav tm="0">
                                          <p:val>
                                            <p:fltVal val="90"/>
                                          </p:val>
                                        </p:tav>
                                        <p:tav tm="100000">
                                          <p:val>
                                            <p:fltVal val="0"/>
                                          </p:val>
                                        </p:tav>
                                      </p:tavLst>
                                    </p:anim>
                                    <p:animEffect transition="in" filter="fade">
                                      <p:cBhvr>
                                        <p:cTn id="81" dur="1000"/>
                                        <p:tgtEl>
                                          <p:spTgt spid="44"/>
                                        </p:tgtEl>
                                      </p:cBhvr>
                                    </p:animEffect>
                                  </p:childTnLst>
                                </p:cTn>
                              </p:par>
                              <p:par>
                                <p:cTn id="82" presetID="31" presetClass="entr" presetSubtype="0" fill="hold" grpId="0" nodeType="with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1000" fill="hold"/>
                                        <p:tgtEl>
                                          <p:spTgt spid="45"/>
                                        </p:tgtEl>
                                        <p:attrNameLst>
                                          <p:attrName>ppt_w</p:attrName>
                                        </p:attrNameLst>
                                      </p:cBhvr>
                                      <p:tavLst>
                                        <p:tav tm="0">
                                          <p:val>
                                            <p:fltVal val="0"/>
                                          </p:val>
                                        </p:tav>
                                        <p:tav tm="100000">
                                          <p:val>
                                            <p:strVal val="#ppt_w"/>
                                          </p:val>
                                        </p:tav>
                                      </p:tavLst>
                                    </p:anim>
                                    <p:anim calcmode="lin" valueType="num">
                                      <p:cBhvr>
                                        <p:cTn id="85" dur="1000" fill="hold"/>
                                        <p:tgtEl>
                                          <p:spTgt spid="45"/>
                                        </p:tgtEl>
                                        <p:attrNameLst>
                                          <p:attrName>ppt_h</p:attrName>
                                        </p:attrNameLst>
                                      </p:cBhvr>
                                      <p:tavLst>
                                        <p:tav tm="0">
                                          <p:val>
                                            <p:fltVal val="0"/>
                                          </p:val>
                                        </p:tav>
                                        <p:tav tm="100000">
                                          <p:val>
                                            <p:strVal val="#ppt_h"/>
                                          </p:val>
                                        </p:tav>
                                      </p:tavLst>
                                    </p:anim>
                                    <p:anim calcmode="lin" valueType="num">
                                      <p:cBhvr>
                                        <p:cTn id="86" dur="1000" fill="hold"/>
                                        <p:tgtEl>
                                          <p:spTgt spid="45"/>
                                        </p:tgtEl>
                                        <p:attrNameLst>
                                          <p:attrName>style.rotation</p:attrName>
                                        </p:attrNameLst>
                                      </p:cBhvr>
                                      <p:tavLst>
                                        <p:tav tm="0">
                                          <p:val>
                                            <p:fltVal val="90"/>
                                          </p:val>
                                        </p:tav>
                                        <p:tav tm="100000">
                                          <p:val>
                                            <p:fltVal val="0"/>
                                          </p:val>
                                        </p:tav>
                                      </p:tavLst>
                                    </p:anim>
                                    <p:animEffect transition="in" filter="fade">
                                      <p:cBhvr>
                                        <p:cTn id="87" dur="1000"/>
                                        <p:tgtEl>
                                          <p:spTgt spid="45"/>
                                        </p:tgtEl>
                                      </p:cBhvr>
                                    </p:animEffect>
                                  </p:childTnLst>
                                </p:cTn>
                              </p:par>
                            </p:childTnLst>
                          </p:cTn>
                        </p:par>
                      </p:childTnLst>
                    </p:cTn>
                  </p:par>
                  <p:par>
                    <p:cTn id="88" fill="hold">
                      <p:stCondLst>
                        <p:cond delay="indefinite"/>
                      </p:stCondLst>
                      <p:childTnLst>
                        <p:par>
                          <p:cTn id="89" fill="hold">
                            <p:stCondLst>
                              <p:cond delay="0"/>
                            </p:stCondLst>
                            <p:childTnLst>
                              <p:par>
                                <p:cTn id="90" presetID="2" presetClass="entr" presetSubtype="4" fill="hold" grpId="0" nodeType="clickEffect">
                                  <p:stCondLst>
                                    <p:cond delay="0"/>
                                  </p:stCondLst>
                                  <p:childTnLst>
                                    <p:set>
                                      <p:cBhvr>
                                        <p:cTn id="91" dur="1" fill="hold">
                                          <p:stCondLst>
                                            <p:cond delay="0"/>
                                          </p:stCondLst>
                                        </p:cTn>
                                        <p:tgtEl>
                                          <p:spTgt spid="48"/>
                                        </p:tgtEl>
                                        <p:attrNameLst>
                                          <p:attrName>style.visibility</p:attrName>
                                        </p:attrNameLst>
                                      </p:cBhvr>
                                      <p:to>
                                        <p:strVal val="visible"/>
                                      </p:to>
                                    </p:set>
                                    <p:anim calcmode="lin" valueType="num">
                                      <p:cBhvr additive="base">
                                        <p:cTn id="92" dur="500" fill="hold"/>
                                        <p:tgtEl>
                                          <p:spTgt spid="48"/>
                                        </p:tgtEl>
                                        <p:attrNameLst>
                                          <p:attrName>ppt_x</p:attrName>
                                        </p:attrNameLst>
                                      </p:cBhvr>
                                      <p:tavLst>
                                        <p:tav tm="0">
                                          <p:val>
                                            <p:strVal val="#ppt_x"/>
                                          </p:val>
                                        </p:tav>
                                        <p:tav tm="100000">
                                          <p:val>
                                            <p:strVal val="#ppt_x"/>
                                          </p:val>
                                        </p:tav>
                                      </p:tavLst>
                                    </p:anim>
                                    <p:anim calcmode="lin" valueType="num">
                                      <p:cBhvr additive="base">
                                        <p:cTn id="9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39" grpId="0" animBg="1"/>
      <p:bldP spid="40" grpId="0"/>
      <p:bldP spid="41" grpId="0"/>
      <p:bldP spid="42" grpId="0"/>
      <p:bldP spid="43" grpId="0"/>
      <p:bldP spid="44" grpId="0"/>
      <p:bldP spid="45" grpId="0"/>
      <p:bldP spid="2" grpId="0" animBg="1"/>
      <p:bldP spid="47" grpId="0" animBg="1"/>
      <p:bldP spid="48" grpId="0" animBg="1"/>
      <p:bldP spid="2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 name="组合 58"/>
          <p:cNvGrpSpPr/>
          <p:nvPr/>
        </p:nvGrpSpPr>
        <p:grpSpPr>
          <a:xfrm>
            <a:off x="1275342" y="1573801"/>
            <a:ext cx="6654244" cy="1950246"/>
            <a:chOff x="1214414" y="3571876"/>
            <a:chExt cx="6654244" cy="2600328"/>
          </a:xfrm>
        </p:grpSpPr>
        <p:pic>
          <p:nvPicPr>
            <p:cNvPr id="60" name="Picture 5"/>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1214414" y="3857628"/>
              <a:ext cx="2114550" cy="2305050"/>
            </a:xfrm>
            <a:prstGeom prst="rect">
              <a:avLst/>
            </a:prstGeom>
            <a:noFill/>
            <a:ln w="9525">
              <a:noFill/>
              <a:miter lim="800000"/>
              <a:headEnd/>
              <a:tailEnd/>
            </a:ln>
            <a:effectLst/>
          </p:spPr>
        </p:pic>
        <p:pic>
          <p:nvPicPr>
            <p:cNvPr id="61" name="Picture 6"/>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4857752" y="3571876"/>
              <a:ext cx="3010906" cy="2600328"/>
            </a:xfrm>
            <a:prstGeom prst="rect">
              <a:avLst/>
            </a:prstGeom>
            <a:noFill/>
            <a:ln w="9525">
              <a:noFill/>
              <a:miter lim="800000"/>
              <a:headEnd/>
              <a:tailEnd/>
            </a:ln>
            <a:effectLst/>
          </p:spPr>
        </p:pic>
        <p:sp>
          <p:nvSpPr>
            <p:cNvPr id="62" name="右箭头 61"/>
            <p:cNvSpPr/>
            <p:nvPr/>
          </p:nvSpPr>
          <p:spPr>
            <a:xfrm>
              <a:off x="3714744" y="4929198"/>
              <a:ext cx="1071570" cy="285752"/>
            </a:xfrm>
            <a:prstGeom prst="rightArrow">
              <a:avLst/>
            </a:prstGeom>
            <a:solidFill>
              <a:srgbClr val="0099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楷体" panose="02010609060101010101" pitchFamily="49" charset="-122"/>
                <a:ea typeface="楷体" panose="02010609060101010101" pitchFamily="49" charset="-122"/>
              </a:endParaRPr>
            </a:p>
          </p:txBody>
        </p:sp>
      </p:grpSp>
      <p:grpSp>
        <p:nvGrpSpPr>
          <p:cNvPr id="32" name="组合 31"/>
          <p:cNvGrpSpPr/>
          <p:nvPr/>
        </p:nvGrpSpPr>
        <p:grpSpPr>
          <a:xfrm>
            <a:off x="5061556" y="1788115"/>
            <a:ext cx="2714644" cy="269084"/>
            <a:chOff x="4786314" y="3286124"/>
            <a:chExt cx="2714644" cy="358778"/>
          </a:xfrm>
        </p:grpSpPr>
        <p:cxnSp>
          <p:nvCxnSpPr>
            <p:cNvPr id="10" name="直接连接符 9"/>
            <p:cNvCxnSpPr/>
            <p:nvPr/>
          </p:nvCxnSpPr>
          <p:spPr>
            <a:xfrm>
              <a:off x="4786314" y="3643314"/>
              <a:ext cx="214314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6929454" y="3286124"/>
              <a:ext cx="571504" cy="3560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V="1">
              <a:off x="4786314" y="3286124"/>
              <a:ext cx="571504" cy="356006"/>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a:off x="5357818" y="3286124"/>
              <a:ext cx="2143140" cy="1588"/>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35" name="Oval 13"/>
          <p:cNvSpPr>
            <a:spLocks noChangeArrowheads="1"/>
          </p:cNvSpPr>
          <p:nvPr/>
        </p:nvSpPr>
        <p:spPr bwMode="auto">
          <a:xfrm>
            <a:off x="1632532" y="1841694"/>
            <a:ext cx="1500198" cy="323850"/>
          </a:xfrm>
          <a:prstGeom prst="ellipse">
            <a:avLst/>
          </a:prstGeom>
          <a:solidFill>
            <a:srgbClr val="FF0000">
              <a:alpha val="47000"/>
            </a:srgbClr>
          </a:solidFill>
          <a:ln w="9525" algn="ctr">
            <a:noFill/>
            <a:round/>
          </a:ln>
          <a:effectLst/>
        </p:spPr>
        <p:txBody>
          <a:bodyPr wrap="none" lIns="90000" tIns="46800" rIns="90000" bIns="46800" anchor="ctr"/>
          <a:lstStyle/>
          <a:p>
            <a:endParaRPr lang="zh-CN" altLang="en-US" sz="2000">
              <a:latin typeface="楷体" panose="02010609060101010101" pitchFamily="49" charset="-122"/>
              <a:ea typeface="楷体" panose="02010609060101010101" pitchFamily="49" charset="-122"/>
            </a:endParaRPr>
          </a:p>
        </p:txBody>
      </p:sp>
      <p:sp>
        <p:nvSpPr>
          <p:cNvPr id="36" name="Text Box 17"/>
          <p:cNvSpPr txBox="1">
            <a:spLocks noChangeArrowheads="1"/>
          </p:cNvSpPr>
          <p:nvPr/>
        </p:nvSpPr>
        <p:spPr bwMode="auto">
          <a:xfrm>
            <a:off x="3561358" y="1466644"/>
            <a:ext cx="1263785" cy="525401"/>
          </a:xfrm>
          <a:prstGeom prst="rect">
            <a:avLst/>
          </a:prstGeom>
          <a:solidFill>
            <a:srgbClr val="FFFFCC"/>
          </a:solidFill>
          <a:ln w="9525" algn="ctr">
            <a:solidFill>
              <a:srgbClr val="FF33CC"/>
            </a:solidFill>
            <a:miter lim="800000"/>
          </a:ln>
          <a:effectLst/>
        </p:spPr>
        <p:txBody>
          <a:bodyPr wrap="none" lIns="90000" tIns="46800" rIns="90000" bIns="46800">
            <a:spAutoFit/>
          </a:bodyPr>
          <a:lstStyle/>
          <a:p>
            <a:r>
              <a:rPr lang="zh-CN" altLang="en-US" sz="2800" b="1" dirty="0">
                <a:solidFill>
                  <a:schemeClr val="tx2"/>
                </a:solidFill>
                <a:latin typeface="楷体" panose="02010609060101010101" pitchFamily="49" charset="-122"/>
                <a:ea typeface="楷体" panose="02010609060101010101" pitchFamily="49" charset="-122"/>
              </a:rPr>
              <a:t>底面积</a:t>
            </a:r>
          </a:p>
        </p:txBody>
      </p:sp>
      <p:sp>
        <p:nvSpPr>
          <p:cNvPr id="37" name="Line 18"/>
          <p:cNvSpPr>
            <a:spLocks noChangeShapeType="1"/>
          </p:cNvSpPr>
          <p:nvPr/>
        </p:nvSpPr>
        <p:spPr bwMode="auto">
          <a:xfrm flipH="1" flipV="1">
            <a:off x="4918679" y="1680958"/>
            <a:ext cx="434974" cy="161925"/>
          </a:xfrm>
          <a:prstGeom prst="line">
            <a:avLst/>
          </a:prstGeom>
          <a:noFill/>
          <a:ln w="38100">
            <a:solidFill>
              <a:srgbClr val="009900"/>
            </a:solidFill>
            <a:round/>
            <a:tailEnd type="triangle" w="med" len="med"/>
          </a:ln>
          <a:effectLst/>
        </p:spPr>
        <p:txBody>
          <a:bodyPr wrap="none" lIns="90000" tIns="46800" rIns="90000" bIns="46800" anchor="ctr"/>
          <a:lstStyle/>
          <a:p>
            <a:endParaRPr lang="zh-CN" altLang="en-US" sz="2000">
              <a:latin typeface="楷体" panose="02010609060101010101" pitchFamily="49" charset="-122"/>
              <a:ea typeface="楷体" panose="02010609060101010101" pitchFamily="49" charset="-122"/>
            </a:endParaRPr>
          </a:p>
        </p:txBody>
      </p:sp>
      <p:sp>
        <p:nvSpPr>
          <p:cNvPr id="38" name="Line 21"/>
          <p:cNvSpPr>
            <a:spLocks noChangeShapeType="1"/>
          </p:cNvSpPr>
          <p:nvPr/>
        </p:nvSpPr>
        <p:spPr bwMode="auto">
          <a:xfrm flipV="1">
            <a:off x="2918417" y="1680959"/>
            <a:ext cx="649287" cy="161925"/>
          </a:xfrm>
          <a:prstGeom prst="line">
            <a:avLst/>
          </a:prstGeom>
          <a:noFill/>
          <a:ln w="38100">
            <a:solidFill>
              <a:srgbClr val="009900"/>
            </a:solidFill>
            <a:round/>
            <a:tailEnd type="triangle" w="med" len="med"/>
          </a:ln>
          <a:effectLst/>
        </p:spPr>
        <p:txBody>
          <a:bodyPr wrap="none" lIns="90000" tIns="46800" rIns="90000" bIns="46800" anchor="ctr"/>
          <a:lstStyle/>
          <a:p>
            <a:endParaRPr lang="zh-CN" altLang="en-US" sz="2000">
              <a:latin typeface="楷体" panose="02010609060101010101" pitchFamily="49" charset="-122"/>
              <a:ea typeface="楷体" panose="02010609060101010101" pitchFamily="49" charset="-122"/>
            </a:endParaRPr>
          </a:p>
        </p:txBody>
      </p:sp>
      <p:sp>
        <p:nvSpPr>
          <p:cNvPr id="40" name="AutoShape 4"/>
          <p:cNvSpPr>
            <a:spLocks noChangeArrowheads="1"/>
          </p:cNvSpPr>
          <p:nvPr/>
        </p:nvSpPr>
        <p:spPr bwMode="auto">
          <a:xfrm>
            <a:off x="4067546" y="3876058"/>
            <a:ext cx="107950" cy="270272"/>
          </a:xfrm>
          <a:prstGeom prst="downArrow">
            <a:avLst>
              <a:gd name="adj1" fmla="val 50000"/>
              <a:gd name="adj2" fmla="val 83456"/>
            </a:avLst>
          </a:prstGeom>
          <a:solidFill>
            <a:srgbClr val="FF0000"/>
          </a:solidFill>
          <a:ln w="9525">
            <a:solidFill>
              <a:schemeClr val="tx1"/>
            </a:solidFill>
            <a:miter lim="800000"/>
          </a:ln>
        </p:spPr>
        <p:txBody>
          <a:bodyPr vert="eaVert" wrap="none" anchor="ctr"/>
          <a:lstStyle/>
          <a:p>
            <a:pPr algn="ctr" eaLnBrk="1" hangingPunct="1">
              <a:spcBef>
                <a:spcPct val="50000"/>
              </a:spcBef>
              <a:buFont typeface="Arial" panose="020B0604020202020204" pitchFamily="34" charset="0"/>
              <a:buNone/>
            </a:pPr>
            <a:endParaRPr lang="zh-CN" altLang="en-US" sz="2400" b="1">
              <a:latin typeface="楷体" panose="02010609060101010101" pitchFamily="49" charset="-122"/>
              <a:ea typeface="楷体" panose="02010609060101010101" pitchFamily="49" charset="-122"/>
            </a:endParaRPr>
          </a:p>
        </p:txBody>
      </p:sp>
      <p:sp>
        <p:nvSpPr>
          <p:cNvPr id="41" name="Text Box 5"/>
          <p:cNvSpPr txBox="1">
            <a:spLocks noChangeArrowheads="1"/>
          </p:cNvSpPr>
          <p:nvPr/>
        </p:nvSpPr>
        <p:spPr bwMode="auto">
          <a:xfrm>
            <a:off x="3203848" y="4096539"/>
            <a:ext cx="1646238" cy="461665"/>
          </a:xfrm>
          <a:prstGeom prst="rect">
            <a:avLst/>
          </a:prstGeom>
          <a:noFill/>
          <a:ln w="9525">
            <a:noFill/>
            <a:miter lim="800000"/>
          </a:ln>
        </p:spPr>
        <p:txBody>
          <a:bodyPr>
            <a:spAutoFit/>
          </a:bodyPr>
          <a:lstStyle/>
          <a:p>
            <a:pPr algn="ctr" eaLnBrk="1" hangingPunct="1">
              <a:spcBef>
                <a:spcPct val="50000"/>
              </a:spcBef>
              <a:buFont typeface="Arial" panose="020B0604020202020204" pitchFamily="34" charset="0"/>
              <a:buNone/>
            </a:pPr>
            <a:r>
              <a:rPr lang="zh-CN" altLang="en-US" sz="2400" b="1" dirty="0">
                <a:solidFill>
                  <a:schemeClr val="tx1"/>
                </a:solidFill>
                <a:latin typeface="楷体" panose="02010609060101010101" pitchFamily="49" charset="-122"/>
                <a:ea typeface="楷体" panose="02010609060101010101" pitchFamily="49" charset="-122"/>
              </a:rPr>
              <a:t>底面积</a:t>
            </a:r>
          </a:p>
        </p:txBody>
      </p:sp>
      <p:sp>
        <p:nvSpPr>
          <p:cNvPr id="42" name="AutoShape 6"/>
          <p:cNvSpPr>
            <a:spLocks noChangeArrowheads="1"/>
          </p:cNvSpPr>
          <p:nvPr/>
        </p:nvSpPr>
        <p:spPr bwMode="auto">
          <a:xfrm>
            <a:off x="2483221" y="3879629"/>
            <a:ext cx="107950" cy="270272"/>
          </a:xfrm>
          <a:prstGeom prst="downArrow">
            <a:avLst>
              <a:gd name="adj1" fmla="val 50000"/>
              <a:gd name="adj2" fmla="val 83456"/>
            </a:avLst>
          </a:prstGeom>
          <a:solidFill>
            <a:srgbClr val="FF0000"/>
          </a:solidFill>
          <a:ln w="9525">
            <a:solidFill>
              <a:schemeClr val="tx1"/>
            </a:solidFill>
            <a:miter lim="800000"/>
          </a:ln>
        </p:spPr>
        <p:txBody>
          <a:bodyPr vert="eaVert" wrap="none" anchor="ctr"/>
          <a:lstStyle/>
          <a:p>
            <a:pPr algn="ctr" eaLnBrk="1" hangingPunct="1">
              <a:spcBef>
                <a:spcPct val="50000"/>
              </a:spcBef>
              <a:buFont typeface="Arial" panose="020B0604020202020204" pitchFamily="34" charset="0"/>
              <a:buNone/>
            </a:pPr>
            <a:endParaRPr lang="zh-CN" altLang="en-US" sz="2400" b="1">
              <a:latin typeface="楷体" panose="02010609060101010101" pitchFamily="49" charset="-122"/>
              <a:ea typeface="楷体" panose="02010609060101010101" pitchFamily="49" charset="-122"/>
            </a:endParaRPr>
          </a:p>
        </p:txBody>
      </p:sp>
      <p:sp>
        <p:nvSpPr>
          <p:cNvPr id="43" name="Text Box 8"/>
          <p:cNvSpPr txBox="1">
            <a:spLocks noChangeArrowheads="1"/>
          </p:cNvSpPr>
          <p:nvPr/>
        </p:nvSpPr>
        <p:spPr bwMode="auto">
          <a:xfrm>
            <a:off x="5436096" y="4126309"/>
            <a:ext cx="574675" cy="461665"/>
          </a:xfrm>
          <a:prstGeom prst="rect">
            <a:avLst/>
          </a:prstGeom>
          <a:noFill/>
          <a:ln w="9525">
            <a:noFill/>
            <a:miter lim="800000"/>
          </a:ln>
        </p:spPr>
        <p:txBody>
          <a:bodyPr>
            <a:spAutoFit/>
          </a:bodyPr>
          <a:lstStyle/>
          <a:p>
            <a:pPr algn="ctr" eaLnBrk="1" hangingPunct="1">
              <a:spcBef>
                <a:spcPct val="50000"/>
              </a:spcBef>
              <a:buFont typeface="Arial" panose="020B0604020202020204" pitchFamily="34" charset="0"/>
              <a:buNone/>
            </a:pPr>
            <a:r>
              <a:rPr lang="zh-CN" altLang="en-US" sz="2400" b="1" dirty="0">
                <a:solidFill>
                  <a:schemeClr val="tx1"/>
                </a:solidFill>
                <a:latin typeface="楷体" panose="02010609060101010101" pitchFamily="49" charset="-122"/>
                <a:ea typeface="楷体" panose="02010609060101010101" pitchFamily="49" charset="-122"/>
              </a:rPr>
              <a:t>高</a:t>
            </a:r>
          </a:p>
        </p:txBody>
      </p:sp>
      <p:sp>
        <p:nvSpPr>
          <p:cNvPr id="44" name="Text Box 9"/>
          <p:cNvSpPr txBox="1">
            <a:spLocks noChangeArrowheads="1"/>
          </p:cNvSpPr>
          <p:nvPr/>
        </p:nvSpPr>
        <p:spPr bwMode="auto">
          <a:xfrm>
            <a:off x="1475656" y="4107255"/>
            <a:ext cx="2303463" cy="461665"/>
          </a:xfrm>
          <a:prstGeom prst="rect">
            <a:avLst/>
          </a:prstGeom>
          <a:noFill/>
          <a:ln w="9525">
            <a:noFill/>
            <a:miter lim="800000"/>
          </a:ln>
        </p:spPr>
        <p:txBody>
          <a:bodyPr>
            <a:spAutoFit/>
          </a:bodyPr>
          <a:lstStyle/>
          <a:p>
            <a:pPr algn="ctr" eaLnBrk="1" hangingPunct="1">
              <a:spcBef>
                <a:spcPct val="50000"/>
              </a:spcBef>
              <a:buFont typeface="Arial" panose="020B0604020202020204" pitchFamily="34" charset="0"/>
              <a:buNone/>
            </a:pPr>
            <a:r>
              <a:rPr lang="zh-CN" altLang="en-US" sz="2400" b="1" dirty="0">
                <a:solidFill>
                  <a:schemeClr val="tx1"/>
                </a:solidFill>
                <a:latin typeface="楷体" panose="02010609060101010101" pitchFamily="49" charset="-122"/>
                <a:ea typeface="楷体" panose="02010609060101010101" pitchFamily="49" charset="-122"/>
              </a:rPr>
              <a:t>圆柱的体积</a:t>
            </a:r>
          </a:p>
        </p:txBody>
      </p:sp>
      <p:grpSp>
        <p:nvGrpSpPr>
          <p:cNvPr id="45" name="Group 16"/>
          <p:cNvGrpSpPr/>
          <p:nvPr/>
        </p:nvGrpSpPr>
        <p:grpSpPr bwMode="auto">
          <a:xfrm>
            <a:off x="3348409" y="4097730"/>
            <a:ext cx="1799983" cy="465533"/>
            <a:chOff x="0" y="0"/>
            <a:chExt cx="1286" cy="391"/>
          </a:xfrm>
        </p:grpSpPr>
        <p:sp>
          <p:nvSpPr>
            <p:cNvPr id="46" name="Text Box 11"/>
            <p:cNvSpPr txBox="1">
              <a:spLocks noChangeArrowheads="1"/>
            </p:cNvSpPr>
            <p:nvPr/>
          </p:nvSpPr>
          <p:spPr bwMode="auto">
            <a:xfrm>
              <a:off x="0" y="3"/>
              <a:ext cx="227" cy="388"/>
            </a:xfrm>
            <a:prstGeom prst="rect">
              <a:avLst/>
            </a:prstGeom>
            <a:noFill/>
            <a:ln w="9525">
              <a:noFill/>
              <a:miter lim="800000"/>
            </a:ln>
          </p:spPr>
          <p:txBody>
            <a:bodyPr>
              <a:spAutoFit/>
            </a:bodyPr>
            <a:lstStyle/>
            <a:p>
              <a:pPr algn="ctr" eaLnBrk="1" hangingPunct="1">
                <a:spcBef>
                  <a:spcPct val="50000"/>
                </a:spcBef>
                <a:buFont typeface="Arial" panose="020B0604020202020204" pitchFamily="34" charset="0"/>
                <a:buNone/>
              </a:pPr>
              <a:r>
                <a:rPr lang="zh-CN" altLang="en-US" sz="2400" b="1" dirty="0">
                  <a:solidFill>
                    <a:schemeClr val="tx2"/>
                  </a:solidFill>
                  <a:latin typeface="楷体" panose="02010609060101010101" pitchFamily="49" charset="-122"/>
                  <a:ea typeface="楷体" panose="02010609060101010101" pitchFamily="49" charset="-122"/>
                </a:rPr>
                <a:t>=</a:t>
              </a:r>
            </a:p>
          </p:txBody>
        </p:sp>
        <p:sp>
          <p:nvSpPr>
            <p:cNvPr id="47" name="Text Box 12"/>
            <p:cNvSpPr txBox="1">
              <a:spLocks noChangeArrowheads="1"/>
            </p:cNvSpPr>
            <p:nvPr/>
          </p:nvSpPr>
          <p:spPr bwMode="auto">
            <a:xfrm>
              <a:off x="1060" y="0"/>
              <a:ext cx="226" cy="388"/>
            </a:xfrm>
            <a:prstGeom prst="rect">
              <a:avLst/>
            </a:prstGeom>
            <a:noFill/>
            <a:ln w="9525">
              <a:noFill/>
              <a:miter lim="800000"/>
            </a:ln>
          </p:spPr>
          <p:txBody>
            <a:bodyPr>
              <a:spAutoFit/>
            </a:bodyPr>
            <a:lstStyle/>
            <a:p>
              <a:pPr algn="ctr" eaLnBrk="1" hangingPunct="1">
                <a:spcBef>
                  <a:spcPct val="50000"/>
                </a:spcBef>
                <a:buFont typeface="Arial" panose="020B0604020202020204" pitchFamily="34" charset="0"/>
                <a:buNone/>
              </a:pPr>
              <a:r>
                <a:rPr lang="zh-CN" altLang="en-US" sz="2400" b="1" dirty="0">
                  <a:solidFill>
                    <a:schemeClr val="tx1"/>
                  </a:solidFill>
                  <a:latin typeface="楷体" panose="02010609060101010101" pitchFamily="49" charset="-122"/>
                  <a:ea typeface="楷体" panose="02010609060101010101" pitchFamily="49" charset="-122"/>
                  <a:sym typeface="Arial" panose="020B0604020202020204" pitchFamily="34" charset="0"/>
                </a:rPr>
                <a:t>×</a:t>
              </a:r>
            </a:p>
          </p:txBody>
        </p:sp>
      </p:grpSp>
      <p:sp>
        <p:nvSpPr>
          <p:cNvPr id="48" name="Text Box 3"/>
          <p:cNvSpPr txBox="1">
            <a:spLocks noChangeArrowheads="1"/>
          </p:cNvSpPr>
          <p:nvPr/>
        </p:nvSpPr>
        <p:spPr bwMode="auto">
          <a:xfrm>
            <a:off x="611560" y="3449049"/>
            <a:ext cx="6238875" cy="461665"/>
          </a:xfrm>
          <a:prstGeom prst="rect">
            <a:avLst/>
          </a:prstGeom>
          <a:noFill/>
          <a:ln w="9525">
            <a:noFill/>
            <a:miter lim="800000"/>
          </a:ln>
        </p:spPr>
        <p:txBody>
          <a:bodyPr>
            <a:spAutoFit/>
          </a:bodyPr>
          <a:lstStyle/>
          <a:p>
            <a:pPr algn="ctr" eaLnBrk="1" hangingPunct="1">
              <a:spcBef>
                <a:spcPct val="50000"/>
              </a:spcBef>
              <a:buFont typeface="Arial" panose="020B0604020202020204" pitchFamily="34" charset="0"/>
              <a:buNone/>
            </a:pPr>
            <a:r>
              <a:rPr lang="zh-CN" altLang="en-US" sz="2400" b="1" dirty="0">
                <a:solidFill>
                  <a:schemeClr val="tx1"/>
                </a:solidFill>
                <a:latin typeface="楷体" panose="02010609060101010101" pitchFamily="49" charset="-122"/>
                <a:ea typeface="楷体" panose="02010609060101010101" pitchFamily="49" charset="-122"/>
              </a:rPr>
              <a:t>长方体的体积=底面积  </a:t>
            </a:r>
            <a:r>
              <a:rPr lang="zh-CN" altLang="en-US" sz="2400" b="1" dirty="0">
                <a:solidFill>
                  <a:schemeClr val="tx1"/>
                </a:solidFill>
                <a:latin typeface="楷体" panose="02010609060101010101" pitchFamily="49" charset="-122"/>
                <a:ea typeface="楷体" panose="02010609060101010101" pitchFamily="49" charset="-122"/>
                <a:sym typeface="Arial" panose="020B0604020202020204" pitchFamily="34" charset="0"/>
              </a:rPr>
              <a:t>×   </a:t>
            </a:r>
            <a:r>
              <a:rPr lang="zh-CN" altLang="en-US" sz="2400" b="1" dirty="0">
                <a:solidFill>
                  <a:schemeClr val="tx1"/>
                </a:solidFill>
                <a:latin typeface="楷体" panose="02010609060101010101" pitchFamily="49" charset="-122"/>
                <a:ea typeface="楷体" panose="02010609060101010101" pitchFamily="49" charset="-122"/>
              </a:rPr>
              <a:t>高</a:t>
            </a:r>
          </a:p>
        </p:txBody>
      </p:sp>
      <p:sp>
        <p:nvSpPr>
          <p:cNvPr id="49" name="AutoShape 4"/>
          <p:cNvSpPr>
            <a:spLocks noChangeArrowheads="1"/>
          </p:cNvSpPr>
          <p:nvPr/>
        </p:nvSpPr>
        <p:spPr bwMode="auto">
          <a:xfrm>
            <a:off x="5688186" y="3879632"/>
            <a:ext cx="107950" cy="270272"/>
          </a:xfrm>
          <a:prstGeom prst="downArrow">
            <a:avLst>
              <a:gd name="adj1" fmla="val 50000"/>
              <a:gd name="adj2" fmla="val 83456"/>
            </a:avLst>
          </a:prstGeom>
          <a:solidFill>
            <a:srgbClr val="FF0000"/>
          </a:solidFill>
          <a:ln w="9525">
            <a:solidFill>
              <a:schemeClr val="tx1"/>
            </a:solidFill>
            <a:miter lim="800000"/>
          </a:ln>
        </p:spPr>
        <p:txBody>
          <a:bodyPr vert="eaVert" wrap="none" anchor="ctr"/>
          <a:lstStyle/>
          <a:p>
            <a:pPr algn="ctr" eaLnBrk="1" hangingPunct="1">
              <a:spcBef>
                <a:spcPct val="50000"/>
              </a:spcBef>
              <a:buFont typeface="Arial" panose="020B0604020202020204" pitchFamily="34" charset="0"/>
              <a:buNone/>
            </a:pPr>
            <a:endParaRPr lang="zh-CN" altLang="en-US" sz="2400" b="1">
              <a:latin typeface="楷体" panose="02010609060101010101" pitchFamily="49" charset="-122"/>
              <a:ea typeface="楷体" panose="02010609060101010101" pitchFamily="49" charset="-122"/>
            </a:endParaRPr>
          </a:p>
        </p:txBody>
      </p:sp>
      <p:sp>
        <p:nvSpPr>
          <p:cNvPr id="65" name="Text Box 5"/>
          <p:cNvSpPr txBox="1">
            <a:spLocks noChangeArrowheads="1"/>
          </p:cNvSpPr>
          <p:nvPr/>
        </p:nvSpPr>
        <p:spPr bwMode="auto">
          <a:xfrm>
            <a:off x="5109662" y="3590315"/>
            <a:ext cx="3481545" cy="923330"/>
          </a:xfrm>
          <a:prstGeom prst="rect">
            <a:avLst/>
          </a:prstGeom>
          <a:noFill/>
          <a:ln w="9525">
            <a:noFill/>
            <a:miter lim="800000"/>
          </a:ln>
        </p:spPr>
        <p:txBody>
          <a:bodyPr wrap="square">
            <a:spAutoFit/>
          </a:bodyPr>
          <a:lstStyle/>
          <a:p>
            <a:pPr>
              <a:lnSpc>
                <a:spcPct val="150000"/>
              </a:lnSpc>
            </a:pPr>
            <a:r>
              <a:rPr lang="en-US" altLang="zh-CN" sz="3600" b="1" dirty="0">
                <a:solidFill>
                  <a:srgbClr val="FF0000"/>
                </a:solidFill>
                <a:latin typeface="楷体" panose="02010609060101010101" pitchFamily="49" charset="-122"/>
                <a:ea typeface="楷体" panose="02010609060101010101" pitchFamily="49" charset="-122"/>
              </a:rPr>
              <a:t>      </a:t>
            </a:r>
            <a:r>
              <a:rPr lang="en-US" altLang="zh-CN" sz="3600" b="1" i="1" dirty="0">
                <a:solidFill>
                  <a:srgbClr val="FF0000"/>
                </a:solidFill>
                <a:latin typeface="Times New Roman" pitchFamily="18" charset="0"/>
                <a:ea typeface="楷体" panose="02010609060101010101" pitchFamily="49" charset="-122"/>
                <a:cs typeface="Times New Roman" pitchFamily="18" charset="0"/>
              </a:rPr>
              <a:t>V</a:t>
            </a:r>
            <a:r>
              <a:rPr lang="en-US" altLang="zh-CN" sz="3600" b="1" dirty="0">
                <a:solidFill>
                  <a:srgbClr val="FF0000"/>
                </a:solidFill>
                <a:latin typeface="Times New Roman" pitchFamily="18" charset="0"/>
                <a:ea typeface="楷体" panose="02010609060101010101" pitchFamily="49" charset="-122"/>
                <a:cs typeface="Times New Roman" pitchFamily="18" charset="0"/>
              </a:rPr>
              <a:t> = </a:t>
            </a:r>
            <a:r>
              <a:rPr lang="en-US" altLang="zh-CN" sz="3600" b="1" i="1" dirty="0" err="1">
                <a:solidFill>
                  <a:srgbClr val="FF0000"/>
                </a:solidFill>
                <a:latin typeface="Times New Roman" pitchFamily="18" charset="0"/>
                <a:ea typeface="楷体" panose="02010609060101010101" pitchFamily="49" charset="-122"/>
                <a:cs typeface="Times New Roman" pitchFamily="18" charset="0"/>
              </a:rPr>
              <a:t>Sh</a:t>
            </a:r>
            <a:endParaRPr lang="en-US" altLang="zh-CN" sz="3600" b="1" i="1" dirty="0">
              <a:solidFill>
                <a:srgbClr val="FF0000"/>
              </a:solidFill>
              <a:latin typeface="Times New Roman" pitchFamily="18" charset="0"/>
              <a:ea typeface="楷体" panose="02010609060101010101" pitchFamily="49" charset="-122"/>
              <a:cs typeface="Times New Roman" pitchFamily="18" charset="0"/>
            </a:endParaRPr>
          </a:p>
        </p:txBody>
      </p:sp>
      <p:cxnSp>
        <p:nvCxnSpPr>
          <p:cNvPr id="70" name="直接连接符 69"/>
          <p:cNvCxnSpPr/>
          <p:nvPr/>
        </p:nvCxnSpPr>
        <p:spPr>
          <a:xfrm rot="5400000">
            <a:off x="7107263" y="2457053"/>
            <a:ext cx="1339463" cy="1588"/>
          </a:xfrm>
          <a:prstGeom prst="line">
            <a:avLst/>
          </a:prstGeom>
          <a:ln w="44450">
            <a:solidFill>
              <a:srgbClr val="009900"/>
            </a:solidFill>
          </a:ln>
        </p:spPr>
        <p:style>
          <a:lnRef idx="1">
            <a:schemeClr val="accent1"/>
          </a:lnRef>
          <a:fillRef idx="0">
            <a:schemeClr val="accent1"/>
          </a:fillRef>
          <a:effectRef idx="0">
            <a:schemeClr val="accent1"/>
          </a:effectRef>
          <a:fontRef idx="minor">
            <a:schemeClr val="tx1"/>
          </a:fontRef>
        </p:style>
      </p:cxnSp>
      <p:sp>
        <p:nvSpPr>
          <p:cNvPr id="75" name="Text Box 16"/>
          <p:cNvSpPr txBox="1">
            <a:spLocks noChangeArrowheads="1"/>
          </p:cNvSpPr>
          <p:nvPr/>
        </p:nvSpPr>
        <p:spPr bwMode="auto">
          <a:xfrm>
            <a:off x="7847638" y="2323900"/>
            <a:ext cx="439842" cy="402291"/>
          </a:xfrm>
          <a:prstGeom prst="rect">
            <a:avLst/>
          </a:prstGeom>
          <a:noFill/>
          <a:ln w="9525" algn="ctr">
            <a:noFill/>
            <a:miter lim="800000"/>
          </a:ln>
          <a:effectLst/>
        </p:spPr>
        <p:txBody>
          <a:bodyPr wrap="none" lIns="90000" tIns="46800" rIns="90000" bIns="46800">
            <a:spAutoFit/>
          </a:bodyPr>
          <a:lstStyle/>
          <a:p>
            <a:r>
              <a:rPr lang="zh-CN" altLang="en-US" sz="2000" b="1" dirty="0">
                <a:solidFill>
                  <a:srgbClr val="FF0000"/>
                </a:solidFill>
                <a:latin typeface="楷体" panose="02010609060101010101" pitchFamily="49" charset="-122"/>
                <a:ea typeface="楷体" panose="02010609060101010101" pitchFamily="49" charset="-122"/>
              </a:rPr>
              <a:t>高</a:t>
            </a:r>
          </a:p>
        </p:txBody>
      </p:sp>
      <p:cxnSp>
        <p:nvCxnSpPr>
          <p:cNvPr id="79" name="直接连接符 78"/>
          <p:cNvCxnSpPr/>
          <p:nvPr/>
        </p:nvCxnSpPr>
        <p:spPr>
          <a:xfrm rot="5400000">
            <a:off x="2517371" y="2671367"/>
            <a:ext cx="1232306" cy="1588"/>
          </a:xfrm>
          <a:prstGeom prst="line">
            <a:avLst/>
          </a:prstGeom>
          <a:ln w="44450">
            <a:solidFill>
              <a:srgbClr val="009900"/>
            </a:solidFill>
          </a:ln>
        </p:spPr>
        <p:style>
          <a:lnRef idx="1">
            <a:schemeClr val="accent1"/>
          </a:lnRef>
          <a:fillRef idx="0">
            <a:schemeClr val="accent1"/>
          </a:fillRef>
          <a:effectRef idx="0">
            <a:schemeClr val="accent1"/>
          </a:effectRef>
          <a:fontRef idx="minor">
            <a:schemeClr val="tx1"/>
          </a:fontRef>
        </p:style>
      </p:cxnSp>
      <p:sp>
        <p:nvSpPr>
          <p:cNvPr id="80" name="Text Box 16"/>
          <p:cNvSpPr txBox="1">
            <a:spLocks noChangeArrowheads="1"/>
          </p:cNvSpPr>
          <p:nvPr/>
        </p:nvSpPr>
        <p:spPr bwMode="auto">
          <a:xfrm>
            <a:off x="3132730" y="2538214"/>
            <a:ext cx="439842" cy="402291"/>
          </a:xfrm>
          <a:prstGeom prst="rect">
            <a:avLst/>
          </a:prstGeom>
          <a:noFill/>
          <a:ln w="9525" algn="ctr">
            <a:noFill/>
            <a:miter lim="800000"/>
          </a:ln>
          <a:effectLst/>
        </p:spPr>
        <p:txBody>
          <a:bodyPr wrap="none" lIns="90000" tIns="46800" rIns="90000" bIns="46800">
            <a:spAutoFit/>
          </a:bodyPr>
          <a:lstStyle/>
          <a:p>
            <a:r>
              <a:rPr lang="zh-CN" altLang="en-US" sz="2000" b="1" dirty="0">
                <a:solidFill>
                  <a:srgbClr val="FF0000"/>
                </a:solidFill>
                <a:latin typeface="楷体" panose="02010609060101010101" pitchFamily="49" charset="-122"/>
                <a:ea typeface="楷体" panose="02010609060101010101" pitchFamily="49" charset="-122"/>
              </a:rPr>
              <a:t>高</a:t>
            </a:r>
          </a:p>
        </p:txBody>
      </p:sp>
      <p:sp>
        <p:nvSpPr>
          <p:cNvPr id="51" name="圆角矩形 50"/>
          <p:cNvSpPr/>
          <p:nvPr/>
        </p:nvSpPr>
        <p:spPr>
          <a:xfrm>
            <a:off x="323528" y="572229"/>
            <a:ext cx="8568952" cy="919401"/>
          </a:xfrm>
          <a:prstGeom prst="roundRect">
            <a:avLst/>
          </a:prstGeom>
          <a:noFill/>
          <a:ln>
            <a:noFill/>
          </a:ln>
        </p:spPr>
        <p:txBody>
          <a:bodyPr wrap="square">
            <a:spAutoFit/>
          </a:bodyPr>
          <a:lstStyle/>
          <a:p>
            <a:r>
              <a:rPr lang="zh-CN" altLang="en-US" sz="2400" b="1" dirty="0">
                <a:latin typeface="楷体" panose="02010609060101010101" pitchFamily="49" charset="-122"/>
                <a:ea typeface="楷体" panose="02010609060101010101" pitchFamily="49" charset="-122"/>
              </a:rPr>
              <a:t>运用割补法把圆柱转化成与它体积相等的长方体推导圆柱的体积计算公式。</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5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checkerboard(across)">
                                      <p:cBhvr>
                                        <p:cTn id="12" dur="500"/>
                                        <p:tgtEl>
                                          <p:spTgt spid="59"/>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edge">
                                      <p:cBhvr>
                                        <p:cTn id="17" dur="20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nodeType="clickEffect">
                                  <p:stCondLst>
                                    <p:cond delay="0"/>
                                  </p:stCondLst>
                                  <p:childTnLst>
                                    <p:animEffect transition="out" filter="fade">
                                      <p:cBhvr>
                                        <p:cTn id="21" dur="500" tmFilter="0, 0; .2, .5; .8, .5; 1, 0"/>
                                        <p:tgtEl>
                                          <p:spTgt spid="32"/>
                                        </p:tgtEl>
                                      </p:cBhvr>
                                    </p:animEffect>
                                    <p:animScale>
                                      <p:cBhvr>
                                        <p:cTn id="22" dur="250" autoRev="1" fill="hold"/>
                                        <p:tgtEl>
                                          <p:spTgt spid="32"/>
                                        </p:tgtEl>
                                      </p:cBhvr>
                                      <p:by x="105000" y="105000"/>
                                    </p:animScale>
                                  </p:childTnLst>
                                </p:cTn>
                              </p:par>
                            </p:childTnLst>
                          </p:cTn>
                        </p:par>
                        <p:par>
                          <p:cTn id="23" fill="hold">
                            <p:stCondLst>
                              <p:cond delay="500"/>
                            </p:stCondLst>
                            <p:childTnLst>
                              <p:par>
                                <p:cTn id="24" presetID="22" presetClass="entr" presetSubtype="2" fill="hold" grpId="0"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wipe(right)">
                                      <p:cBhvr>
                                        <p:cTn id="26" dur="500"/>
                                        <p:tgtEl>
                                          <p:spTgt spid="37"/>
                                        </p:tgtEl>
                                      </p:cBhvr>
                                    </p:animEffect>
                                  </p:childTnLst>
                                </p:cTn>
                              </p:par>
                            </p:childTnLst>
                          </p:cTn>
                        </p:par>
                        <p:par>
                          <p:cTn id="27" fill="hold">
                            <p:stCondLst>
                              <p:cond delay="1000"/>
                            </p:stCondLst>
                            <p:childTnLst>
                              <p:par>
                                <p:cTn id="28" presetID="2" presetClass="entr" presetSubtype="1"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0-#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0" presetClass="entr" presetSubtype="0" fill="hold" grpId="0" nodeType="click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wedge">
                                      <p:cBhvr>
                                        <p:cTn id="36" dur="2000"/>
                                        <p:tgtEl>
                                          <p:spTgt spid="35"/>
                                        </p:tgtEl>
                                      </p:cBhvr>
                                    </p:animEffect>
                                  </p:childTnLst>
                                </p:cTn>
                              </p:par>
                            </p:childTnLst>
                          </p:cTn>
                        </p:par>
                        <p:par>
                          <p:cTn id="37" fill="hold">
                            <p:stCondLst>
                              <p:cond delay="2000"/>
                            </p:stCondLst>
                            <p:childTnLst>
                              <p:par>
                                <p:cTn id="38" presetID="35" presetClass="emph" presetSubtype="0" repeatCount="indefinite" fill="hold" grpId="1" nodeType="afterEffect">
                                  <p:stCondLst>
                                    <p:cond delay="0"/>
                                  </p:stCondLst>
                                  <p:endCondLst>
                                    <p:cond evt="onNext" delay="0">
                                      <p:tgtEl>
                                        <p:sldTgt/>
                                      </p:tgtEl>
                                    </p:cond>
                                  </p:endCondLst>
                                  <p:childTnLst>
                                    <p:anim calcmode="discrete" valueType="str">
                                      <p:cBhvr>
                                        <p:cTn id="39" dur="500" fill="hold"/>
                                        <p:tgtEl>
                                          <p:spTgt spid="35"/>
                                        </p:tgtEl>
                                        <p:attrNameLst>
                                          <p:attrName>style.visibility</p:attrName>
                                        </p:attrNameLst>
                                      </p:cBhvr>
                                      <p:tavLst>
                                        <p:tav tm="0">
                                          <p:val>
                                            <p:strVal val="hidden"/>
                                          </p:val>
                                        </p:tav>
                                        <p:tav tm="50000">
                                          <p:val>
                                            <p:strVal val="visible"/>
                                          </p:val>
                                        </p:tav>
                                      </p:tavLst>
                                    </p:anim>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Effect transition="in" filter="wipe(left)">
                                      <p:cBhvr>
                                        <p:cTn id="43" dur="500"/>
                                        <p:tgtEl>
                                          <p:spTgt spid="3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nodeType="clickEffect">
                                  <p:stCondLst>
                                    <p:cond delay="0"/>
                                  </p:stCondLst>
                                  <p:childTnLst>
                                    <p:set>
                                      <p:cBhvr>
                                        <p:cTn id="47" dur="1" fill="hold">
                                          <p:stCondLst>
                                            <p:cond delay="0"/>
                                          </p:stCondLst>
                                        </p:cTn>
                                        <p:tgtEl>
                                          <p:spTgt spid="70"/>
                                        </p:tgtEl>
                                        <p:attrNameLst>
                                          <p:attrName>style.visibility</p:attrName>
                                        </p:attrNameLst>
                                      </p:cBhvr>
                                      <p:to>
                                        <p:strVal val="visible"/>
                                      </p:to>
                                    </p:set>
                                    <p:animEffect transition="in" filter="wipe(up)">
                                      <p:cBhvr>
                                        <p:cTn id="48" dur="500"/>
                                        <p:tgtEl>
                                          <p:spTgt spid="70"/>
                                        </p:tgtEl>
                                      </p:cBhvr>
                                    </p:animEffect>
                                  </p:childTnLst>
                                </p:cTn>
                              </p:par>
                            </p:childTnLst>
                          </p:cTn>
                        </p:par>
                        <p:par>
                          <p:cTn id="49" fill="hold">
                            <p:stCondLst>
                              <p:cond delay="500"/>
                            </p:stCondLst>
                            <p:childTnLst>
                              <p:par>
                                <p:cTn id="50" presetID="12" presetClass="entr" presetSubtype="8" fill="hold" grpId="0" nodeType="afterEffect">
                                  <p:stCondLst>
                                    <p:cond delay="0"/>
                                  </p:stCondLst>
                                  <p:childTnLst>
                                    <p:set>
                                      <p:cBhvr>
                                        <p:cTn id="51" dur="1" fill="hold">
                                          <p:stCondLst>
                                            <p:cond delay="0"/>
                                          </p:stCondLst>
                                        </p:cTn>
                                        <p:tgtEl>
                                          <p:spTgt spid="75"/>
                                        </p:tgtEl>
                                        <p:attrNameLst>
                                          <p:attrName>style.visibility</p:attrName>
                                        </p:attrNameLst>
                                      </p:cBhvr>
                                      <p:to>
                                        <p:strVal val="visible"/>
                                      </p:to>
                                    </p:set>
                                    <p:animEffect transition="in" filter="slide(fromLeft)">
                                      <p:cBhvr>
                                        <p:cTn id="52" dur="500"/>
                                        <p:tgtEl>
                                          <p:spTgt spid="7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nodeType="clickEffect">
                                  <p:stCondLst>
                                    <p:cond delay="0"/>
                                  </p:stCondLst>
                                  <p:childTnLst>
                                    <p:set>
                                      <p:cBhvr>
                                        <p:cTn id="56" dur="1" fill="hold">
                                          <p:stCondLst>
                                            <p:cond delay="0"/>
                                          </p:stCondLst>
                                        </p:cTn>
                                        <p:tgtEl>
                                          <p:spTgt spid="79"/>
                                        </p:tgtEl>
                                        <p:attrNameLst>
                                          <p:attrName>style.visibility</p:attrName>
                                        </p:attrNameLst>
                                      </p:cBhvr>
                                      <p:to>
                                        <p:strVal val="visible"/>
                                      </p:to>
                                    </p:set>
                                    <p:animEffect transition="in" filter="wipe(up)">
                                      <p:cBhvr>
                                        <p:cTn id="57" dur="500"/>
                                        <p:tgtEl>
                                          <p:spTgt spid="79"/>
                                        </p:tgtEl>
                                      </p:cBhvr>
                                    </p:animEffect>
                                  </p:childTnLst>
                                </p:cTn>
                              </p:par>
                            </p:childTnLst>
                          </p:cTn>
                        </p:par>
                        <p:par>
                          <p:cTn id="58" fill="hold">
                            <p:stCondLst>
                              <p:cond delay="500"/>
                            </p:stCondLst>
                            <p:childTnLst>
                              <p:par>
                                <p:cTn id="59" presetID="12" presetClass="entr" presetSubtype="8" fill="hold" grpId="0" nodeType="afterEffect">
                                  <p:stCondLst>
                                    <p:cond delay="0"/>
                                  </p:stCondLst>
                                  <p:childTnLst>
                                    <p:set>
                                      <p:cBhvr>
                                        <p:cTn id="60" dur="1" fill="hold">
                                          <p:stCondLst>
                                            <p:cond delay="0"/>
                                          </p:stCondLst>
                                        </p:cTn>
                                        <p:tgtEl>
                                          <p:spTgt spid="80"/>
                                        </p:tgtEl>
                                        <p:attrNameLst>
                                          <p:attrName>style.visibility</p:attrName>
                                        </p:attrNameLst>
                                      </p:cBhvr>
                                      <p:to>
                                        <p:strVal val="visible"/>
                                      </p:to>
                                    </p:set>
                                    <p:animEffect transition="in" filter="slide(fromLeft)">
                                      <p:cBhvr>
                                        <p:cTn id="61" dur="500"/>
                                        <p:tgtEl>
                                          <p:spTgt spid="80"/>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grpId="0" nodeType="clickEffect">
                                  <p:stCondLst>
                                    <p:cond delay="0"/>
                                  </p:stCondLst>
                                  <p:childTnLst>
                                    <p:set>
                                      <p:cBhvr>
                                        <p:cTn id="65" dur="1" fill="hold">
                                          <p:stCondLst>
                                            <p:cond delay="0"/>
                                          </p:stCondLst>
                                        </p:cTn>
                                        <p:tgtEl>
                                          <p:spTgt spid="48"/>
                                        </p:tgtEl>
                                        <p:attrNameLst>
                                          <p:attrName>style.visibility</p:attrName>
                                        </p:attrNameLst>
                                      </p:cBhvr>
                                      <p:to>
                                        <p:strVal val="visible"/>
                                      </p:to>
                                    </p:set>
                                    <p:animEffect transition="in" filter="wipe(left)">
                                      <p:cBhvr>
                                        <p:cTn id="66" dur="500"/>
                                        <p:tgtEl>
                                          <p:spTgt spid="4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1" fill="hold" nodeType="click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wipe(up)">
                                      <p:cBhvr>
                                        <p:cTn id="71" dur="500"/>
                                        <p:tgtEl>
                                          <p:spTgt spid="42"/>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1" fill="hold" grpId="0" nodeType="click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wipe(up)">
                                      <p:cBhvr>
                                        <p:cTn id="81" dur="500"/>
                                        <p:tgtEl>
                                          <p:spTgt spid="4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8" fill="hold" grpId="0" nodeType="click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wipe(left)">
                                      <p:cBhvr>
                                        <p:cTn id="86" dur="500"/>
                                        <p:tgtEl>
                                          <p:spTgt spid="41"/>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grpId="0" nodeType="clickEffect">
                                  <p:stCondLst>
                                    <p:cond delay="0"/>
                                  </p:stCondLst>
                                  <p:childTnLst>
                                    <p:set>
                                      <p:cBhvr>
                                        <p:cTn id="90" dur="1" fill="hold">
                                          <p:stCondLst>
                                            <p:cond delay="0"/>
                                          </p:stCondLst>
                                        </p:cTn>
                                        <p:tgtEl>
                                          <p:spTgt spid="49"/>
                                        </p:tgtEl>
                                        <p:attrNameLst>
                                          <p:attrName>style.visibility</p:attrName>
                                        </p:attrNameLst>
                                      </p:cBhvr>
                                      <p:to>
                                        <p:strVal val="visible"/>
                                      </p:to>
                                    </p:set>
                                    <p:animEffect transition="in" filter="wipe(up)">
                                      <p:cBhvr>
                                        <p:cTn id="91" dur="500"/>
                                        <p:tgtEl>
                                          <p:spTgt spid="49"/>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grpId="0" nodeType="click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wipe(left)">
                                      <p:cBhvr>
                                        <p:cTn id="96" dur="500"/>
                                        <p:tgtEl>
                                          <p:spTgt spid="43"/>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wipe(left)">
                                      <p:cBhvr>
                                        <p:cTn id="101" dur="500"/>
                                        <p:tgtEl>
                                          <p:spTgt spid="45"/>
                                        </p:tgtEl>
                                      </p:cBhvr>
                                    </p:animEffec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65"/>
                                        </p:tgtEl>
                                        <p:attrNameLst>
                                          <p:attrName>style.visibility</p:attrName>
                                        </p:attrNameLst>
                                      </p:cBhvr>
                                      <p:to>
                                        <p:strVal val="visible"/>
                                      </p:to>
                                    </p:set>
                                    <p:animEffect transition="in" filter="fade">
                                      <p:cBhvr>
                                        <p:cTn id="106" dur="1000"/>
                                        <p:tgtEl>
                                          <p:spTgt spid="65"/>
                                        </p:tgtEl>
                                      </p:cBhvr>
                                    </p:animEffect>
                                    <p:anim calcmode="lin" valueType="num">
                                      <p:cBhvr>
                                        <p:cTn id="107" dur="1000" fill="hold"/>
                                        <p:tgtEl>
                                          <p:spTgt spid="65"/>
                                        </p:tgtEl>
                                        <p:attrNameLst>
                                          <p:attrName>ppt_x</p:attrName>
                                        </p:attrNameLst>
                                      </p:cBhvr>
                                      <p:tavLst>
                                        <p:tav tm="0">
                                          <p:val>
                                            <p:strVal val="#ppt_x"/>
                                          </p:val>
                                        </p:tav>
                                        <p:tav tm="100000">
                                          <p:val>
                                            <p:strVal val="#ppt_x"/>
                                          </p:val>
                                        </p:tav>
                                      </p:tavLst>
                                    </p:anim>
                                    <p:anim calcmode="lin" valueType="num">
                                      <p:cBhvr>
                                        <p:cTn id="108"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5" grpId="1" animBg="1"/>
      <p:bldP spid="36" grpId="0" animBg="1"/>
      <p:bldP spid="37" grpId="0" animBg="1"/>
      <p:bldP spid="38" grpId="0" animBg="1"/>
      <p:bldP spid="40" grpId="0" animBg="1" autoUpdateAnimBg="0"/>
      <p:bldP spid="41" grpId="0" bldLvl="0" autoUpdateAnimBg="0"/>
      <p:bldP spid="43" grpId="0" bldLvl="0" autoUpdateAnimBg="0"/>
      <p:bldP spid="44" grpId="0" bldLvl="0" autoUpdateAnimBg="0"/>
      <p:bldP spid="48" grpId="0" bldLvl="0" autoUpdateAnimBg="0"/>
      <p:bldP spid="49" grpId="0" animBg="1" autoUpdateAnimBg="0"/>
      <p:bldP spid="65" grpId="0"/>
      <p:bldP spid="75" grpId="0"/>
      <p:bldP spid="80" grpId="0"/>
      <p:bldP spid="5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xt Box 5"/>
          <p:cNvSpPr txBox="1">
            <a:spLocks noChangeArrowheads="1"/>
          </p:cNvSpPr>
          <p:nvPr/>
        </p:nvSpPr>
        <p:spPr bwMode="auto">
          <a:xfrm>
            <a:off x="587096" y="1124699"/>
            <a:ext cx="7873336" cy="738664"/>
          </a:xfrm>
          <a:prstGeom prst="rect">
            <a:avLst/>
          </a:prstGeom>
          <a:noFill/>
          <a:ln w="9525">
            <a:noFill/>
            <a:miter lim="800000"/>
          </a:ln>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1</a:t>
            </a:r>
            <a:r>
              <a:rPr lang="zh-CN" altLang="en-US" sz="2800" b="1" dirty="0">
                <a:latin typeface="楷体" panose="02010609060101010101" pitchFamily="49" charset="-122"/>
                <a:ea typeface="楷体" panose="02010609060101010101" pitchFamily="49" charset="-122"/>
              </a:rPr>
              <a:t>）已知圆的半径</a:t>
            </a:r>
            <a:r>
              <a:rPr lang="en-US" altLang="zh-CN" sz="2800" b="1" i="1" dirty="0">
                <a:latin typeface="Times New Roman" pitchFamily="18" charset="0"/>
                <a:ea typeface="楷体" panose="02010609060101010101" pitchFamily="49" charset="-122"/>
                <a:cs typeface="Times New Roman" pitchFamily="18" charset="0"/>
              </a:rPr>
              <a:t>r</a:t>
            </a:r>
            <a:r>
              <a:rPr lang="zh-CN" altLang="en-US" sz="2800" b="1" dirty="0">
                <a:latin typeface="楷体" panose="02010609060101010101" pitchFamily="49" charset="-122"/>
                <a:ea typeface="楷体" panose="02010609060101010101" pitchFamily="49" charset="-122"/>
              </a:rPr>
              <a:t>和高</a:t>
            </a:r>
            <a:r>
              <a:rPr lang="en-US" altLang="zh-CN" sz="2800" b="1" i="1" dirty="0">
                <a:latin typeface="Times New Roman" pitchFamily="18" charset="0"/>
                <a:ea typeface="楷体" panose="02010609060101010101" pitchFamily="49" charset="-122"/>
                <a:cs typeface="Times New Roman" pitchFamily="18" charset="0"/>
              </a:rPr>
              <a:t>h</a:t>
            </a:r>
            <a:r>
              <a:rPr lang="zh-CN" altLang="en-US" sz="2800" b="1" dirty="0">
                <a:latin typeface="楷体" panose="02010609060101010101" pitchFamily="49" charset="-122"/>
                <a:ea typeface="楷体" panose="02010609060101010101" pitchFamily="49" charset="-122"/>
              </a:rPr>
              <a:t>，怎样求圆柱的体积？</a:t>
            </a:r>
          </a:p>
        </p:txBody>
      </p:sp>
      <p:sp>
        <p:nvSpPr>
          <p:cNvPr id="11" name="Text Box 5"/>
          <p:cNvSpPr txBox="1">
            <a:spLocks noChangeArrowheads="1"/>
          </p:cNvSpPr>
          <p:nvPr/>
        </p:nvSpPr>
        <p:spPr bwMode="auto">
          <a:xfrm>
            <a:off x="611560" y="2312531"/>
            <a:ext cx="8063269" cy="738664"/>
          </a:xfrm>
          <a:prstGeom prst="rect">
            <a:avLst/>
          </a:prstGeom>
          <a:noFill/>
          <a:ln w="9525">
            <a:noFill/>
            <a:miter lim="800000"/>
          </a:ln>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2</a:t>
            </a:r>
            <a:r>
              <a:rPr lang="zh-CN" altLang="en-US" sz="2800" b="1" dirty="0">
                <a:latin typeface="楷体" panose="02010609060101010101" pitchFamily="49" charset="-122"/>
                <a:ea typeface="楷体" panose="02010609060101010101" pitchFamily="49" charset="-122"/>
              </a:rPr>
              <a:t>）已知圆的直径</a:t>
            </a:r>
            <a:r>
              <a:rPr lang="en-US" altLang="zh-CN" sz="2800" b="1" i="1" dirty="0">
                <a:latin typeface="Times New Roman" pitchFamily="18" charset="0"/>
                <a:ea typeface="楷体" panose="02010609060101010101" pitchFamily="49" charset="-122"/>
                <a:cs typeface="Times New Roman" pitchFamily="18" charset="0"/>
              </a:rPr>
              <a:t>d</a:t>
            </a:r>
            <a:r>
              <a:rPr lang="zh-CN" altLang="en-US" sz="2800" b="1" dirty="0">
                <a:latin typeface="楷体" panose="02010609060101010101" pitchFamily="49" charset="-122"/>
                <a:ea typeface="楷体" panose="02010609060101010101" pitchFamily="49" charset="-122"/>
              </a:rPr>
              <a:t>和高</a:t>
            </a:r>
            <a:r>
              <a:rPr lang="en-US" altLang="zh-CN" sz="2800" b="1" i="1" dirty="0">
                <a:latin typeface="Times New Roman" pitchFamily="18" charset="0"/>
                <a:ea typeface="楷体" panose="02010609060101010101" pitchFamily="49" charset="-122"/>
                <a:cs typeface="Times New Roman" pitchFamily="18" charset="0"/>
              </a:rPr>
              <a:t>h</a:t>
            </a:r>
            <a:r>
              <a:rPr lang="zh-CN" altLang="en-US" sz="2800" b="1" dirty="0">
                <a:latin typeface="楷体" panose="02010609060101010101" pitchFamily="49" charset="-122"/>
                <a:ea typeface="楷体" panose="02010609060101010101" pitchFamily="49" charset="-122"/>
              </a:rPr>
              <a:t>，怎样求圆柱的体积？</a:t>
            </a:r>
          </a:p>
        </p:txBody>
      </p:sp>
      <p:sp>
        <p:nvSpPr>
          <p:cNvPr id="12" name="Text Box 5"/>
          <p:cNvSpPr txBox="1">
            <a:spLocks noChangeArrowheads="1"/>
          </p:cNvSpPr>
          <p:nvPr/>
        </p:nvSpPr>
        <p:spPr bwMode="auto">
          <a:xfrm>
            <a:off x="587096" y="3598796"/>
            <a:ext cx="7991261" cy="738664"/>
          </a:xfrm>
          <a:prstGeom prst="rect">
            <a:avLst/>
          </a:prstGeom>
          <a:noFill/>
          <a:ln w="9525">
            <a:noFill/>
            <a:miter lim="800000"/>
          </a:ln>
        </p:spPr>
        <p:txBody>
          <a:bodyPr wrap="square">
            <a:spAutoFit/>
          </a:bodyPr>
          <a:lstStyle/>
          <a:p>
            <a:pPr>
              <a:lnSpc>
                <a:spcPct val="150000"/>
              </a:lnSpc>
            </a:pPr>
            <a:r>
              <a:rPr lang="zh-CN" altLang="en-US" sz="2800" b="1" dirty="0">
                <a:latin typeface="楷体" panose="02010609060101010101" pitchFamily="49" charset="-122"/>
                <a:ea typeface="楷体" panose="02010609060101010101" pitchFamily="49" charset="-122"/>
              </a:rPr>
              <a:t>（</a:t>
            </a:r>
            <a:r>
              <a:rPr lang="en-US" altLang="zh-CN" sz="2800" b="1" dirty="0">
                <a:latin typeface="楷体" panose="02010609060101010101" pitchFamily="49" charset="-122"/>
                <a:ea typeface="楷体" panose="02010609060101010101" pitchFamily="49" charset="-122"/>
              </a:rPr>
              <a:t>3</a:t>
            </a:r>
            <a:r>
              <a:rPr lang="zh-CN" altLang="en-US" sz="2800" b="1" dirty="0">
                <a:latin typeface="楷体" panose="02010609060101010101" pitchFamily="49" charset="-122"/>
                <a:ea typeface="楷体" panose="02010609060101010101" pitchFamily="49" charset="-122"/>
              </a:rPr>
              <a:t>）已知圆的周长</a:t>
            </a:r>
            <a:r>
              <a:rPr lang="en-US" altLang="zh-CN" sz="2800" b="1" i="1" dirty="0">
                <a:latin typeface="Times New Roman" pitchFamily="18" charset="0"/>
                <a:ea typeface="楷体" panose="02010609060101010101" pitchFamily="49" charset="-122"/>
                <a:cs typeface="Times New Roman" pitchFamily="18" charset="0"/>
              </a:rPr>
              <a:t>C</a:t>
            </a:r>
            <a:r>
              <a:rPr lang="zh-CN" altLang="en-US" sz="2800" b="1" dirty="0">
                <a:latin typeface="楷体" panose="02010609060101010101" pitchFamily="49" charset="-122"/>
                <a:ea typeface="楷体" panose="02010609060101010101" pitchFamily="49" charset="-122"/>
              </a:rPr>
              <a:t>和高</a:t>
            </a:r>
            <a:r>
              <a:rPr lang="en-US" altLang="zh-CN" sz="2800" b="1" i="1" dirty="0">
                <a:latin typeface="Times New Roman" pitchFamily="18" charset="0"/>
                <a:ea typeface="楷体" panose="02010609060101010101" pitchFamily="49" charset="-122"/>
                <a:cs typeface="Times New Roman" pitchFamily="18" charset="0"/>
              </a:rPr>
              <a:t>h</a:t>
            </a:r>
            <a:r>
              <a:rPr lang="zh-CN" altLang="en-US" sz="2800" b="1" dirty="0">
                <a:latin typeface="楷体" panose="02010609060101010101" pitchFamily="49" charset="-122"/>
                <a:ea typeface="楷体" panose="02010609060101010101" pitchFamily="49" charset="-122"/>
              </a:rPr>
              <a:t>，怎样求圆柱的体积？</a:t>
            </a:r>
          </a:p>
        </p:txBody>
      </p:sp>
      <p:grpSp>
        <p:nvGrpSpPr>
          <p:cNvPr id="2" name="组合 1"/>
          <p:cNvGrpSpPr/>
          <p:nvPr/>
        </p:nvGrpSpPr>
        <p:grpSpPr>
          <a:xfrm>
            <a:off x="3635896" y="1833123"/>
            <a:ext cx="1460954" cy="525401"/>
            <a:chOff x="3913548" y="1650722"/>
            <a:chExt cx="1460954" cy="525401"/>
          </a:xfrm>
        </p:grpSpPr>
        <p:sp>
          <p:nvSpPr>
            <p:cNvPr id="22" name="Text Box 9"/>
            <p:cNvSpPr txBox="1">
              <a:spLocks noChangeArrowheads="1"/>
            </p:cNvSpPr>
            <p:nvPr/>
          </p:nvSpPr>
          <p:spPr bwMode="auto">
            <a:xfrm>
              <a:off x="3913548" y="1650722"/>
              <a:ext cx="1460954" cy="525401"/>
            </a:xfrm>
            <a:prstGeom prst="rect">
              <a:avLst/>
            </a:prstGeom>
            <a:noFill/>
            <a:ln w="9525" algn="ctr">
              <a:noFill/>
              <a:miter lim="800000"/>
            </a:ln>
            <a:effectLst/>
          </p:spPr>
          <p:txBody>
            <a:bodyPr wrap="none" lIns="90000" tIns="46800" rIns="90000" bIns="46800">
              <a:spAutoFit/>
            </a:bodyPr>
            <a:lstStyle/>
            <a:p>
              <a:r>
                <a:rPr lang="en-US" altLang="zh-CN" sz="2800" b="1" i="1" dirty="0">
                  <a:solidFill>
                    <a:srgbClr val="FF0000"/>
                  </a:solidFill>
                  <a:latin typeface="Times New Roman" pitchFamily="18" charset="0"/>
                  <a:ea typeface="楷体" panose="02010609060101010101" pitchFamily="49" charset="-122"/>
                  <a:cs typeface="Times New Roman" pitchFamily="18" charset="0"/>
                </a:rPr>
                <a:t>V</a:t>
              </a:r>
              <a:r>
                <a:rPr lang="zh-CN" altLang="en-US" sz="2800" b="1" dirty="0">
                  <a:solidFill>
                    <a:srgbClr val="FF0000"/>
                  </a:solidFill>
                  <a:latin typeface="Times New Roman" pitchFamily="18" charset="0"/>
                  <a:ea typeface="楷体" panose="02010609060101010101" pitchFamily="49" charset="-122"/>
                  <a:cs typeface="Times New Roman" pitchFamily="18" charset="0"/>
                </a:rPr>
                <a:t>＝  </a:t>
              </a:r>
              <a:r>
                <a:rPr lang="en-US" altLang="zh-CN" sz="2800" b="1" i="1" dirty="0">
                  <a:solidFill>
                    <a:srgbClr val="FF0000"/>
                  </a:solidFill>
                  <a:latin typeface="Times New Roman" pitchFamily="18" charset="0"/>
                  <a:ea typeface="楷体" panose="02010609060101010101" pitchFamily="49" charset="-122"/>
                  <a:cs typeface="Times New Roman" pitchFamily="18" charset="0"/>
                </a:rPr>
                <a:t>r</a:t>
              </a:r>
              <a:r>
                <a:rPr lang="en-US" altLang="zh-CN" sz="2800" b="1" baseline="40000" dirty="0">
                  <a:solidFill>
                    <a:srgbClr val="FF0000"/>
                  </a:solidFill>
                  <a:latin typeface="Times New Roman" pitchFamily="18" charset="0"/>
                  <a:ea typeface="楷体" panose="02010609060101010101" pitchFamily="49" charset="-122"/>
                  <a:cs typeface="Times New Roman" pitchFamily="18" charset="0"/>
                </a:rPr>
                <a:t>2</a:t>
              </a:r>
              <a:r>
                <a:rPr lang="en-US" altLang="zh-CN" sz="2800" b="1" i="1" dirty="0">
                  <a:solidFill>
                    <a:srgbClr val="FF0000"/>
                  </a:solidFill>
                  <a:latin typeface="Times New Roman" pitchFamily="18" charset="0"/>
                  <a:ea typeface="楷体" panose="02010609060101010101" pitchFamily="49" charset="-122"/>
                  <a:cs typeface="Times New Roman" pitchFamily="18" charset="0"/>
                </a:rPr>
                <a:t>h</a:t>
              </a:r>
            </a:p>
          </p:txBody>
        </p:sp>
        <p:sp>
          <p:nvSpPr>
            <p:cNvPr id="5" name="矩形 4"/>
            <p:cNvSpPr/>
            <p:nvPr/>
          </p:nvSpPr>
          <p:spPr>
            <a:xfrm>
              <a:off x="4478542" y="1650722"/>
              <a:ext cx="381836" cy="523220"/>
            </a:xfrm>
            <a:prstGeom prst="rect">
              <a:avLst/>
            </a:prstGeom>
          </p:spPr>
          <p:txBody>
            <a:bodyPr wrap="none">
              <a:spAutoFit/>
            </a:bodyPr>
            <a:lstStyle/>
            <a:p>
              <a:r>
                <a:rPr lang="en-US" altLang="zh-CN" sz="2800" b="1" dirty="0">
                  <a:solidFill>
                    <a:srgbClr val="FF0000"/>
                  </a:solidFill>
                  <a:latin typeface="Times New Roman" pitchFamily="18" charset="0"/>
                  <a:ea typeface="楷体" panose="02010609060101010101" pitchFamily="49" charset="-122"/>
                  <a:cs typeface="Times New Roman" pitchFamily="18" charset="0"/>
                </a:rPr>
                <a:t>π</a:t>
              </a:r>
              <a:endParaRPr lang="zh-CN" altLang="en-US" sz="2800" b="1" dirty="0">
                <a:solidFill>
                  <a:srgbClr val="FF0000"/>
                </a:solidFill>
                <a:latin typeface="Times New Roman" pitchFamily="18" charset="0"/>
                <a:ea typeface="楷体" panose="02010609060101010101" pitchFamily="49" charset="-122"/>
                <a:cs typeface="Times New Roman" pitchFamily="18" charset="0"/>
              </a:endParaRPr>
            </a:p>
          </p:txBody>
        </p:sp>
      </p:grpSp>
      <p:grpSp>
        <p:nvGrpSpPr>
          <p:cNvPr id="3" name="组合 2"/>
          <p:cNvGrpSpPr/>
          <p:nvPr/>
        </p:nvGrpSpPr>
        <p:grpSpPr>
          <a:xfrm>
            <a:off x="2815367" y="3057259"/>
            <a:ext cx="2650382" cy="547251"/>
            <a:chOff x="3414172" y="2931790"/>
            <a:chExt cx="2650382" cy="547251"/>
          </a:xfrm>
        </p:grpSpPr>
        <p:sp>
          <p:nvSpPr>
            <p:cNvPr id="31" name="Text Box 9"/>
            <p:cNvSpPr txBox="1">
              <a:spLocks noChangeArrowheads="1"/>
            </p:cNvSpPr>
            <p:nvPr/>
          </p:nvSpPr>
          <p:spPr bwMode="auto">
            <a:xfrm>
              <a:off x="3414172" y="2953640"/>
              <a:ext cx="2650382" cy="525401"/>
            </a:xfrm>
            <a:prstGeom prst="rect">
              <a:avLst/>
            </a:prstGeom>
            <a:noFill/>
            <a:ln w="9525" algn="ctr">
              <a:noFill/>
              <a:miter lim="800000"/>
            </a:ln>
            <a:effectLst/>
          </p:spPr>
          <p:txBody>
            <a:bodyPr wrap="none" lIns="90000" tIns="46800" rIns="90000" bIns="46800">
              <a:spAutoFit/>
            </a:bodyPr>
            <a:lstStyle/>
            <a:p>
              <a:r>
                <a:rPr lang="en-US" altLang="zh-CN" sz="2800" b="1" i="1" dirty="0">
                  <a:solidFill>
                    <a:srgbClr val="FF0000"/>
                  </a:solidFill>
                  <a:latin typeface="Times New Roman" pitchFamily="18" charset="0"/>
                  <a:ea typeface="楷体" panose="02010609060101010101" pitchFamily="49" charset="-122"/>
                  <a:cs typeface="Times New Roman" pitchFamily="18" charset="0"/>
                </a:rPr>
                <a:t>V</a:t>
              </a:r>
              <a:r>
                <a:rPr lang="zh-CN" altLang="en-US" sz="2800" b="1" dirty="0">
                  <a:solidFill>
                    <a:srgbClr val="FF0000"/>
                  </a:solidFill>
                  <a:latin typeface="Times New Roman" pitchFamily="18" charset="0"/>
                  <a:ea typeface="楷体" panose="02010609060101010101" pitchFamily="49" charset="-122"/>
                  <a:cs typeface="Times New Roman" pitchFamily="18" charset="0"/>
                </a:rPr>
                <a:t>＝ （</a:t>
              </a:r>
              <a:r>
                <a:rPr lang="en-US" altLang="zh-CN" sz="2800" b="1" i="1" dirty="0">
                  <a:solidFill>
                    <a:srgbClr val="FF0000"/>
                  </a:solidFill>
                  <a:latin typeface="Times New Roman" pitchFamily="18" charset="0"/>
                  <a:ea typeface="楷体" panose="02010609060101010101" pitchFamily="49" charset="-122"/>
                  <a:cs typeface="Times New Roman" pitchFamily="18" charset="0"/>
                </a:rPr>
                <a:t>d</a:t>
              </a:r>
              <a:r>
                <a:rPr lang="en-US" altLang="zh-CN" sz="2800" b="1" dirty="0">
                  <a:solidFill>
                    <a:srgbClr val="FF0000"/>
                  </a:solidFill>
                  <a:latin typeface="Times New Roman" pitchFamily="18" charset="0"/>
                  <a:ea typeface="楷体" panose="02010609060101010101" pitchFamily="49" charset="-122"/>
                  <a:cs typeface="Times New Roman" pitchFamily="18" charset="0"/>
                </a:rPr>
                <a:t>÷2</a:t>
              </a:r>
              <a:r>
                <a:rPr lang="zh-CN" altLang="en-US" sz="2800" b="1" dirty="0">
                  <a:solidFill>
                    <a:srgbClr val="FF0000"/>
                  </a:solidFill>
                  <a:latin typeface="Times New Roman" pitchFamily="18" charset="0"/>
                  <a:ea typeface="楷体" panose="02010609060101010101" pitchFamily="49" charset="-122"/>
                  <a:cs typeface="Times New Roman" pitchFamily="18" charset="0"/>
                </a:rPr>
                <a:t>）</a:t>
              </a:r>
              <a:r>
                <a:rPr lang="en-US" altLang="zh-CN" sz="2800" b="1" baseline="40000" dirty="0">
                  <a:solidFill>
                    <a:srgbClr val="FF0000"/>
                  </a:solidFill>
                  <a:latin typeface="Times New Roman" pitchFamily="18" charset="0"/>
                  <a:ea typeface="楷体" panose="02010609060101010101" pitchFamily="49" charset="-122"/>
                  <a:cs typeface="Times New Roman" pitchFamily="18" charset="0"/>
                </a:rPr>
                <a:t>2</a:t>
              </a:r>
              <a:r>
                <a:rPr lang="en-US" altLang="zh-CN" sz="2800" b="1" i="1" dirty="0">
                  <a:solidFill>
                    <a:srgbClr val="FF0000"/>
                  </a:solidFill>
                  <a:latin typeface="Times New Roman" pitchFamily="18" charset="0"/>
                  <a:ea typeface="楷体" panose="02010609060101010101" pitchFamily="49" charset="-122"/>
                  <a:cs typeface="Times New Roman" pitchFamily="18" charset="0"/>
                </a:rPr>
                <a:t>h</a:t>
              </a:r>
            </a:p>
          </p:txBody>
        </p:sp>
        <p:sp>
          <p:nvSpPr>
            <p:cNvPr id="35" name="矩形 34"/>
            <p:cNvSpPr/>
            <p:nvPr/>
          </p:nvSpPr>
          <p:spPr>
            <a:xfrm>
              <a:off x="4034928" y="2931790"/>
              <a:ext cx="381836" cy="523220"/>
            </a:xfrm>
            <a:prstGeom prst="rect">
              <a:avLst/>
            </a:prstGeom>
          </p:spPr>
          <p:txBody>
            <a:bodyPr wrap="none">
              <a:spAutoFit/>
            </a:bodyPr>
            <a:lstStyle/>
            <a:p>
              <a:r>
                <a:rPr lang="en-US" altLang="zh-CN" sz="2800" b="1" dirty="0">
                  <a:solidFill>
                    <a:srgbClr val="FF0000"/>
                  </a:solidFill>
                  <a:latin typeface="Times New Roman" pitchFamily="18" charset="0"/>
                  <a:ea typeface="楷体" panose="02010609060101010101" pitchFamily="49" charset="-122"/>
                  <a:cs typeface="Times New Roman" pitchFamily="18" charset="0"/>
                </a:rPr>
                <a:t>π</a:t>
              </a:r>
              <a:endParaRPr lang="zh-CN" altLang="en-US" sz="2800" b="1" dirty="0">
                <a:solidFill>
                  <a:srgbClr val="FF0000"/>
                </a:solidFill>
                <a:latin typeface="Times New Roman" pitchFamily="18" charset="0"/>
                <a:ea typeface="楷体" panose="02010609060101010101" pitchFamily="49" charset="-122"/>
                <a:cs typeface="Times New Roman" pitchFamily="18" charset="0"/>
              </a:endParaRPr>
            </a:p>
          </p:txBody>
        </p:sp>
      </p:grpSp>
      <p:grpSp>
        <p:nvGrpSpPr>
          <p:cNvPr id="4" name="组合 3"/>
          <p:cNvGrpSpPr/>
          <p:nvPr/>
        </p:nvGrpSpPr>
        <p:grpSpPr>
          <a:xfrm>
            <a:off x="2744173" y="4191981"/>
            <a:ext cx="3484012" cy="564657"/>
            <a:chOff x="3342978" y="4066512"/>
            <a:chExt cx="3484012" cy="564657"/>
          </a:xfrm>
        </p:grpSpPr>
        <p:sp>
          <p:nvSpPr>
            <p:cNvPr id="32" name="Text Box 15"/>
            <p:cNvSpPr txBox="1">
              <a:spLocks noChangeArrowheads="1"/>
            </p:cNvSpPr>
            <p:nvPr/>
          </p:nvSpPr>
          <p:spPr bwMode="auto">
            <a:xfrm>
              <a:off x="3342978" y="4105768"/>
              <a:ext cx="3484012" cy="525401"/>
            </a:xfrm>
            <a:prstGeom prst="rect">
              <a:avLst/>
            </a:prstGeom>
            <a:noFill/>
            <a:ln w="9525" algn="ctr">
              <a:noFill/>
              <a:miter lim="800000"/>
            </a:ln>
            <a:effectLst/>
          </p:spPr>
          <p:txBody>
            <a:bodyPr wrap="square" lIns="90000" tIns="46800" rIns="90000" bIns="46800">
              <a:spAutoFit/>
            </a:bodyPr>
            <a:lstStyle/>
            <a:p>
              <a:r>
                <a:rPr lang="en-US" altLang="zh-CN" sz="2800" b="1" i="1" dirty="0">
                  <a:solidFill>
                    <a:srgbClr val="FF0000"/>
                  </a:solidFill>
                  <a:latin typeface="Times New Roman" pitchFamily="18" charset="0"/>
                  <a:ea typeface="楷体" panose="02010609060101010101" pitchFamily="49" charset="-122"/>
                  <a:cs typeface="Times New Roman" pitchFamily="18" charset="0"/>
                </a:rPr>
                <a:t>V</a:t>
              </a:r>
              <a:r>
                <a:rPr lang="zh-CN" altLang="en-US" sz="2800" b="1" dirty="0">
                  <a:solidFill>
                    <a:srgbClr val="FF0000"/>
                  </a:solidFill>
                  <a:latin typeface="Times New Roman" pitchFamily="18" charset="0"/>
                  <a:ea typeface="楷体" panose="02010609060101010101" pitchFamily="49" charset="-122"/>
                  <a:cs typeface="Times New Roman" pitchFamily="18" charset="0"/>
                </a:rPr>
                <a:t>＝ （</a:t>
              </a:r>
              <a:r>
                <a:rPr lang="en-US" altLang="zh-CN" sz="2800" b="1" i="1" dirty="0">
                  <a:solidFill>
                    <a:srgbClr val="FF0000"/>
                  </a:solidFill>
                  <a:latin typeface="Times New Roman" pitchFamily="18" charset="0"/>
                  <a:ea typeface="楷体" panose="02010609060101010101" pitchFamily="49" charset="-122"/>
                  <a:cs typeface="Times New Roman" pitchFamily="18" charset="0"/>
                </a:rPr>
                <a:t>C</a:t>
              </a:r>
              <a:r>
                <a:rPr lang="en-US" altLang="zh-CN" sz="2800" b="1" dirty="0">
                  <a:solidFill>
                    <a:srgbClr val="FF0000"/>
                  </a:solidFill>
                  <a:latin typeface="Times New Roman" pitchFamily="18" charset="0"/>
                  <a:ea typeface="楷体" panose="02010609060101010101" pitchFamily="49" charset="-122"/>
                  <a:cs typeface="Times New Roman" pitchFamily="18" charset="0"/>
                </a:rPr>
                <a:t>÷π÷2</a:t>
              </a:r>
              <a:r>
                <a:rPr lang="zh-CN" altLang="en-US" sz="2800" b="1" dirty="0">
                  <a:solidFill>
                    <a:srgbClr val="FF0000"/>
                  </a:solidFill>
                  <a:latin typeface="Times New Roman" pitchFamily="18" charset="0"/>
                  <a:ea typeface="楷体" panose="02010609060101010101" pitchFamily="49" charset="-122"/>
                  <a:cs typeface="Times New Roman" pitchFamily="18" charset="0"/>
                </a:rPr>
                <a:t>）</a:t>
              </a:r>
              <a:r>
                <a:rPr lang="en-US" altLang="zh-CN" sz="2800" b="1" baseline="40000" dirty="0">
                  <a:solidFill>
                    <a:srgbClr val="FF0000"/>
                  </a:solidFill>
                  <a:latin typeface="Times New Roman" pitchFamily="18" charset="0"/>
                  <a:ea typeface="楷体" panose="02010609060101010101" pitchFamily="49" charset="-122"/>
                  <a:cs typeface="Times New Roman" pitchFamily="18" charset="0"/>
                </a:rPr>
                <a:t>2</a:t>
              </a:r>
              <a:r>
                <a:rPr lang="en-US" altLang="zh-CN" sz="2800" b="1" i="1" dirty="0">
                  <a:solidFill>
                    <a:srgbClr val="FF0000"/>
                  </a:solidFill>
                  <a:latin typeface="Times New Roman" pitchFamily="18" charset="0"/>
                  <a:ea typeface="楷体" panose="02010609060101010101" pitchFamily="49" charset="-122"/>
                  <a:cs typeface="Times New Roman" pitchFamily="18" charset="0"/>
                </a:rPr>
                <a:t>h</a:t>
              </a:r>
            </a:p>
          </p:txBody>
        </p:sp>
        <p:sp>
          <p:nvSpPr>
            <p:cNvPr id="36" name="矩形 35"/>
            <p:cNvSpPr/>
            <p:nvPr/>
          </p:nvSpPr>
          <p:spPr>
            <a:xfrm>
              <a:off x="3946669" y="4066512"/>
              <a:ext cx="381836" cy="523220"/>
            </a:xfrm>
            <a:prstGeom prst="rect">
              <a:avLst/>
            </a:prstGeom>
          </p:spPr>
          <p:txBody>
            <a:bodyPr wrap="none">
              <a:spAutoFit/>
            </a:bodyPr>
            <a:lstStyle/>
            <a:p>
              <a:r>
                <a:rPr lang="en-US" altLang="zh-CN" sz="2800" b="1" dirty="0">
                  <a:solidFill>
                    <a:srgbClr val="FF0000"/>
                  </a:solidFill>
                  <a:latin typeface="Times New Roman" pitchFamily="18" charset="0"/>
                  <a:ea typeface="楷体" panose="02010609060101010101" pitchFamily="49" charset="-122"/>
                  <a:cs typeface="Times New Roman" pitchFamily="18" charset="0"/>
                </a:rPr>
                <a:t>π</a:t>
              </a:r>
              <a:endParaRPr lang="zh-CN" altLang="en-US" sz="2800" b="1" dirty="0">
                <a:solidFill>
                  <a:srgbClr val="FF0000"/>
                </a:solidFill>
                <a:latin typeface="Times New Roman" pitchFamily="18" charset="0"/>
                <a:ea typeface="楷体" panose="02010609060101010101" pitchFamily="49" charset="-122"/>
                <a:cs typeface="Times New Roman" pitchFamily="18" charset="0"/>
              </a:endParaRPr>
            </a:p>
          </p:txBody>
        </p:sp>
      </p:grpSp>
      <p:sp>
        <p:nvSpPr>
          <p:cNvPr id="15" name="圆角矩形 5">
            <a:extLst>
              <a:ext uri="{FF2B5EF4-FFF2-40B4-BE49-F238E27FC236}">
                <a16:creationId xmlns="" xmlns:a16="http://schemas.microsoft.com/office/drawing/2014/main" id="{F02E0888-588B-4FBB-8D3C-1A4A9F63E6F3}"/>
              </a:ext>
            </a:extLst>
          </p:cNvPr>
          <p:cNvSpPr/>
          <p:nvPr/>
        </p:nvSpPr>
        <p:spPr>
          <a:xfrm>
            <a:off x="621412" y="624788"/>
            <a:ext cx="6552728" cy="578882"/>
          </a:xfrm>
          <a:prstGeom prst="roundRect">
            <a:avLst/>
          </a:prstGeom>
          <a:noFill/>
          <a:ln>
            <a:noFill/>
          </a:ln>
        </p:spPr>
        <p:txBody>
          <a:bodyPr wrap="square">
            <a:spAutoFit/>
          </a:bodyPr>
          <a:lstStyle/>
          <a:p>
            <a:r>
              <a:rPr lang="zh-CN" altLang="en-US" sz="2800" b="1" dirty="0">
                <a:latin typeface="楷体" panose="02010609060101010101" pitchFamily="49" charset="-122"/>
                <a:ea typeface="楷体" panose="02010609060101010101" pitchFamily="49" charset="-122"/>
              </a:rPr>
              <a:t>抢答：看谁说的又快有准。</a:t>
            </a:r>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blinds(horizontal)">
                                      <p:cBhvr>
                                        <p:cTn id="12" dur="500"/>
                                        <p:tgtEl>
                                          <p:spTgt spid="3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linds(horizontal)">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1000"/>
                                        <p:tgtEl>
                                          <p:spTgt spid="3"/>
                                        </p:tgtEl>
                                      </p:cBhvr>
                                    </p:animEffect>
                                    <p:anim calcmode="lin" valueType="num">
                                      <p:cBhvr>
                                        <p:cTn id="35" dur="1000" fill="hold"/>
                                        <p:tgtEl>
                                          <p:spTgt spid="3"/>
                                        </p:tgtEl>
                                        <p:attrNameLst>
                                          <p:attrName>ppt_x</p:attrName>
                                        </p:attrNameLst>
                                      </p:cBhvr>
                                      <p:tavLst>
                                        <p:tav tm="0">
                                          <p:val>
                                            <p:strVal val="#ppt_x"/>
                                          </p:val>
                                        </p:tav>
                                        <p:tav tm="100000">
                                          <p:val>
                                            <p:strVal val="#ppt_x"/>
                                          </p:val>
                                        </p:tav>
                                      </p:tavLst>
                                    </p:anim>
                                    <p:anim calcmode="lin" valueType="num">
                                      <p:cBhvr>
                                        <p:cTn id="3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fade">
                                      <p:cBhvr>
                                        <p:cTn id="41" dur="1000"/>
                                        <p:tgtEl>
                                          <p:spTgt spid="4"/>
                                        </p:tgtEl>
                                      </p:cBhvr>
                                    </p:animEffect>
                                    <p:anim calcmode="lin" valueType="num">
                                      <p:cBhvr>
                                        <p:cTn id="42" dur="1000" fill="hold"/>
                                        <p:tgtEl>
                                          <p:spTgt spid="4"/>
                                        </p:tgtEl>
                                        <p:attrNameLst>
                                          <p:attrName>ppt_x</p:attrName>
                                        </p:attrNameLst>
                                      </p:cBhvr>
                                      <p:tavLst>
                                        <p:tav tm="0">
                                          <p:val>
                                            <p:strVal val="#ppt_x"/>
                                          </p:val>
                                        </p:tav>
                                        <p:tav tm="100000">
                                          <p:val>
                                            <p:strVal val="#ppt_x"/>
                                          </p:val>
                                        </p:tav>
                                      </p:tavLst>
                                    </p:anim>
                                    <p:anim calcmode="lin" valueType="num">
                                      <p:cBhvr>
                                        <p:cTn id="4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11" grpId="0"/>
      <p:bldP spid="12"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圆角矩形 100"/>
          <p:cNvSpPr/>
          <p:nvPr/>
        </p:nvSpPr>
        <p:spPr>
          <a:xfrm>
            <a:off x="651511" y="668977"/>
            <a:ext cx="6753776" cy="578882"/>
          </a:xfrm>
          <a:prstGeom prst="roundRect">
            <a:avLst/>
          </a:prstGeom>
          <a:noFill/>
          <a:ln>
            <a:noFill/>
          </a:ln>
        </p:spPr>
        <p:txBody>
          <a:bodyPr wrap="square">
            <a:spAutoFit/>
          </a:bodyPr>
          <a:lstStyle/>
          <a:p>
            <a:r>
              <a:rPr lang="zh-CN" altLang="en-US" sz="2800" b="1" dirty="0">
                <a:latin typeface="楷体" panose="02010609060101010101" pitchFamily="49" charset="-122"/>
                <a:ea typeface="楷体" panose="02010609060101010101" pitchFamily="49" charset="-122"/>
              </a:rPr>
              <a:t>想一想：怎样求不规则物体的体积？</a:t>
            </a:r>
          </a:p>
        </p:txBody>
      </p:sp>
      <p:sp>
        <p:nvSpPr>
          <p:cNvPr id="103" name="AutoShape 27"/>
          <p:cNvSpPr>
            <a:spLocks noChangeArrowheads="1"/>
          </p:cNvSpPr>
          <p:nvPr/>
        </p:nvSpPr>
        <p:spPr bwMode="auto">
          <a:xfrm>
            <a:off x="1475656" y="1404579"/>
            <a:ext cx="6768751" cy="852783"/>
          </a:xfrm>
          <a:prstGeom prst="wedgeRoundRectCallout">
            <a:avLst>
              <a:gd name="adj1" fmla="val -53324"/>
              <a:gd name="adj2" fmla="val 34342"/>
              <a:gd name="adj3" fmla="val 16667"/>
            </a:avLst>
          </a:prstGeom>
          <a:noFill/>
          <a:ln w="19050">
            <a:solidFill>
              <a:srgbClr val="3399FF"/>
            </a:solidFill>
            <a:miter lim="800000"/>
          </a:ln>
        </p:spPr>
        <p:txBody>
          <a:bodyPr lIns="68580" tIns="34290" rIns="68580" bIns="34290"/>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nSpc>
                <a:spcPct val="110000"/>
              </a:lnSpc>
              <a:defRPr/>
            </a:pPr>
            <a:r>
              <a:rPr lang="zh-CN" altLang="en-US" sz="2400" b="1" dirty="0">
                <a:latin typeface="楷体" panose="02010609060101010101" pitchFamily="49" charset="-122"/>
                <a:ea typeface="楷体" panose="02010609060101010101" pitchFamily="49" charset="-122"/>
              </a:rPr>
              <a:t>瓶子正放和倒置时，形状发生了变化，但瓶中空余部分的容积相等。</a:t>
            </a:r>
            <a:endParaRPr lang="zh-CN" altLang="en-US" sz="2400" dirty="0">
              <a:latin typeface="楷体" panose="02010609060101010101" pitchFamily="49" charset="-122"/>
              <a:ea typeface="楷体" panose="02010609060101010101" pitchFamily="49" charset="-122"/>
            </a:endParaRPr>
          </a:p>
        </p:txBody>
      </p:sp>
      <p:sp>
        <p:nvSpPr>
          <p:cNvPr id="104" name="竖卷形 103"/>
          <p:cNvSpPr/>
          <p:nvPr/>
        </p:nvSpPr>
        <p:spPr>
          <a:xfrm>
            <a:off x="3707904" y="2617477"/>
            <a:ext cx="640990" cy="1546664"/>
          </a:xfrm>
          <a:prstGeom prst="verticalScroll">
            <a:avLst/>
          </a:prstGeom>
          <a:solidFill>
            <a:schemeClr val="accent4">
              <a:lumMod val="40000"/>
              <a:lumOff val="60000"/>
              <a:alpha val="59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zh-CN" altLang="en-US" sz="2800" b="1" dirty="0">
                <a:solidFill>
                  <a:prstClr val="black"/>
                </a:solidFill>
                <a:latin typeface="楷体" panose="02010609060101010101" pitchFamily="49" charset="-122"/>
                <a:ea typeface="楷体" panose="02010609060101010101" pitchFamily="49" charset="-122"/>
              </a:rPr>
              <a:t>转</a:t>
            </a:r>
            <a:endParaRPr lang="en-US" altLang="zh-CN" sz="2800" b="1" dirty="0">
              <a:solidFill>
                <a:prstClr val="black"/>
              </a:solidFill>
              <a:latin typeface="楷体" panose="02010609060101010101" pitchFamily="49" charset="-122"/>
              <a:ea typeface="楷体" panose="02010609060101010101" pitchFamily="49" charset="-122"/>
            </a:endParaRPr>
          </a:p>
          <a:p>
            <a:pPr lvl="0"/>
            <a:r>
              <a:rPr lang="zh-CN" altLang="en-US" sz="2800" b="1" dirty="0">
                <a:solidFill>
                  <a:prstClr val="black"/>
                </a:solidFill>
                <a:latin typeface="楷体" panose="02010609060101010101" pitchFamily="49" charset="-122"/>
                <a:ea typeface="楷体" panose="02010609060101010101" pitchFamily="49" charset="-122"/>
              </a:rPr>
              <a:t>化</a:t>
            </a:r>
            <a:endParaRPr lang="en-US" altLang="zh-CN" sz="2800" b="1" dirty="0">
              <a:solidFill>
                <a:prstClr val="black"/>
              </a:solidFill>
              <a:latin typeface="楷体" panose="02010609060101010101" pitchFamily="49" charset="-122"/>
              <a:ea typeface="楷体" panose="02010609060101010101" pitchFamily="49" charset="-122"/>
            </a:endParaRPr>
          </a:p>
          <a:p>
            <a:pPr lvl="0"/>
            <a:r>
              <a:rPr lang="zh-CN" altLang="en-US" sz="2800" b="1" dirty="0">
                <a:solidFill>
                  <a:prstClr val="black"/>
                </a:solidFill>
                <a:latin typeface="楷体" panose="02010609060101010101" pitchFamily="49" charset="-122"/>
                <a:ea typeface="楷体" panose="02010609060101010101" pitchFamily="49" charset="-122"/>
              </a:rPr>
              <a:t>法</a:t>
            </a:r>
          </a:p>
        </p:txBody>
      </p:sp>
      <p:sp>
        <p:nvSpPr>
          <p:cNvPr id="120" name="圆角矩形标注 119"/>
          <p:cNvSpPr/>
          <p:nvPr/>
        </p:nvSpPr>
        <p:spPr>
          <a:xfrm>
            <a:off x="4734970" y="2764514"/>
            <a:ext cx="3276000" cy="1466352"/>
          </a:xfrm>
          <a:prstGeom prst="wedgeRoundRectCallout">
            <a:avLst>
              <a:gd name="adj1" fmla="val -59481"/>
              <a:gd name="adj2" fmla="val -37195"/>
              <a:gd name="adj3" fmla="val 16667"/>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sz="2400" b="1" dirty="0">
                <a:solidFill>
                  <a:schemeClr val="tx1"/>
                </a:solidFill>
                <a:latin typeface="楷体" panose="02010609060101010101" pitchFamily="49" charset="-122"/>
                <a:ea typeface="楷体" panose="02010609060101010101" pitchFamily="49" charset="-122"/>
              </a:rPr>
              <a:t>根据瓶内水的提及和无水部分的体积不变，将</a:t>
            </a:r>
            <a:r>
              <a:rPr lang="zh-CN" altLang="zh-CN" sz="2400" b="1" dirty="0">
                <a:solidFill>
                  <a:schemeClr val="tx1"/>
                </a:solidFill>
                <a:latin typeface="楷体" panose="02010609060101010101" pitchFamily="49" charset="-122"/>
                <a:ea typeface="楷体" panose="02010609060101010101" pitchFamily="49" charset="-122"/>
              </a:rPr>
              <a:t>不规则</a:t>
            </a:r>
            <a:r>
              <a:rPr lang="zh-CN" altLang="en-US" sz="2400" b="1" dirty="0">
                <a:solidFill>
                  <a:schemeClr val="tx1"/>
                </a:solidFill>
                <a:latin typeface="楷体" panose="02010609060101010101" pitchFamily="49" charset="-122"/>
                <a:ea typeface="楷体" panose="02010609060101010101" pitchFamily="49" charset="-122"/>
              </a:rPr>
              <a:t>图形</a:t>
            </a:r>
            <a:r>
              <a:rPr lang="zh-CN" altLang="zh-CN" sz="2400" b="1" dirty="0">
                <a:solidFill>
                  <a:schemeClr val="tx1"/>
                </a:solidFill>
                <a:latin typeface="楷体" panose="02010609060101010101" pitchFamily="49" charset="-122"/>
                <a:ea typeface="楷体" panose="02010609060101010101" pitchFamily="49" charset="-122"/>
              </a:rPr>
              <a:t>物体</a:t>
            </a:r>
            <a:r>
              <a:rPr lang="zh-CN" altLang="zh-CN" sz="2400" b="1" dirty="0">
                <a:solidFill>
                  <a:srgbClr val="FF0000"/>
                </a:solidFill>
                <a:latin typeface="楷体" panose="02010609060101010101" pitchFamily="49" charset="-122"/>
                <a:ea typeface="楷体" panose="02010609060101010101" pitchFamily="49" charset="-122"/>
              </a:rPr>
              <a:t>转化成规则</a:t>
            </a:r>
            <a:r>
              <a:rPr lang="zh-CN" altLang="en-US" sz="2400" b="1" dirty="0">
                <a:solidFill>
                  <a:srgbClr val="FF0000"/>
                </a:solidFill>
                <a:latin typeface="楷体" panose="02010609060101010101" pitchFamily="49" charset="-122"/>
                <a:ea typeface="楷体" panose="02010609060101010101" pitchFamily="49" charset="-122"/>
              </a:rPr>
              <a:t>图形</a:t>
            </a:r>
            <a:r>
              <a:rPr lang="zh-CN" altLang="en-US" sz="2400" b="1" dirty="0">
                <a:solidFill>
                  <a:schemeClr val="tx1"/>
                </a:solidFill>
                <a:latin typeface="楷体" panose="02010609060101010101" pitchFamily="49" charset="-122"/>
                <a:ea typeface="楷体" panose="02010609060101010101" pitchFamily="49" charset="-122"/>
              </a:rPr>
              <a:t>。</a:t>
            </a:r>
            <a:endParaRPr lang="zh-CN" altLang="en-US" sz="1100" dirty="0">
              <a:solidFill>
                <a:schemeClr val="tx1"/>
              </a:solidFill>
              <a:latin typeface="楷体" panose="02010609060101010101" pitchFamily="49" charset="-122"/>
              <a:ea typeface="楷体" panose="02010609060101010101" pitchFamily="49" charset="-122"/>
            </a:endParaRPr>
          </a:p>
        </p:txBody>
      </p:sp>
      <p:pic>
        <p:nvPicPr>
          <p:cNvPr id="27" name="图片 2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0858" y="1908015"/>
            <a:ext cx="974536" cy="1265255"/>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2800547"/>
            <a:ext cx="2316163" cy="156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500"/>
                                        <p:tgtEl>
                                          <p:spTgt spid="10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3"/>
                                        </p:tgtEl>
                                        <p:attrNameLst>
                                          <p:attrName>style.visibility</p:attrName>
                                        </p:attrNameLst>
                                      </p:cBhvr>
                                      <p:to>
                                        <p:strVal val="visible"/>
                                      </p:to>
                                    </p:set>
                                    <p:animEffect transition="in" filter="barn(inVertical)">
                                      <p:cBhvr>
                                        <p:cTn id="12" dur="500"/>
                                        <p:tgtEl>
                                          <p:spTgt spid="103"/>
                                        </p:tgtEl>
                                      </p:cBhvr>
                                    </p:animEffect>
                                  </p:childTnLst>
                                </p:cTn>
                              </p:par>
                              <p:par>
                                <p:cTn id="13" presetID="16" presetClass="entr" presetSubtype="21"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20"/>
                                        </p:tgtEl>
                                        <p:attrNameLst>
                                          <p:attrName>style.visibility</p:attrName>
                                        </p:attrNameLst>
                                      </p:cBhvr>
                                      <p:to>
                                        <p:strVal val="visible"/>
                                      </p:to>
                                    </p:set>
                                    <p:animEffect transition="in" filter="wipe(left)">
                                      <p:cBhvr>
                                        <p:cTn id="20" dur="500"/>
                                        <p:tgtEl>
                                          <p:spTgt spid="12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104"/>
                                        </p:tgtEl>
                                        <p:attrNameLst>
                                          <p:attrName>style.visibility</p:attrName>
                                        </p:attrNameLst>
                                      </p:cBhvr>
                                      <p:to>
                                        <p:strVal val="visible"/>
                                      </p:to>
                                    </p:set>
                                    <p:animEffect transition="in" filter="wipe(up)">
                                      <p:cBhvr>
                                        <p:cTn id="25"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p:bldP spid="103" grpId="0" animBg="1"/>
      <p:bldP spid="104" grpId="0" animBg="1"/>
      <p:bldP spid="12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图片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84368" y="3586573"/>
            <a:ext cx="729054" cy="1033751"/>
          </a:xfrm>
          <a:prstGeom prst="rect">
            <a:avLst/>
          </a:prstGeom>
        </p:spPr>
      </p:pic>
      <p:pic>
        <p:nvPicPr>
          <p:cNvPr id="23" name="图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7884368" y="1682603"/>
            <a:ext cx="936104" cy="1058932"/>
          </a:xfrm>
          <a:prstGeom prst="rect">
            <a:avLst/>
          </a:prstGeom>
        </p:spPr>
      </p:pic>
      <p:sp>
        <p:nvSpPr>
          <p:cNvPr id="2" name="矩形 1"/>
          <p:cNvSpPr/>
          <p:nvPr/>
        </p:nvSpPr>
        <p:spPr>
          <a:xfrm>
            <a:off x="558942" y="1094699"/>
            <a:ext cx="8261530" cy="1528624"/>
          </a:xfrm>
          <a:prstGeom prst="rect">
            <a:avLst/>
          </a:prstGeom>
        </p:spPr>
        <p:txBody>
          <a:bodyPr wrap="square">
            <a:spAutoFit/>
          </a:bodyPr>
          <a:lstStyle/>
          <a:p>
            <a:pPr>
              <a:lnSpc>
                <a:spcPts val="2800"/>
              </a:lnSpc>
            </a:pPr>
            <a:r>
              <a:rPr lang="en-US" altLang="zh-CN" sz="2400" b="1" dirty="0">
                <a:latin typeface="楷体" panose="02010609060101010101" pitchFamily="49" charset="-122"/>
                <a:ea typeface="楷体" panose="02010609060101010101" pitchFamily="49" charset="-122"/>
              </a:rPr>
              <a:t>1</a:t>
            </a:r>
            <a:r>
              <a:rPr lang="zh-CN" altLang="zh-CN" sz="2400" b="1" dirty="0">
                <a:latin typeface="楷体" panose="02010609060101010101" pitchFamily="49" charset="-122"/>
                <a:ea typeface="楷体" panose="02010609060101010101" pitchFamily="49" charset="-122"/>
              </a:rPr>
              <a:t>．圆柱的底面半径扩大到原来的</a:t>
            </a:r>
            <a:r>
              <a:rPr lang="en-US" altLang="zh-CN" sz="2400" b="1" dirty="0">
                <a:latin typeface="楷体" panose="02010609060101010101" pitchFamily="49" charset="-122"/>
                <a:ea typeface="楷体" panose="02010609060101010101" pitchFamily="49" charset="-122"/>
              </a:rPr>
              <a:t>3</a:t>
            </a:r>
            <a:r>
              <a:rPr lang="zh-CN" altLang="zh-CN" sz="2400" b="1" dirty="0">
                <a:latin typeface="楷体" panose="02010609060101010101" pitchFamily="49" charset="-122"/>
                <a:ea typeface="楷体" panose="02010609060101010101" pitchFamily="49" charset="-122"/>
              </a:rPr>
              <a:t>倍，高不变，圆柱的体积就扩大到原来的</a:t>
            </a: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a:p>
            <a:pPr>
              <a:lnSpc>
                <a:spcPts val="2800"/>
              </a:lnSpc>
            </a:pPr>
            <a:r>
              <a:rPr lang="en-US" altLang="zh-CN" sz="2400" b="1" dirty="0">
                <a:latin typeface="楷体" panose="02010609060101010101" pitchFamily="49" charset="-122"/>
                <a:ea typeface="楷体" panose="02010609060101010101" pitchFamily="49" charset="-122"/>
              </a:rPr>
              <a:t>A</a:t>
            </a:r>
            <a:r>
              <a:rPr lang="zh-CN" altLang="zh-CN"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3</a:t>
            </a:r>
            <a:r>
              <a:rPr lang="zh-CN" altLang="zh-CN" sz="2400" b="1" dirty="0">
                <a:latin typeface="楷体" panose="02010609060101010101" pitchFamily="49" charset="-122"/>
                <a:ea typeface="楷体" panose="02010609060101010101" pitchFamily="49" charset="-122"/>
              </a:rPr>
              <a:t>倍　　　</a:t>
            </a:r>
            <a:r>
              <a:rPr lang="en-US" altLang="zh-CN" sz="2400" b="1" dirty="0">
                <a:latin typeface="楷体" panose="02010609060101010101" pitchFamily="49" charset="-122"/>
                <a:ea typeface="楷体" panose="02010609060101010101" pitchFamily="49" charset="-122"/>
              </a:rPr>
              <a:t>B</a:t>
            </a:r>
            <a:r>
              <a:rPr lang="zh-CN" altLang="zh-CN"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6</a:t>
            </a:r>
            <a:r>
              <a:rPr lang="zh-CN" altLang="zh-CN" sz="2400" b="1" dirty="0">
                <a:latin typeface="楷体" panose="02010609060101010101" pitchFamily="49" charset="-122"/>
                <a:ea typeface="楷体" panose="02010609060101010101" pitchFamily="49" charset="-122"/>
              </a:rPr>
              <a:t>倍</a:t>
            </a:r>
            <a:r>
              <a:rPr lang="en-US" altLang="zh-CN" sz="2400" b="1" dirty="0">
                <a:latin typeface="楷体" panose="02010609060101010101" pitchFamily="49" charset="-122"/>
                <a:ea typeface="楷体" panose="02010609060101010101" pitchFamily="49" charset="-122"/>
              </a:rPr>
              <a:t>   </a:t>
            </a:r>
          </a:p>
          <a:p>
            <a:pPr>
              <a:lnSpc>
                <a:spcPts val="2800"/>
              </a:lnSpc>
            </a:pPr>
            <a:r>
              <a:rPr lang="en-US" altLang="zh-CN" sz="2400" b="1" dirty="0">
                <a:latin typeface="楷体" panose="02010609060101010101" pitchFamily="49" charset="-122"/>
                <a:ea typeface="楷体" panose="02010609060101010101" pitchFamily="49" charset="-122"/>
              </a:rPr>
              <a:t>C</a:t>
            </a:r>
            <a:r>
              <a:rPr lang="zh-CN" altLang="zh-CN"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9</a:t>
            </a:r>
            <a:r>
              <a:rPr lang="zh-CN" altLang="zh-CN" sz="2400" b="1" dirty="0">
                <a:latin typeface="楷体" panose="02010609060101010101" pitchFamily="49" charset="-122"/>
                <a:ea typeface="楷体" panose="02010609060101010101" pitchFamily="49" charset="-122"/>
              </a:rPr>
              <a:t>倍</a:t>
            </a:r>
            <a:r>
              <a:rPr lang="en-US" altLang="zh-CN" sz="2400" b="1" dirty="0">
                <a:latin typeface="楷体" panose="02010609060101010101" pitchFamily="49" charset="-122"/>
                <a:ea typeface="楷体" panose="02010609060101010101" pitchFamily="49" charset="-122"/>
              </a:rPr>
              <a:t>  	D</a:t>
            </a:r>
            <a:r>
              <a:rPr lang="zh-CN" altLang="zh-CN" sz="2400" b="1" dirty="0">
                <a:latin typeface="楷体" panose="02010609060101010101" pitchFamily="49" charset="-122"/>
                <a:ea typeface="楷体" panose="02010609060101010101" pitchFamily="49" charset="-122"/>
              </a:rPr>
              <a:t>．</a:t>
            </a:r>
            <a:r>
              <a:rPr lang="en-US" altLang="zh-CN" sz="2400" b="1" dirty="0">
                <a:latin typeface="楷体" panose="02010609060101010101" pitchFamily="49" charset="-122"/>
                <a:ea typeface="楷体" panose="02010609060101010101" pitchFamily="49" charset="-122"/>
              </a:rPr>
              <a:t>18</a:t>
            </a:r>
            <a:r>
              <a:rPr lang="zh-CN" altLang="zh-CN" sz="2400" b="1" dirty="0">
                <a:latin typeface="楷体" panose="02010609060101010101" pitchFamily="49" charset="-122"/>
                <a:ea typeface="楷体" panose="02010609060101010101" pitchFamily="49" charset="-122"/>
              </a:rPr>
              <a:t>倍</a:t>
            </a:r>
          </a:p>
        </p:txBody>
      </p:sp>
      <p:sp>
        <p:nvSpPr>
          <p:cNvPr id="8" name="Rectangle 16"/>
          <p:cNvSpPr>
            <a:spLocks noChangeArrowheads="1"/>
          </p:cNvSpPr>
          <p:nvPr/>
        </p:nvSpPr>
        <p:spPr bwMode="auto">
          <a:xfrm>
            <a:off x="3113250" y="1473323"/>
            <a:ext cx="4956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eaLnBrk="0" fontAlgn="base" hangingPunct="0">
              <a:spcBef>
                <a:spcPct val="0"/>
              </a:spcBef>
              <a:spcAft>
                <a:spcPct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C </a:t>
            </a:r>
          </a:p>
        </p:txBody>
      </p:sp>
      <p:sp>
        <p:nvSpPr>
          <p:cNvPr id="10" name="Rectangle 17"/>
          <p:cNvSpPr>
            <a:spLocks noChangeArrowheads="1"/>
          </p:cNvSpPr>
          <p:nvPr/>
        </p:nvSpPr>
        <p:spPr bwMode="auto">
          <a:xfrm>
            <a:off x="6012160" y="2953553"/>
            <a:ext cx="49564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2225">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914400" eaLnBrk="0" fontAlgn="base" hangingPunct="0">
              <a:spcBef>
                <a:spcPct val="0"/>
              </a:spcBef>
              <a:spcAft>
                <a:spcPct val="0"/>
              </a:spcAft>
            </a:pPr>
            <a:r>
              <a:rPr lang="en-US" altLang="zh-CN" sz="2400" b="1" dirty="0">
                <a:solidFill>
                  <a:srgbClr val="FF0000"/>
                </a:solidFill>
                <a:latin typeface="楷体" panose="02010609060101010101" pitchFamily="49" charset="-122"/>
                <a:ea typeface="楷体" panose="02010609060101010101" pitchFamily="49" charset="-122"/>
                <a:cs typeface="Times New Roman" panose="02020603050405020304" pitchFamily="18" charset="0"/>
              </a:rPr>
              <a:t>D </a:t>
            </a:r>
          </a:p>
        </p:txBody>
      </p:sp>
      <p:sp>
        <p:nvSpPr>
          <p:cNvPr id="3" name="文本框 2"/>
          <p:cNvSpPr txBox="1"/>
          <p:nvPr/>
        </p:nvSpPr>
        <p:spPr>
          <a:xfrm>
            <a:off x="1029240" y="620775"/>
            <a:ext cx="1728192" cy="584775"/>
          </a:xfrm>
          <a:prstGeom prst="rect">
            <a:avLst/>
          </a:prstGeom>
          <a:noFill/>
        </p:spPr>
        <p:txBody>
          <a:bodyPr wrap="square" rtlCol="0">
            <a:spAutoFit/>
          </a:bodyPr>
          <a:lstStyle/>
          <a:p>
            <a:r>
              <a:rPr lang="zh-CN" altLang="en-US" sz="3200" b="1" dirty="0">
                <a:solidFill>
                  <a:srgbClr val="FF0000"/>
                </a:solidFill>
                <a:latin typeface="楷体" panose="02010609060101010101" pitchFamily="49" charset="-122"/>
                <a:ea typeface="楷体" panose="02010609060101010101" pitchFamily="49" charset="-122"/>
              </a:rPr>
              <a:t>选一选。</a:t>
            </a:r>
          </a:p>
        </p:txBody>
      </p:sp>
      <p:sp>
        <p:nvSpPr>
          <p:cNvPr id="11" name="矩形 10"/>
          <p:cNvSpPr/>
          <p:nvPr/>
        </p:nvSpPr>
        <p:spPr>
          <a:xfrm>
            <a:off x="558942" y="2920567"/>
            <a:ext cx="7244444" cy="1200329"/>
          </a:xfrm>
          <a:prstGeom prst="rect">
            <a:avLst/>
          </a:prstGeom>
        </p:spPr>
        <p:txBody>
          <a:bodyPr wrap="square">
            <a:spAutoFit/>
          </a:bodyPr>
          <a:lstStyle/>
          <a:p>
            <a:r>
              <a:rPr lang="en-US" altLang="zh-CN" sz="2400" b="1" dirty="0">
                <a:latin typeface="楷体" panose="02010609060101010101" pitchFamily="49" charset="-122"/>
                <a:ea typeface="楷体" panose="02010609060101010101" pitchFamily="49" charset="-122"/>
              </a:rPr>
              <a:t>2</a:t>
            </a:r>
            <a:r>
              <a:rPr lang="zh-CN" altLang="zh-CN" sz="2400" b="1" dirty="0">
                <a:latin typeface="楷体" panose="02010609060101010101" pitchFamily="49" charset="-122"/>
                <a:ea typeface="楷体" panose="02010609060101010101" pitchFamily="49" charset="-122"/>
              </a:rPr>
              <a:t>．两个体积相等的圆柱，它们一定是</a:t>
            </a:r>
            <a:r>
              <a:rPr lang="en-US" altLang="zh-CN" sz="2400" b="1" dirty="0">
                <a:latin typeface="楷体" panose="02010609060101010101" pitchFamily="49" charset="-122"/>
                <a:ea typeface="楷体" panose="02010609060101010101" pitchFamily="49" charset="-122"/>
              </a:rPr>
              <a:t>(    )</a:t>
            </a:r>
            <a:r>
              <a:rPr lang="zh-CN" altLang="en-US" sz="2400" b="1" dirty="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a:p>
            <a:r>
              <a:rPr lang="en-US" altLang="zh-CN" sz="2400" b="1" dirty="0">
                <a:latin typeface="楷体" panose="02010609060101010101" pitchFamily="49" charset="-122"/>
                <a:ea typeface="楷体" panose="02010609060101010101" pitchFamily="49" charset="-122"/>
              </a:rPr>
              <a:t>A</a:t>
            </a:r>
            <a:r>
              <a:rPr lang="zh-CN" altLang="zh-CN" sz="2400" b="1" dirty="0">
                <a:latin typeface="楷体" panose="02010609060101010101" pitchFamily="49" charset="-122"/>
                <a:ea typeface="楷体" panose="02010609060101010101" pitchFamily="49" charset="-122"/>
              </a:rPr>
              <a:t>．底面积和高都相等</a:t>
            </a:r>
            <a:r>
              <a:rPr lang="en-US" altLang="zh-CN" sz="2400" b="1" dirty="0">
                <a:latin typeface="楷体" panose="02010609060101010101" pitchFamily="49" charset="-122"/>
                <a:ea typeface="楷体" panose="02010609060101010101" pitchFamily="49" charset="-122"/>
              </a:rPr>
              <a:t>   B</a:t>
            </a:r>
            <a:r>
              <a:rPr lang="zh-CN" altLang="zh-CN" sz="2400" b="1" dirty="0">
                <a:latin typeface="楷体" panose="02010609060101010101" pitchFamily="49" charset="-122"/>
                <a:ea typeface="楷体" panose="02010609060101010101" pitchFamily="49" charset="-122"/>
              </a:rPr>
              <a:t>．高相等，底面积不等</a:t>
            </a:r>
          </a:p>
          <a:p>
            <a:r>
              <a:rPr lang="en-US" altLang="zh-CN" sz="2400" b="1" dirty="0">
                <a:latin typeface="楷体" panose="02010609060101010101" pitchFamily="49" charset="-122"/>
                <a:ea typeface="楷体" panose="02010609060101010101" pitchFamily="49" charset="-122"/>
              </a:rPr>
              <a:t>C</a:t>
            </a:r>
            <a:r>
              <a:rPr lang="zh-CN" altLang="zh-CN" sz="2400" b="1" dirty="0">
                <a:latin typeface="楷体" panose="02010609060101010101" pitchFamily="49" charset="-122"/>
                <a:ea typeface="楷体" panose="02010609060101010101" pitchFamily="49" charset="-122"/>
              </a:rPr>
              <a:t>．底面积相等，高不等</a:t>
            </a:r>
            <a:r>
              <a:rPr lang="en-US" altLang="zh-CN" sz="2400" b="1" dirty="0">
                <a:latin typeface="楷体" panose="02010609060101010101" pitchFamily="49" charset="-122"/>
                <a:ea typeface="楷体" panose="02010609060101010101" pitchFamily="49" charset="-122"/>
              </a:rPr>
              <a:t> D</a:t>
            </a:r>
            <a:r>
              <a:rPr lang="zh-CN" altLang="zh-CN" sz="2400" b="1" dirty="0">
                <a:latin typeface="楷体" panose="02010609060101010101" pitchFamily="49" charset="-122"/>
                <a:ea typeface="楷体" panose="02010609060101010101" pitchFamily="49" charset="-122"/>
              </a:rPr>
              <a:t>．底面积与高的积相等</a:t>
            </a:r>
          </a:p>
        </p:txBody>
      </p:sp>
      <p:grpSp>
        <p:nvGrpSpPr>
          <p:cNvPr id="13" name="组合 4"/>
          <p:cNvGrpSpPr/>
          <p:nvPr/>
        </p:nvGrpSpPr>
        <p:grpSpPr bwMode="auto">
          <a:xfrm>
            <a:off x="3779912" y="4120896"/>
            <a:ext cx="3770435" cy="683102"/>
            <a:chOff x="1968036" y="1180479"/>
            <a:chExt cx="3372564" cy="667083"/>
          </a:xfrm>
          <a:noFill/>
        </p:grpSpPr>
        <p:sp>
          <p:nvSpPr>
            <p:cNvPr id="14" name="云形标注 82"/>
            <p:cNvSpPr>
              <a:spLocks noChangeArrowheads="1"/>
            </p:cNvSpPr>
            <p:nvPr/>
          </p:nvSpPr>
          <p:spPr bwMode="auto">
            <a:xfrm>
              <a:off x="1968036" y="1180479"/>
              <a:ext cx="3372564" cy="667083"/>
            </a:xfrm>
            <a:prstGeom prst="cloudCallout">
              <a:avLst>
                <a:gd name="adj1" fmla="val 60872"/>
                <a:gd name="adj2" fmla="val -58690"/>
              </a:avLst>
            </a:prstGeom>
            <a:grpFill/>
            <a:ln w="19050" algn="ctr">
              <a:solidFill>
                <a:srgbClr val="825830"/>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 typeface="Arial" panose="020B0604020202020204" pitchFamily="34" charset="0"/>
                <a:buNone/>
              </a:pPr>
              <a:endParaRPr lang="zh-CN" altLang="en-US" sz="1400">
                <a:solidFill>
                  <a:srgbClr val="000000"/>
                </a:solidFill>
                <a:latin typeface="楷体" panose="02010609060101010101" pitchFamily="49" charset="-122"/>
                <a:ea typeface="楷体" panose="02010609060101010101" pitchFamily="49" charset="-122"/>
              </a:endParaRPr>
            </a:p>
          </p:txBody>
        </p:sp>
        <mc:AlternateContent xmlns:mc="http://schemas.openxmlformats.org/markup-compatibility/2006" xmlns:a14="http://schemas.microsoft.com/office/drawing/2010/main">
          <mc:Choice Requires="a14">
            <p:sp>
              <p:nvSpPr>
                <p:cNvPr id="15" name="矩形 4"/>
                <p:cNvSpPr>
                  <a:spLocks noChangeArrowheads="1"/>
                </p:cNvSpPr>
                <p:nvPr/>
              </p:nvSpPr>
              <p:spPr bwMode="auto">
                <a:xfrm>
                  <a:off x="2309291" y="1313181"/>
                  <a:ext cx="2962834" cy="390727"/>
                </a:xfrm>
                <a:prstGeom prst="rect">
                  <a:avLst/>
                </a:prstGeom>
                <a:grpFill/>
                <a:ln>
                  <a:noFill/>
                </a:ln>
                <a:extLst>
                  <a:ext uri="{91240B29-F687-4F45-9708-019B960494DF}">
                    <a14:hiddenLine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Tx/>
                    <a:buNone/>
                  </a:pPr>
                  <a:r>
                    <a:rPr lang="zh-CN" altLang="en-US" sz="2000" b="1" dirty="0">
                      <a:solidFill>
                        <a:srgbClr val="000000"/>
                      </a:solidFill>
                      <a:latin typeface="楷体" pitchFamily="49" charset="-122"/>
                      <a:ea typeface="楷体" pitchFamily="49" charset="-122"/>
                    </a:rPr>
                    <a:t>圆柱的体积</a:t>
                  </a:r>
                  <a:r>
                    <a:rPr lang="en-US" altLang="zh-CN" sz="2000" b="1" dirty="0">
                      <a:solidFill>
                        <a:srgbClr val="000000"/>
                      </a:solidFill>
                      <a:latin typeface="楷体" pitchFamily="49" charset="-122"/>
                      <a:ea typeface="楷体" pitchFamily="49" charset="-122"/>
                    </a:rPr>
                    <a:t>=</a:t>
                  </a:r>
                  <a:r>
                    <a:rPr lang="zh-CN" altLang="en-US" sz="2000" b="1" dirty="0">
                      <a:solidFill>
                        <a:srgbClr val="000000"/>
                      </a:solidFill>
                      <a:latin typeface="楷体" pitchFamily="49" charset="-122"/>
                      <a:ea typeface="楷体" pitchFamily="49" charset="-122"/>
                    </a:rPr>
                    <a:t>底面积</a:t>
                  </a:r>
                  <a14:m>
                    <m:oMath xmlns:m="http://schemas.openxmlformats.org/officeDocument/2006/math">
                      <m:r>
                        <a:rPr lang="en-US" altLang="zh-CN" sz="2000" b="1" i="1" smtClean="0">
                          <a:solidFill>
                            <a:srgbClr val="000000"/>
                          </a:solidFill>
                          <a:latin typeface="Cambria Math" panose="02040503050406030204" pitchFamily="18" charset="0"/>
                          <a:ea typeface="Cambria Math" panose="02040503050406030204" pitchFamily="18" charset="0"/>
                        </a:rPr>
                        <m:t>×</m:t>
                      </m:r>
                    </m:oMath>
                  </a14:m>
                  <a:r>
                    <a:rPr lang="zh-CN" altLang="en-US" sz="2000" b="1" dirty="0">
                      <a:solidFill>
                        <a:srgbClr val="000000"/>
                      </a:solidFill>
                      <a:latin typeface="楷体" pitchFamily="49" charset="-122"/>
                      <a:ea typeface="楷体" pitchFamily="49" charset="-122"/>
                    </a:rPr>
                    <a:t>高</a:t>
                  </a:r>
                </a:p>
              </p:txBody>
            </p:sp>
          </mc:Choice>
          <mc:Fallback xmlns="">
            <p:sp>
              <p:nvSpPr>
                <p:cNvPr id="15" name="矩形 4"/>
                <p:cNvSpPr>
                  <a:spLocks noRot="1" noChangeAspect="1" noMove="1" noResize="1" noEditPoints="1" noAdjustHandles="1" noChangeArrowheads="1" noChangeShapeType="1" noTextEdit="1"/>
                </p:cNvSpPr>
                <p:nvPr/>
              </p:nvSpPr>
              <p:spPr bwMode="auto">
                <a:xfrm>
                  <a:off x="2309291" y="1313181"/>
                  <a:ext cx="2962834" cy="390727"/>
                </a:xfrm>
                <a:prstGeom prst="rect">
                  <a:avLst/>
                </a:prstGeom>
                <a:blipFill>
                  <a:blip r:embed="rId4"/>
                  <a:stretch>
                    <a:fillRect l="-2026" t="-10606" b="-22727"/>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p>
              </p:txBody>
            </p:sp>
          </mc:Fallback>
        </mc:AlternateContent>
      </p:grpSp>
      <p:grpSp>
        <p:nvGrpSpPr>
          <p:cNvPr id="17" name="组合 4"/>
          <p:cNvGrpSpPr/>
          <p:nvPr/>
        </p:nvGrpSpPr>
        <p:grpSpPr bwMode="auto">
          <a:xfrm>
            <a:off x="3608899" y="1504100"/>
            <a:ext cx="3987437" cy="1192198"/>
            <a:chOff x="1789484" y="1091504"/>
            <a:chExt cx="5922184" cy="746105"/>
          </a:xfrm>
          <a:solidFill>
            <a:schemeClr val="accent6">
              <a:lumMod val="20000"/>
              <a:lumOff val="80000"/>
            </a:schemeClr>
          </a:solidFill>
        </p:grpSpPr>
        <p:sp>
          <p:nvSpPr>
            <p:cNvPr id="18" name="云形标注 82"/>
            <p:cNvSpPr>
              <a:spLocks noChangeArrowheads="1"/>
            </p:cNvSpPr>
            <p:nvPr/>
          </p:nvSpPr>
          <p:spPr bwMode="auto">
            <a:xfrm>
              <a:off x="1789484" y="1091504"/>
              <a:ext cx="5922184" cy="746105"/>
            </a:xfrm>
            <a:prstGeom prst="cloudCallout">
              <a:avLst>
                <a:gd name="adj1" fmla="val 57102"/>
                <a:gd name="adj2" fmla="val -7597"/>
              </a:avLst>
            </a:prstGeom>
            <a:noFill/>
            <a:ln w="19050" algn="ctr">
              <a:solidFill>
                <a:srgbClr val="825830"/>
              </a:solidFill>
              <a:round/>
            </a:ln>
          </p:spPr>
          <p:txBody>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 typeface="Arial" panose="020B0604020202020204" pitchFamily="34" charset="0"/>
                <a:buNone/>
              </a:pPr>
              <a:endParaRPr lang="zh-CN" altLang="en-US" sz="1400">
                <a:solidFill>
                  <a:srgbClr val="000000"/>
                </a:solidFill>
                <a:latin typeface="楷体" panose="02010609060101010101" pitchFamily="49" charset="-122"/>
                <a:ea typeface="楷体" panose="02010609060101010101" pitchFamily="49" charset="-122"/>
              </a:endParaRPr>
            </a:p>
          </p:txBody>
        </p:sp>
        <p:sp>
          <p:nvSpPr>
            <p:cNvPr id="19" name="矩形 4"/>
            <p:cNvSpPr>
              <a:spLocks noChangeArrowheads="1"/>
            </p:cNvSpPr>
            <p:nvPr/>
          </p:nvSpPr>
          <p:spPr bwMode="auto">
            <a:xfrm>
              <a:off x="2610103" y="1142166"/>
              <a:ext cx="4437230" cy="635625"/>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等线" pitchFamily="2" charset="-122"/>
                  <a:ea typeface="等线"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等线" pitchFamily="2" charset="-122"/>
                  <a:ea typeface="等线"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等线" pitchFamily="2" charset="-122"/>
                  <a:ea typeface="等线"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等线" pitchFamily="2" charset="-122"/>
                  <a:ea typeface="等线"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等线" pitchFamily="2" charset="-122"/>
                  <a:ea typeface="等线" pitchFamily="2" charset="-122"/>
                </a:defRPr>
              </a:lvl9pPr>
            </a:lstStyle>
            <a:p>
              <a:pPr>
                <a:lnSpc>
                  <a:spcPct val="100000"/>
                </a:lnSpc>
                <a:spcBef>
                  <a:spcPct val="0"/>
                </a:spcBef>
                <a:buFontTx/>
                <a:buNone/>
              </a:pPr>
              <a:r>
                <a:rPr lang="zh-CN" altLang="en-US" sz="2000" b="1" dirty="0">
                  <a:solidFill>
                    <a:srgbClr val="000000"/>
                  </a:solidFill>
                  <a:latin typeface="楷体" panose="02010609060101010101" pitchFamily="49" charset="-122"/>
                  <a:ea typeface="楷体" panose="02010609060101010101" pitchFamily="49" charset="-122"/>
                </a:rPr>
                <a:t>圆柱的底面半径扩大到原来的</a:t>
              </a:r>
              <a:r>
                <a:rPr lang="en-US" altLang="zh-CN" sz="2000" b="1" dirty="0">
                  <a:solidFill>
                    <a:srgbClr val="000000"/>
                  </a:solidFill>
                  <a:latin typeface="楷体" panose="02010609060101010101" pitchFamily="49" charset="-122"/>
                  <a:ea typeface="楷体" panose="02010609060101010101" pitchFamily="49" charset="-122"/>
                </a:rPr>
                <a:t>3</a:t>
              </a:r>
              <a:r>
                <a:rPr lang="zh-CN" altLang="en-US" sz="2000" b="1" dirty="0">
                  <a:solidFill>
                    <a:srgbClr val="000000"/>
                  </a:solidFill>
                  <a:latin typeface="楷体" panose="02010609060101010101" pitchFamily="49" charset="-122"/>
                  <a:ea typeface="楷体" panose="02010609060101010101" pitchFamily="49" charset="-122"/>
                </a:rPr>
                <a:t>倍，它的底面积就扩大到原来的</a:t>
              </a:r>
              <a:r>
                <a:rPr lang="en-US" altLang="zh-CN" sz="2000" b="1" dirty="0">
                  <a:solidFill>
                    <a:srgbClr val="000000"/>
                  </a:solidFill>
                  <a:latin typeface="楷体" panose="02010609060101010101" pitchFamily="49" charset="-122"/>
                  <a:ea typeface="楷体" panose="02010609060101010101" pitchFamily="49" charset="-122"/>
                </a:rPr>
                <a:t>9</a:t>
              </a:r>
              <a:r>
                <a:rPr lang="zh-CN" altLang="en-US" sz="2000" b="1" dirty="0">
                  <a:solidFill>
                    <a:srgbClr val="000000"/>
                  </a:solidFill>
                  <a:latin typeface="楷体" panose="02010609060101010101" pitchFamily="49" charset="-122"/>
                  <a:ea typeface="楷体" panose="02010609060101010101" pitchFamily="49" charset="-122"/>
                </a:rPr>
                <a:t>倍。</a:t>
              </a:r>
            </a:p>
          </p:txBody>
        </p:sp>
      </p:grpSp>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076" y="754596"/>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linds(horizontal)">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par>
                                <p:cTn id="21" presetID="22" presetClass="entr" presetSubtype="4" fill="hold"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down)">
                                      <p:cBhvr>
                                        <p:cTn id="23" dur="500"/>
                                        <p:tgtEl>
                                          <p:spTgt spid="24"/>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linds(horizontal)">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827584" y="627569"/>
            <a:ext cx="7748480" cy="1532727"/>
          </a:xfrm>
          <a:prstGeom prst="rect">
            <a:avLst/>
          </a:prstGeom>
        </p:spPr>
        <p:txBody>
          <a:bodyPr wrap="square">
            <a:spAutoFit/>
          </a:bodyPr>
          <a:lstStyle/>
          <a:p>
            <a:pPr algn="just">
              <a:lnSpc>
                <a:spcPct val="130000"/>
              </a:lnSpc>
              <a:spcAft>
                <a:spcPts val="0"/>
              </a:spcAft>
              <a:tabLst>
                <a:tab pos="2857500" algn="l"/>
                <a:tab pos="3543300" algn="l"/>
                <a:tab pos="5486400" algn="l"/>
              </a:tabLst>
            </a:pP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一瓶装满的矿泉水，小红喝了一些，把瓶盖拧紧后倒置放平，无水部分高</a:t>
            </a:r>
            <a:r>
              <a:rPr lang="en-US" altLang="zh-CN" sz="2400" b="1" kern="100" dirty="0">
                <a:latin typeface="楷体" panose="02010609060101010101" pitchFamily="49" charset="-122"/>
                <a:ea typeface="楷体" panose="02010609060101010101" pitchFamily="49" charset="-122"/>
                <a:cs typeface="Times New Roman" panose="02020603050405020304" pitchFamily="18" charset="0"/>
              </a:rPr>
              <a:t>12</a:t>
            </a:r>
            <a:r>
              <a:rPr lang="en-US" altLang="zh-CN" sz="2400" b="1" kern="100" dirty="0">
                <a:latin typeface="Times New Roman" pitchFamily="18" charset="0"/>
                <a:ea typeface="楷体" panose="02010609060101010101" pitchFamily="49" charset="-122"/>
                <a:cs typeface="Times New Roman" pitchFamily="18" charset="0"/>
              </a:rPr>
              <a:t>cm</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smtClean="0">
                <a:latin typeface="楷体" panose="02010609060101010101" pitchFamily="49" charset="-122"/>
                <a:ea typeface="楷体" panose="02010609060101010101" pitchFamily="49" charset="-122"/>
                <a:cs typeface="Times New Roman" panose="02020603050405020304" pitchFamily="18" charset="0"/>
              </a:rPr>
              <a:t>底面</a:t>
            </a:r>
            <a:r>
              <a:rPr lang="zh-CN" altLang="zh-CN" sz="2400" b="1" kern="100" dirty="0" smtClean="0">
                <a:latin typeface="楷体" panose="02010609060101010101" pitchFamily="49" charset="-122"/>
                <a:ea typeface="楷体" panose="02010609060101010101" pitchFamily="49" charset="-122"/>
                <a:cs typeface="Times New Roman" panose="02020603050405020304" pitchFamily="18" charset="0"/>
              </a:rPr>
              <a:t>内</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直径是</a:t>
            </a:r>
            <a:r>
              <a:rPr lang="en-US" altLang="zh-CN" sz="2400" b="1" kern="100" dirty="0">
                <a:latin typeface="楷体" panose="02010609060101010101" pitchFamily="49" charset="-122"/>
                <a:ea typeface="楷体" panose="02010609060101010101" pitchFamily="49" charset="-122"/>
                <a:cs typeface="Times New Roman" panose="02020603050405020304" pitchFamily="18" charset="0"/>
              </a:rPr>
              <a:t>6</a:t>
            </a:r>
            <a:r>
              <a:rPr lang="en-US" altLang="zh-CN" sz="2400" b="1" kern="100" dirty="0">
                <a:latin typeface="Times New Roman" pitchFamily="18" charset="0"/>
                <a:ea typeface="楷体" panose="02010609060101010101" pitchFamily="49" charset="-122"/>
                <a:cs typeface="Times New Roman" pitchFamily="18" charset="0"/>
              </a:rPr>
              <a:t>cm</a:t>
            </a:r>
            <a:r>
              <a:rPr lang="zh-CN" altLang="zh-CN" sz="2400" b="1" kern="100" dirty="0">
                <a:latin typeface="楷体" panose="02010609060101010101" pitchFamily="49" charset="-122"/>
                <a:ea typeface="楷体" panose="02010609060101010101" pitchFamily="49" charset="-122"/>
                <a:cs typeface="Times New Roman" panose="02020603050405020304" pitchFamily="18" charset="0"/>
              </a:rPr>
              <a:t>。小红喝了多少水？</a:t>
            </a:r>
            <a:endParaRPr lang="zh-CN" altLang="zh-CN" sz="2400" b="1" kern="100" dirty="0">
              <a:effectLst/>
              <a:latin typeface="楷体" panose="02010609060101010101" pitchFamily="49" charset="-122"/>
              <a:ea typeface="楷体" panose="02010609060101010101" pitchFamily="49" charset="-122"/>
              <a:cs typeface="Courier New" panose="02070309020205020404" pitchFamily="49" charset="0"/>
            </a:endParaRPr>
          </a:p>
        </p:txBody>
      </p:sp>
      <p:pic>
        <p:nvPicPr>
          <p:cNvPr id="3" name="Picture 4" descr="RJ19.TIF"/>
          <p:cNvPicPr>
            <a:picLocks noChangeAspect="1" noChangeArrowheads="1"/>
          </p:cNvPicPr>
          <p:nvPr/>
        </p:nvPicPr>
        <p:blipFill>
          <a:blip r:embed="rId2" r:link="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448623" y="1608157"/>
            <a:ext cx="2155825" cy="148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矩形 7"/>
          <p:cNvSpPr/>
          <p:nvPr/>
        </p:nvSpPr>
        <p:spPr>
          <a:xfrm>
            <a:off x="2952328" y="2562030"/>
            <a:ext cx="4572000" cy="810478"/>
          </a:xfrm>
          <a:prstGeom prst="rect">
            <a:avLst/>
          </a:prstGeom>
        </p:spPr>
        <p:txBody>
          <a:bodyPr>
            <a:spAutoFit/>
          </a:bodyPr>
          <a:lstStyle/>
          <a:p>
            <a:pPr>
              <a:lnSpc>
                <a:spcPts val="2800"/>
              </a:lnSpc>
              <a:tabLst>
                <a:tab pos="2857500" algn="l"/>
                <a:tab pos="3543300" algn="l"/>
                <a:tab pos="5486400" algn="l"/>
              </a:tabLst>
            </a:pP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 (6</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a:t>
            </a:r>
            <a:r>
              <a:rPr lang="en-US" altLang="zh-CN" sz="2400" b="1" kern="100" baseline="300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2</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3.14</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12</a:t>
            </a:r>
            <a:endParaRPr lang="zh-CN" altLang="zh-CN" sz="2400" b="1" kern="100" dirty="0">
              <a:solidFill>
                <a:srgbClr val="FF0000"/>
              </a:solidFill>
              <a:latin typeface="楷体" panose="02010609060101010101" pitchFamily="49" charset="-122"/>
              <a:ea typeface="楷体" panose="02010609060101010101" pitchFamily="49" charset="-122"/>
              <a:cs typeface="Courier New" panose="02070309020205020404" pitchFamily="49" charset="0"/>
            </a:endParaRPr>
          </a:p>
          <a:p>
            <a:pPr>
              <a:lnSpc>
                <a:spcPts val="2800"/>
              </a:lnSpc>
              <a:tabLst>
                <a:tab pos="2857500" algn="l"/>
                <a:tab pos="3543300" algn="l"/>
                <a:tab pos="5486400" algn="l"/>
              </a:tabLst>
            </a:pP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9</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3.14</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12</a:t>
            </a:r>
            <a:endParaRPr lang="zh-CN" altLang="zh-CN" sz="2400" b="1" kern="100" dirty="0">
              <a:solidFill>
                <a:srgbClr val="FF0000"/>
              </a:solidFill>
              <a:latin typeface="楷体" panose="02010609060101010101" pitchFamily="49" charset="-122"/>
              <a:ea typeface="楷体" panose="02010609060101010101" pitchFamily="49" charset="-122"/>
              <a:cs typeface="Courier New" panose="02070309020205020404" pitchFamily="49" charset="0"/>
            </a:endParaRPr>
          </a:p>
        </p:txBody>
      </p:sp>
      <p:sp>
        <p:nvSpPr>
          <p:cNvPr id="9" name="矩形 8"/>
          <p:cNvSpPr/>
          <p:nvPr/>
        </p:nvSpPr>
        <p:spPr>
          <a:xfrm>
            <a:off x="2519976" y="4155613"/>
            <a:ext cx="4363695" cy="520848"/>
          </a:xfrm>
          <a:prstGeom prst="rect">
            <a:avLst/>
          </a:prstGeom>
        </p:spPr>
        <p:txBody>
          <a:bodyPr wrap="none">
            <a:spAutoFit/>
          </a:bodyPr>
          <a:lstStyle/>
          <a:p>
            <a:pPr>
              <a:lnSpc>
                <a:spcPct val="130000"/>
              </a:lnSpc>
              <a:tabLst>
                <a:tab pos="2857500" algn="l"/>
                <a:tab pos="3543300" algn="l"/>
                <a:tab pos="5486400" algn="l"/>
              </a:tabLst>
            </a:pP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答：小红喝了</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339.12</a:t>
            </a:r>
            <a:r>
              <a:rPr lang="en-US" altLang="zh-CN" sz="2400" b="1" kern="100" dirty="0">
                <a:solidFill>
                  <a:srgbClr val="FF0000"/>
                </a:solidFill>
                <a:latin typeface="Times New Roman" pitchFamily="18" charset="0"/>
                <a:ea typeface="楷体" panose="02010609060101010101" pitchFamily="49" charset="-122"/>
                <a:cs typeface="Times New Roman" pitchFamily="18" charset="0"/>
              </a:rPr>
              <a:t>mL</a:t>
            </a: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的水。</a:t>
            </a:r>
            <a:endParaRPr lang="zh-CN" altLang="zh-CN" sz="2400" b="1" kern="100" dirty="0">
              <a:solidFill>
                <a:srgbClr val="FF0000"/>
              </a:solidFill>
              <a:effectLst/>
              <a:latin typeface="楷体" panose="02010609060101010101" pitchFamily="49" charset="-122"/>
              <a:ea typeface="楷体" panose="02010609060101010101" pitchFamily="49" charset="-122"/>
              <a:cs typeface="Courier New" panose="02070309020205020404" pitchFamily="49" charset="0"/>
            </a:endParaRPr>
          </a:p>
        </p:txBody>
      </p:sp>
      <p:sp>
        <p:nvSpPr>
          <p:cNvPr id="10" name="矩形 9"/>
          <p:cNvSpPr/>
          <p:nvPr/>
        </p:nvSpPr>
        <p:spPr>
          <a:xfrm>
            <a:off x="2952328" y="3344221"/>
            <a:ext cx="4572000" cy="451406"/>
          </a:xfrm>
          <a:prstGeom prst="rect">
            <a:avLst/>
          </a:prstGeom>
        </p:spPr>
        <p:txBody>
          <a:bodyPr>
            <a:spAutoFit/>
          </a:bodyPr>
          <a:lstStyle/>
          <a:p>
            <a:pPr>
              <a:lnSpc>
                <a:spcPts val="2800"/>
              </a:lnSpc>
              <a:tabLst>
                <a:tab pos="2857500" algn="l"/>
                <a:tab pos="3543300" algn="l"/>
                <a:tab pos="5486400" algn="l"/>
              </a:tabLst>
            </a:pP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339.12(</a:t>
            </a:r>
            <a:r>
              <a:rPr lang="en-US" altLang="zh-CN" sz="2400" b="1" kern="100" dirty="0">
                <a:solidFill>
                  <a:srgbClr val="FF0000"/>
                </a:solidFill>
                <a:latin typeface="Times New Roman" pitchFamily="18" charset="0"/>
                <a:ea typeface="楷体" panose="02010609060101010101" pitchFamily="49" charset="-122"/>
                <a:cs typeface="Times New Roman" pitchFamily="18" charset="0"/>
              </a:rPr>
              <a:t>cm</a:t>
            </a:r>
            <a:r>
              <a:rPr lang="en-US" altLang="zh-CN" sz="2400" b="1" kern="100" baseline="30000" dirty="0">
                <a:solidFill>
                  <a:srgbClr val="FF0000"/>
                </a:solidFill>
                <a:latin typeface="Times New Roman" pitchFamily="18" charset="0"/>
                <a:ea typeface="楷体" panose="02010609060101010101" pitchFamily="49" charset="-122"/>
                <a:cs typeface="Times New Roman" pitchFamily="18" charset="0"/>
              </a:rPr>
              <a:t>3</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kern="100" dirty="0">
              <a:solidFill>
                <a:srgbClr val="FF0000"/>
              </a:solidFill>
              <a:effectLst/>
              <a:latin typeface="楷体" panose="02010609060101010101" pitchFamily="49" charset="-122"/>
              <a:ea typeface="楷体" panose="02010609060101010101" pitchFamily="49" charset="-122"/>
              <a:cs typeface="Courier New" panose="02070309020205020404" pitchFamily="49" charset="0"/>
            </a:endParaRPr>
          </a:p>
        </p:txBody>
      </p:sp>
      <p:sp>
        <p:nvSpPr>
          <p:cNvPr id="12" name="矩形 11"/>
          <p:cNvSpPr/>
          <p:nvPr/>
        </p:nvSpPr>
        <p:spPr>
          <a:xfrm>
            <a:off x="2952328" y="3795526"/>
            <a:ext cx="4572000" cy="451406"/>
          </a:xfrm>
          <a:prstGeom prst="rect">
            <a:avLst/>
          </a:prstGeom>
        </p:spPr>
        <p:txBody>
          <a:bodyPr>
            <a:spAutoFit/>
          </a:bodyPr>
          <a:lstStyle/>
          <a:p>
            <a:pPr>
              <a:lnSpc>
                <a:spcPts val="2800"/>
              </a:lnSpc>
              <a:tabLst>
                <a:tab pos="2857500" algn="l"/>
                <a:tab pos="3543300" algn="l"/>
                <a:tab pos="5486400" algn="l"/>
              </a:tabLst>
            </a:pPr>
            <a:r>
              <a:rPr lang="zh-CN"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339.12(</a:t>
            </a:r>
            <a:r>
              <a:rPr lang="en-US" altLang="zh-CN" sz="2400" b="1" kern="100" dirty="0">
                <a:solidFill>
                  <a:srgbClr val="FF0000"/>
                </a:solidFill>
                <a:latin typeface="Times New Roman" pitchFamily="18" charset="0"/>
                <a:ea typeface="楷体" panose="02010609060101010101" pitchFamily="49" charset="-122"/>
                <a:cs typeface="Times New Roman" pitchFamily="18" charset="0"/>
              </a:rPr>
              <a:t>mL</a:t>
            </a:r>
            <a:r>
              <a:rPr lang="en-US" altLang="zh-CN" sz="2400" b="1" kern="100" dirty="0">
                <a:solidFill>
                  <a:srgbClr val="FF0000"/>
                </a:solidFill>
                <a:latin typeface="楷体" panose="02010609060101010101" pitchFamily="49" charset="-122"/>
                <a:ea typeface="楷体" panose="02010609060101010101" pitchFamily="49" charset="-122"/>
                <a:cs typeface="Times New Roman" panose="02020603050405020304" pitchFamily="18" charset="0"/>
              </a:rPr>
              <a:t>)</a:t>
            </a:r>
            <a:endParaRPr lang="zh-CN" altLang="zh-CN" sz="2400" b="1" kern="100" dirty="0">
              <a:solidFill>
                <a:srgbClr val="FF0000"/>
              </a:solidFill>
              <a:effectLst/>
              <a:latin typeface="楷体" panose="02010609060101010101" pitchFamily="49" charset="-122"/>
              <a:ea typeface="楷体" panose="02010609060101010101" pitchFamily="49" charset="-122"/>
              <a:cs typeface="Courier New" panose="02070309020205020404" pitchFamily="49" charset="0"/>
            </a:endParaRPr>
          </a:p>
        </p:txBody>
      </p:sp>
      <p:sp>
        <p:nvSpPr>
          <p:cNvPr id="13" name="圆角矩形 12"/>
          <p:cNvSpPr/>
          <p:nvPr/>
        </p:nvSpPr>
        <p:spPr>
          <a:xfrm>
            <a:off x="1907704" y="1275606"/>
            <a:ext cx="2160240" cy="305990"/>
          </a:xfrm>
          <a:prstGeom prst="roundRect">
            <a:avLst/>
          </a:prstGeom>
          <a:solidFill>
            <a:schemeClr val="accent6">
              <a:lumMod val="60000"/>
              <a:lumOff val="40000"/>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5" name="组合 14"/>
          <p:cNvGrpSpPr/>
          <p:nvPr/>
        </p:nvGrpSpPr>
        <p:grpSpPr>
          <a:xfrm>
            <a:off x="1100545" y="1674098"/>
            <a:ext cx="3384375" cy="936625"/>
            <a:chOff x="611561" y="1419623"/>
            <a:chExt cx="3384375" cy="936625"/>
          </a:xfrm>
        </p:grpSpPr>
        <p:sp>
          <p:nvSpPr>
            <p:cNvPr id="14" name="KSO_Shape"/>
            <p:cNvSpPr/>
            <p:nvPr/>
          </p:nvSpPr>
          <p:spPr>
            <a:xfrm rot="10800000">
              <a:off x="611561" y="1419623"/>
              <a:ext cx="2952328" cy="936625"/>
            </a:xfrm>
            <a:custGeom>
              <a:avLst/>
              <a:gdLst>
                <a:gd name="connsiteX0" fmla="*/ 153754 w 935330"/>
                <a:gd name="connsiteY0" fmla="*/ 0 h 460000"/>
                <a:gd name="connsiteX1" fmla="*/ 781576 w 935330"/>
                <a:gd name="connsiteY1" fmla="*/ 0 h 460000"/>
                <a:gd name="connsiteX2" fmla="*/ 935330 w 935330"/>
                <a:gd name="connsiteY2" fmla="*/ 153754 h 460000"/>
                <a:gd name="connsiteX3" fmla="*/ 781576 w 935330"/>
                <a:gd name="connsiteY3" fmla="*/ 307508 h 460000"/>
                <a:gd name="connsiteX4" fmla="*/ 295997 w 935330"/>
                <a:gd name="connsiteY4" fmla="*/ 307508 h 460000"/>
                <a:gd name="connsiteX5" fmla="*/ 99282 w 935330"/>
                <a:gd name="connsiteY5" fmla="*/ 460000 h 460000"/>
                <a:gd name="connsiteX6" fmla="*/ 209707 w 935330"/>
                <a:gd name="connsiteY6" fmla="*/ 307508 h 460000"/>
                <a:gd name="connsiteX7" fmla="*/ 153754 w 935330"/>
                <a:gd name="connsiteY7" fmla="*/ 307508 h 460000"/>
                <a:gd name="connsiteX8" fmla="*/ 0 w 935330"/>
                <a:gd name="connsiteY8" fmla="*/ 153754 h 460000"/>
                <a:gd name="connsiteX9" fmla="*/ 153754 w 935330"/>
                <a:gd name="connsiteY9" fmla="*/ 0 h 4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35330" h="460000">
                  <a:moveTo>
                    <a:pt x="153754" y="0"/>
                  </a:moveTo>
                  <a:lnTo>
                    <a:pt x="781576" y="0"/>
                  </a:lnTo>
                  <a:cubicBezTo>
                    <a:pt x="866492" y="0"/>
                    <a:pt x="935330" y="68838"/>
                    <a:pt x="935330" y="153754"/>
                  </a:cubicBezTo>
                  <a:cubicBezTo>
                    <a:pt x="935330" y="238670"/>
                    <a:pt x="866492" y="307508"/>
                    <a:pt x="781576" y="307508"/>
                  </a:cubicBezTo>
                  <a:lnTo>
                    <a:pt x="295997" y="307508"/>
                  </a:lnTo>
                  <a:lnTo>
                    <a:pt x="99282" y="460000"/>
                  </a:lnTo>
                  <a:lnTo>
                    <a:pt x="209707" y="307508"/>
                  </a:lnTo>
                  <a:lnTo>
                    <a:pt x="153754" y="307508"/>
                  </a:lnTo>
                  <a:cubicBezTo>
                    <a:pt x="68838" y="307508"/>
                    <a:pt x="0" y="238670"/>
                    <a:pt x="0" y="153754"/>
                  </a:cubicBezTo>
                  <a:cubicBezTo>
                    <a:pt x="0" y="68838"/>
                    <a:pt x="68838" y="0"/>
                    <a:pt x="153754" y="0"/>
                  </a:cubicBezTo>
                  <a:close/>
                </a:path>
              </a:pathLst>
            </a:cu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324000"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dirty="0">
                <a:solidFill>
                  <a:srgbClr val="FFFFFF"/>
                </a:solidFill>
              </a:endParaRPr>
            </a:p>
          </p:txBody>
        </p:sp>
        <p:sp>
          <p:nvSpPr>
            <p:cNvPr id="11" name="文本框 10"/>
            <p:cNvSpPr txBox="1"/>
            <p:nvPr/>
          </p:nvSpPr>
          <p:spPr>
            <a:xfrm>
              <a:off x="683568" y="1851670"/>
              <a:ext cx="3312368" cy="400110"/>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求高为</a:t>
              </a:r>
              <a:r>
                <a:rPr lang="en-US" altLang="zh-CN" sz="2000" b="1" dirty="0">
                  <a:latin typeface="楷体" panose="02010609060101010101" pitchFamily="49" charset="-122"/>
                  <a:ea typeface="楷体" panose="02010609060101010101" pitchFamily="49" charset="-122"/>
                </a:rPr>
                <a:t>12cm</a:t>
              </a:r>
              <a:r>
                <a:rPr lang="zh-CN" altLang="en-US" sz="2000" b="1" dirty="0">
                  <a:latin typeface="楷体" panose="02010609060101010101" pitchFamily="49" charset="-122"/>
                  <a:ea typeface="楷体" panose="02010609060101010101" pitchFamily="49" charset="-122"/>
                </a:rPr>
                <a:t>圆柱的体积。</a:t>
              </a:r>
            </a:p>
          </p:txBody>
        </p:sp>
      </p:grpSp>
      <p:pic>
        <p:nvPicPr>
          <p:cNvPr id="16"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68" y="763346"/>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up)">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up)">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2" grpId="0"/>
      <p:bldP spid="1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139" y="1813787"/>
            <a:ext cx="1159387" cy="1428132"/>
          </a:xfrm>
          <a:prstGeom prst="rect">
            <a:avLst/>
          </a:prstGeom>
        </p:spPr>
      </p:pic>
      <p:sp>
        <p:nvSpPr>
          <p:cNvPr id="2" name="矩形 1"/>
          <p:cNvSpPr/>
          <p:nvPr/>
        </p:nvSpPr>
        <p:spPr>
          <a:xfrm>
            <a:off x="802627" y="699542"/>
            <a:ext cx="7513789" cy="810478"/>
          </a:xfrm>
          <a:prstGeom prst="rect">
            <a:avLst/>
          </a:prstGeom>
        </p:spPr>
        <p:txBody>
          <a:bodyPr wrap="square">
            <a:spAutoFit/>
          </a:bodyPr>
          <a:lstStyle/>
          <a:p>
            <a:pPr>
              <a:lnSpc>
                <a:spcPts val="2800"/>
              </a:lnSpc>
            </a:pPr>
            <a:r>
              <a:rPr lang="zh-CN" altLang="zh-CN" sz="2400" b="1" dirty="0">
                <a:latin typeface="楷体" panose="02010609060101010101" pitchFamily="49" charset="-122"/>
                <a:ea typeface="楷体" panose="02010609060101010101" pitchFamily="49" charset="-122"/>
              </a:rPr>
              <a:t>两个底面积相等的圆柱</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一个高为</a:t>
            </a:r>
            <a:r>
              <a:rPr lang="en-US" altLang="zh-CN" sz="2400" b="1" dirty="0">
                <a:latin typeface="楷体" panose="02010609060101010101" pitchFamily="49" charset="-122"/>
                <a:ea typeface="楷体" panose="02010609060101010101" pitchFamily="49" charset="-122"/>
              </a:rPr>
              <a:t>4.5</a:t>
            </a:r>
            <a:r>
              <a:rPr lang="en-US" altLang="zh-CN" sz="2400" b="1" dirty="0">
                <a:latin typeface="Times New Roman" pitchFamily="18" charset="0"/>
                <a:ea typeface="楷体" panose="02010609060101010101" pitchFamily="49" charset="-122"/>
                <a:cs typeface="Times New Roman" pitchFamily="18" charset="0"/>
              </a:rPr>
              <a:t>dm</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体积为</a:t>
            </a:r>
            <a:r>
              <a:rPr lang="en-US" altLang="zh-CN" sz="2400" b="1" dirty="0">
                <a:latin typeface="楷体" panose="02010609060101010101" pitchFamily="49" charset="-122"/>
                <a:ea typeface="楷体" panose="02010609060101010101" pitchFamily="49" charset="-122"/>
              </a:rPr>
              <a:t>81</a:t>
            </a:r>
            <a:r>
              <a:rPr lang="en-US" altLang="zh-CN" sz="2400" b="1" dirty="0">
                <a:latin typeface="Times New Roman" pitchFamily="18" charset="0"/>
                <a:ea typeface="楷体" panose="02010609060101010101" pitchFamily="49" charset="-122"/>
                <a:cs typeface="Times New Roman" pitchFamily="18" charset="0"/>
              </a:rPr>
              <a:t>dm</a:t>
            </a:r>
            <a:r>
              <a:rPr lang="en-US" altLang="zh-CN" sz="2400" b="1" baseline="30000" dirty="0">
                <a:latin typeface="Times New Roman" pitchFamily="18" charset="0"/>
                <a:ea typeface="楷体" panose="02010609060101010101" pitchFamily="49" charset="-122"/>
                <a:cs typeface="Times New Roman" pitchFamily="18" charset="0"/>
              </a:rPr>
              <a:t>3</a:t>
            </a:r>
            <a:r>
              <a:rPr lang="zh-CN" altLang="zh-CN" sz="2400" b="1" dirty="0">
                <a:latin typeface="楷体" panose="02010609060101010101" pitchFamily="49" charset="-122"/>
                <a:ea typeface="楷体" panose="02010609060101010101" pitchFamily="49" charset="-122"/>
              </a:rPr>
              <a:t>。另一个高为</a:t>
            </a:r>
            <a:r>
              <a:rPr lang="en-US" altLang="zh-CN" sz="2400" b="1" dirty="0">
                <a:latin typeface="楷体" panose="02010609060101010101" pitchFamily="49" charset="-122"/>
                <a:ea typeface="楷体" panose="02010609060101010101" pitchFamily="49" charset="-122"/>
              </a:rPr>
              <a:t>3</a:t>
            </a:r>
            <a:r>
              <a:rPr lang="en-US" altLang="zh-CN" sz="2400" b="1" dirty="0">
                <a:latin typeface="Times New Roman" pitchFamily="18" charset="0"/>
                <a:ea typeface="楷体" panose="02010609060101010101" pitchFamily="49" charset="-122"/>
                <a:cs typeface="Times New Roman" pitchFamily="18" charset="0"/>
              </a:rPr>
              <a:t>dm</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它的体积是多少</a:t>
            </a:r>
            <a:r>
              <a:rPr lang="zh-CN" altLang="en-US" sz="2400" b="1" dirty="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p:txBody>
      </p:sp>
      <p:sp>
        <p:nvSpPr>
          <p:cNvPr id="4" name="矩形 3"/>
          <p:cNvSpPr/>
          <p:nvPr/>
        </p:nvSpPr>
        <p:spPr>
          <a:xfrm>
            <a:off x="2771800" y="3473813"/>
            <a:ext cx="4572000" cy="523220"/>
          </a:xfrm>
          <a:prstGeom prst="rect">
            <a:avLst/>
          </a:prstGeom>
        </p:spPr>
        <p:txBody>
          <a:bodyPr>
            <a:spAutoFit/>
          </a:bodyPr>
          <a:lstStyle/>
          <a:p>
            <a:r>
              <a:rPr lang="en-US" altLang="zh-CN" sz="2800" b="1" dirty="0">
                <a:solidFill>
                  <a:srgbClr val="FF0000"/>
                </a:solidFill>
                <a:latin typeface="楷体" panose="02010609060101010101" pitchFamily="49" charset="-122"/>
                <a:ea typeface="楷体" panose="02010609060101010101" pitchFamily="49" charset="-122"/>
              </a:rPr>
              <a:t>81÷4.5×3=54(</a:t>
            </a:r>
            <a:r>
              <a:rPr lang="en-US" altLang="zh-CN" sz="2800" b="1" dirty="0">
                <a:solidFill>
                  <a:srgbClr val="FF0000"/>
                </a:solidFill>
                <a:latin typeface="Times New Roman" pitchFamily="18" charset="0"/>
                <a:ea typeface="楷体" panose="02010609060101010101" pitchFamily="49" charset="-122"/>
                <a:cs typeface="Times New Roman" pitchFamily="18" charset="0"/>
              </a:rPr>
              <a:t>dm</a:t>
            </a:r>
            <a:r>
              <a:rPr lang="en-US" altLang="zh-CN" sz="2800" b="1" baseline="30000" dirty="0">
                <a:solidFill>
                  <a:srgbClr val="FF0000"/>
                </a:solidFill>
                <a:latin typeface="Times New Roman" pitchFamily="18" charset="0"/>
                <a:ea typeface="楷体" panose="02010609060101010101" pitchFamily="49" charset="-122"/>
                <a:cs typeface="Times New Roman" pitchFamily="18" charset="0"/>
              </a:rPr>
              <a:t>3</a:t>
            </a:r>
            <a:r>
              <a:rPr lang="en-US" altLang="zh-CN" sz="2800" b="1" dirty="0">
                <a:solidFill>
                  <a:srgbClr val="FF0000"/>
                </a:solidFill>
                <a:latin typeface="楷体" panose="02010609060101010101" pitchFamily="49" charset="-122"/>
                <a:ea typeface="楷体" panose="02010609060101010101" pitchFamily="49" charset="-122"/>
              </a:rPr>
              <a:t>)</a:t>
            </a:r>
            <a:endParaRPr lang="zh-CN" altLang="zh-CN" sz="2800" b="1" dirty="0">
              <a:solidFill>
                <a:srgbClr val="FF0000"/>
              </a:solidFill>
              <a:latin typeface="楷体" panose="02010609060101010101" pitchFamily="49" charset="-122"/>
              <a:ea typeface="楷体" panose="02010609060101010101" pitchFamily="49" charset="-122"/>
            </a:endParaRPr>
          </a:p>
        </p:txBody>
      </p:sp>
      <p:sp>
        <p:nvSpPr>
          <p:cNvPr id="10" name="矩形 9"/>
          <p:cNvSpPr/>
          <p:nvPr/>
        </p:nvSpPr>
        <p:spPr>
          <a:xfrm>
            <a:off x="1961049" y="4119234"/>
            <a:ext cx="5383963" cy="523220"/>
          </a:xfrm>
          <a:prstGeom prst="rect">
            <a:avLst/>
          </a:prstGeom>
        </p:spPr>
        <p:txBody>
          <a:bodyPr wrap="square">
            <a:spAutoFit/>
          </a:bodyPr>
          <a:lstStyle/>
          <a:p>
            <a:r>
              <a:rPr lang="zh-CN" altLang="zh-CN" sz="2800" b="1" dirty="0">
                <a:solidFill>
                  <a:srgbClr val="FF0000"/>
                </a:solidFill>
                <a:latin typeface="楷体" panose="02010609060101010101" pitchFamily="49" charset="-122"/>
                <a:ea typeface="楷体" panose="02010609060101010101" pitchFamily="49" charset="-122"/>
              </a:rPr>
              <a:t>答</a:t>
            </a:r>
            <a:r>
              <a:rPr lang="en-US" altLang="zh-CN" sz="2800" b="1" dirty="0">
                <a:solidFill>
                  <a:srgbClr val="FF0000"/>
                </a:solidFill>
                <a:latin typeface="楷体" panose="02010609060101010101" pitchFamily="49" charset="-122"/>
                <a:ea typeface="楷体" panose="02010609060101010101" pitchFamily="49" charset="-122"/>
              </a:rPr>
              <a:t>:</a:t>
            </a:r>
            <a:r>
              <a:rPr lang="zh-CN" altLang="zh-CN" sz="2800" b="1" dirty="0">
                <a:solidFill>
                  <a:srgbClr val="FF0000"/>
                </a:solidFill>
                <a:latin typeface="楷体" panose="02010609060101010101" pitchFamily="49" charset="-122"/>
                <a:ea typeface="楷体" panose="02010609060101010101" pitchFamily="49" charset="-122"/>
              </a:rPr>
              <a:t>另一个圆柱的体积是</a:t>
            </a:r>
            <a:r>
              <a:rPr lang="en-US" altLang="zh-CN" sz="2800" b="1" dirty="0">
                <a:solidFill>
                  <a:srgbClr val="FF0000"/>
                </a:solidFill>
                <a:latin typeface="楷体" panose="02010609060101010101" pitchFamily="49" charset="-122"/>
                <a:ea typeface="楷体" panose="02010609060101010101" pitchFamily="49" charset="-122"/>
              </a:rPr>
              <a:t>54</a:t>
            </a:r>
            <a:r>
              <a:rPr lang="en-US" altLang="zh-CN" sz="2800" b="1" dirty="0">
                <a:solidFill>
                  <a:srgbClr val="FF0000"/>
                </a:solidFill>
                <a:latin typeface="Times New Roman" pitchFamily="18" charset="0"/>
                <a:ea typeface="楷体" panose="02010609060101010101" pitchFamily="49" charset="-122"/>
                <a:cs typeface="Times New Roman" pitchFamily="18" charset="0"/>
              </a:rPr>
              <a:t>dm</a:t>
            </a:r>
            <a:r>
              <a:rPr lang="en-US" altLang="zh-CN" sz="2800" b="1" baseline="30000" dirty="0">
                <a:solidFill>
                  <a:srgbClr val="FF0000"/>
                </a:solidFill>
                <a:latin typeface="Times New Roman" pitchFamily="18" charset="0"/>
                <a:ea typeface="楷体" panose="02010609060101010101" pitchFamily="49" charset="-122"/>
                <a:cs typeface="Times New Roman" pitchFamily="18" charset="0"/>
              </a:rPr>
              <a:t>3</a:t>
            </a:r>
            <a:r>
              <a:rPr lang="zh-CN" altLang="zh-CN" sz="2800" b="1" dirty="0">
                <a:solidFill>
                  <a:srgbClr val="FF0000"/>
                </a:solidFill>
                <a:latin typeface="楷体" panose="02010609060101010101" pitchFamily="49" charset="-122"/>
                <a:ea typeface="楷体" panose="02010609060101010101" pitchFamily="49" charset="-122"/>
              </a:rPr>
              <a:t>。</a:t>
            </a:r>
          </a:p>
        </p:txBody>
      </p:sp>
      <p:grpSp>
        <p:nvGrpSpPr>
          <p:cNvPr id="15" name="组合 14"/>
          <p:cNvGrpSpPr/>
          <p:nvPr/>
        </p:nvGrpSpPr>
        <p:grpSpPr>
          <a:xfrm>
            <a:off x="1642975" y="1648617"/>
            <a:ext cx="2739316" cy="1728192"/>
            <a:chOff x="992298" y="1944091"/>
            <a:chExt cx="2739316" cy="1728192"/>
          </a:xfrm>
        </p:grpSpPr>
        <p:sp>
          <p:nvSpPr>
            <p:cNvPr id="11" name="云形标注 10"/>
            <p:cNvSpPr/>
            <p:nvPr/>
          </p:nvSpPr>
          <p:spPr>
            <a:xfrm>
              <a:off x="992298" y="1944091"/>
              <a:ext cx="2739316" cy="1728192"/>
            </a:xfrm>
            <a:prstGeom prst="cloudCallout">
              <a:avLst>
                <a:gd name="adj1" fmla="val -64114"/>
                <a:gd name="adj2" fmla="val 2290"/>
              </a:avLst>
            </a:prstGeom>
            <a:noFill/>
            <a:ln>
              <a:solidFill>
                <a:srgbClr val="B381D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solidFill>
                  <a:schemeClr val="tx1"/>
                </a:solidFill>
                <a:latin typeface="楷体" panose="02010609060101010101" pitchFamily="49" charset="-122"/>
                <a:ea typeface="楷体" panose="02010609060101010101" pitchFamily="49" charset="-122"/>
              </a:endParaRPr>
            </a:p>
          </p:txBody>
        </p:sp>
        <p:sp>
          <p:nvSpPr>
            <p:cNvPr id="12" name="矩形 11"/>
            <p:cNvSpPr/>
            <p:nvPr/>
          </p:nvSpPr>
          <p:spPr>
            <a:xfrm>
              <a:off x="1310372" y="2086926"/>
              <a:ext cx="2205218" cy="1323439"/>
            </a:xfrm>
            <a:prstGeom prst="rect">
              <a:avLst/>
            </a:prstGeom>
          </p:spPr>
          <p:txBody>
            <a:bodyPr wrap="square">
              <a:spAutoFit/>
            </a:bodyPr>
            <a:lstStyle/>
            <a:p>
              <a:r>
                <a:rPr lang="zh-CN" altLang="en-US" sz="2000" b="1" dirty="0">
                  <a:latin typeface="楷体" panose="02010609060101010101" pitchFamily="49" charset="-122"/>
                  <a:ea typeface="楷体" panose="02010609060101010101" pitchFamily="49" charset="-122"/>
                </a:rPr>
                <a:t>只</a:t>
              </a:r>
              <a:r>
                <a:rPr lang="zh-CN" altLang="zh-CN" sz="2000" b="1" dirty="0">
                  <a:latin typeface="楷体" panose="02010609060101010101" pitchFamily="49" charset="-122"/>
                  <a:ea typeface="楷体" panose="02010609060101010101" pitchFamily="49" charset="-122"/>
                </a:rPr>
                <a:t>要求出其中一个圆柱的底面积</a:t>
              </a:r>
              <a:r>
                <a:rPr lang="en-US" altLang="zh-CN" sz="2000" b="1" dirty="0">
                  <a:latin typeface="楷体" panose="02010609060101010101" pitchFamily="49" charset="-122"/>
                  <a:ea typeface="楷体" panose="02010609060101010101" pitchFamily="49" charset="-122"/>
                </a:rPr>
                <a:t>,</a:t>
              </a:r>
              <a:r>
                <a:rPr lang="zh-CN" altLang="zh-CN" sz="2000" b="1" dirty="0">
                  <a:latin typeface="楷体" panose="02010609060101010101" pitchFamily="49" charset="-122"/>
                  <a:ea typeface="楷体" panose="02010609060101010101" pitchFamily="49" charset="-122"/>
                </a:rPr>
                <a:t>也就得出了另一个圆柱的底面积。</a:t>
              </a:r>
              <a:endParaRPr lang="zh-CN" altLang="en-US" sz="2000" b="1" dirty="0"/>
            </a:p>
          </p:txBody>
        </p:sp>
      </p:grpSp>
      <p:sp>
        <p:nvSpPr>
          <p:cNvPr id="13" name="矩形 12"/>
          <p:cNvSpPr/>
          <p:nvPr/>
        </p:nvSpPr>
        <p:spPr>
          <a:xfrm>
            <a:off x="4528320" y="1937319"/>
            <a:ext cx="3972562" cy="523220"/>
          </a:xfrm>
          <a:prstGeom prst="rect">
            <a:avLst/>
          </a:prstGeom>
        </p:spPr>
        <p:txBody>
          <a:bodyPr wrap="none">
            <a:spAutoFit/>
          </a:bodyPr>
          <a:lstStyle/>
          <a:p>
            <a:r>
              <a:rPr lang="zh-CN" altLang="zh-CN" sz="2800" b="1" dirty="0">
                <a:solidFill>
                  <a:srgbClr val="FF0000"/>
                </a:solidFill>
                <a:latin typeface="楷体" panose="02010609060101010101" pitchFamily="49" charset="-122"/>
                <a:ea typeface="楷体" panose="02010609060101010101" pitchFamily="49" charset="-122"/>
              </a:rPr>
              <a:t>圆柱的底面积</a:t>
            </a:r>
            <a:r>
              <a:rPr lang="en-US" altLang="zh-CN" sz="2800" b="1" dirty="0">
                <a:solidFill>
                  <a:srgbClr val="FF0000"/>
                </a:solidFill>
                <a:latin typeface="楷体" panose="02010609060101010101" pitchFamily="49" charset="-122"/>
                <a:ea typeface="楷体" panose="02010609060101010101" pitchFamily="49" charset="-122"/>
              </a:rPr>
              <a:t>=</a:t>
            </a:r>
            <a:r>
              <a:rPr lang="zh-CN" altLang="zh-CN" sz="2800" b="1" dirty="0">
                <a:solidFill>
                  <a:srgbClr val="FF0000"/>
                </a:solidFill>
                <a:latin typeface="楷体" panose="02010609060101010101" pitchFamily="49" charset="-122"/>
                <a:ea typeface="楷体" panose="02010609060101010101" pitchFamily="49" charset="-122"/>
              </a:rPr>
              <a:t>体积</a:t>
            </a:r>
            <a:r>
              <a:rPr lang="en-US" altLang="zh-CN" sz="2800" b="1" dirty="0">
                <a:solidFill>
                  <a:srgbClr val="FF0000"/>
                </a:solidFill>
                <a:latin typeface="楷体" panose="02010609060101010101" pitchFamily="49" charset="-122"/>
                <a:ea typeface="楷体" panose="02010609060101010101" pitchFamily="49" charset="-122"/>
              </a:rPr>
              <a:t>÷</a:t>
            </a:r>
            <a:r>
              <a:rPr lang="zh-CN" altLang="zh-CN" sz="2800" b="1" dirty="0">
                <a:solidFill>
                  <a:srgbClr val="FF0000"/>
                </a:solidFill>
                <a:latin typeface="楷体" panose="02010609060101010101" pitchFamily="49" charset="-122"/>
                <a:ea typeface="楷体" panose="02010609060101010101" pitchFamily="49" charset="-122"/>
              </a:rPr>
              <a:t>高</a:t>
            </a:r>
            <a:endParaRPr lang="zh-CN" altLang="en-US" sz="2800" b="1" dirty="0">
              <a:solidFill>
                <a:srgbClr val="FF0000"/>
              </a:solidFill>
            </a:endParaRPr>
          </a:p>
        </p:txBody>
      </p:sp>
      <p:sp>
        <p:nvSpPr>
          <p:cNvPr id="14" name="矩形 13"/>
          <p:cNvSpPr/>
          <p:nvPr/>
        </p:nvSpPr>
        <p:spPr>
          <a:xfrm>
            <a:off x="4494532" y="2509573"/>
            <a:ext cx="3972562" cy="523220"/>
          </a:xfrm>
          <a:prstGeom prst="rect">
            <a:avLst/>
          </a:prstGeom>
        </p:spPr>
        <p:txBody>
          <a:bodyPr wrap="none">
            <a:spAutoFit/>
          </a:bodyPr>
          <a:lstStyle/>
          <a:p>
            <a:r>
              <a:rPr lang="zh-CN" altLang="zh-CN" sz="2800" b="1" dirty="0">
                <a:solidFill>
                  <a:srgbClr val="FF0000"/>
                </a:solidFill>
                <a:latin typeface="楷体" panose="02010609060101010101" pitchFamily="49" charset="-122"/>
                <a:ea typeface="楷体" panose="02010609060101010101" pitchFamily="49" charset="-122"/>
              </a:rPr>
              <a:t>圆柱的体积</a:t>
            </a:r>
            <a:r>
              <a:rPr lang="en-US" altLang="zh-CN" sz="2800" b="1" dirty="0">
                <a:solidFill>
                  <a:srgbClr val="FF0000"/>
                </a:solidFill>
                <a:latin typeface="楷体" panose="02010609060101010101" pitchFamily="49" charset="-122"/>
                <a:ea typeface="楷体" panose="02010609060101010101" pitchFamily="49" charset="-122"/>
              </a:rPr>
              <a:t>=</a:t>
            </a:r>
            <a:r>
              <a:rPr lang="zh-CN" altLang="zh-CN" sz="2800" b="1" dirty="0">
                <a:solidFill>
                  <a:srgbClr val="FF0000"/>
                </a:solidFill>
                <a:latin typeface="楷体" panose="02010609060101010101" pitchFamily="49" charset="-122"/>
                <a:ea typeface="楷体" panose="02010609060101010101" pitchFamily="49" charset="-122"/>
              </a:rPr>
              <a:t>底面积</a:t>
            </a:r>
            <a:r>
              <a:rPr lang="en-US" altLang="zh-CN" sz="2800" b="1" dirty="0">
                <a:solidFill>
                  <a:srgbClr val="FF0000"/>
                </a:solidFill>
                <a:latin typeface="楷体" panose="02010609060101010101" pitchFamily="49" charset="-122"/>
                <a:ea typeface="楷体" panose="02010609060101010101" pitchFamily="49" charset="-122"/>
              </a:rPr>
              <a:t>×</a:t>
            </a:r>
            <a:r>
              <a:rPr lang="zh-CN" altLang="zh-CN" sz="2800" b="1" dirty="0">
                <a:solidFill>
                  <a:srgbClr val="FF0000"/>
                </a:solidFill>
                <a:latin typeface="楷体" panose="02010609060101010101" pitchFamily="49" charset="-122"/>
                <a:ea typeface="楷体" panose="02010609060101010101" pitchFamily="49" charset="-122"/>
              </a:rPr>
              <a:t>高</a:t>
            </a:r>
            <a:endParaRPr lang="zh-CN" altLang="en-US" sz="2800" b="1" dirty="0">
              <a:solidFill>
                <a:srgbClr val="FF0000"/>
              </a:solidFill>
            </a:endParaRPr>
          </a:p>
        </p:txBody>
      </p:sp>
      <p:pic>
        <p:nvPicPr>
          <p:cNvPr id="16"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8988" y="787646"/>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heel(1)">
                                      <p:cBhvr>
                                        <p:cTn id="19" dur="2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wheel(1)">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randombar(horizontal)">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31"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1000" fill="hold"/>
                                        <p:tgtEl>
                                          <p:spTgt spid="10"/>
                                        </p:tgtEl>
                                        <p:attrNameLst>
                                          <p:attrName>ppt_w</p:attrName>
                                        </p:attrNameLst>
                                      </p:cBhvr>
                                      <p:tavLst>
                                        <p:tav tm="0">
                                          <p:val>
                                            <p:fltVal val="0"/>
                                          </p:val>
                                        </p:tav>
                                        <p:tav tm="100000">
                                          <p:val>
                                            <p:strVal val="#ppt_w"/>
                                          </p:val>
                                        </p:tav>
                                      </p:tavLst>
                                    </p:anim>
                                    <p:anim calcmode="lin" valueType="num">
                                      <p:cBhvr>
                                        <p:cTn id="35" dur="1000" fill="hold"/>
                                        <p:tgtEl>
                                          <p:spTgt spid="10"/>
                                        </p:tgtEl>
                                        <p:attrNameLst>
                                          <p:attrName>ppt_h</p:attrName>
                                        </p:attrNameLst>
                                      </p:cBhvr>
                                      <p:tavLst>
                                        <p:tav tm="0">
                                          <p:val>
                                            <p:fltVal val="0"/>
                                          </p:val>
                                        </p:tav>
                                        <p:tav tm="100000">
                                          <p:val>
                                            <p:strVal val="#ppt_h"/>
                                          </p:val>
                                        </p:tav>
                                      </p:tavLst>
                                    </p:anim>
                                    <p:anim calcmode="lin" valueType="num">
                                      <p:cBhvr>
                                        <p:cTn id="36" dur="1000" fill="hold"/>
                                        <p:tgtEl>
                                          <p:spTgt spid="10"/>
                                        </p:tgtEl>
                                        <p:attrNameLst>
                                          <p:attrName>style.rotation</p:attrName>
                                        </p:attrNameLst>
                                      </p:cBhvr>
                                      <p:tavLst>
                                        <p:tav tm="0">
                                          <p:val>
                                            <p:fltVal val="90"/>
                                          </p:val>
                                        </p:tav>
                                        <p:tav tm="100000">
                                          <p:val>
                                            <p:fltVal val="0"/>
                                          </p:val>
                                        </p:tav>
                                      </p:tavLst>
                                    </p:anim>
                                    <p:animEffect transition="in" filter="fade">
                                      <p:cBhvr>
                                        <p:cTn id="3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2890" y="1076673"/>
            <a:ext cx="3574004" cy="588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组合 6"/>
          <p:cNvGrpSpPr/>
          <p:nvPr/>
        </p:nvGrpSpPr>
        <p:grpSpPr>
          <a:xfrm>
            <a:off x="179512" y="1370953"/>
            <a:ext cx="4320480" cy="2952328"/>
            <a:chOff x="1547664" y="35147"/>
            <a:chExt cx="4320480" cy="2952328"/>
          </a:xfrm>
        </p:grpSpPr>
        <p:pic>
          <p:nvPicPr>
            <p:cNvPr id="2" name="图片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47664" y="35147"/>
              <a:ext cx="4320480" cy="2952328"/>
            </a:xfrm>
            <a:prstGeom prst="rect">
              <a:avLst/>
            </a:prstGeom>
          </p:spPr>
        </p:pic>
        <p:sp>
          <p:nvSpPr>
            <p:cNvPr id="4" name="矩形 3"/>
            <p:cNvSpPr/>
            <p:nvPr/>
          </p:nvSpPr>
          <p:spPr>
            <a:xfrm>
              <a:off x="2123728" y="1248311"/>
              <a:ext cx="3336032" cy="1323439"/>
            </a:xfrm>
            <a:prstGeom prst="rect">
              <a:avLst/>
            </a:prstGeom>
          </p:spPr>
          <p:txBody>
            <a:bodyPr wrap="square">
              <a:spAutoFit/>
            </a:bodyPr>
            <a:lstStyle/>
            <a:p>
              <a:r>
                <a:rPr lang="zh-CN" altLang="zh-CN" sz="2000" b="1" dirty="0">
                  <a:latin typeface="楷体" panose="02010609060101010101" pitchFamily="49" charset="-122"/>
                  <a:ea typeface="楷体" panose="02010609060101010101" pitchFamily="49" charset="-122"/>
                </a:rPr>
                <a:t>钢材的体积相当于从一个底面直径是</a:t>
              </a:r>
              <a:r>
                <a:rPr lang="en-US" altLang="zh-CN" sz="2000" b="1" dirty="0">
                  <a:latin typeface="楷体" panose="02010609060101010101" pitchFamily="49" charset="-122"/>
                  <a:ea typeface="楷体" panose="02010609060101010101" pitchFamily="49" charset="-122"/>
                </a:rPr>
                <a:t>10</a:t>
              </a:r>
              <a:r>
                <a:rPr lang="en-US" altLang="zh-CN" sz="2000" b="1" dirty="0">
                  <a:latin typeface="Times New Roman" pitchFamily="18" charset="0"/>
                  <a:ea typeface="楷体" panose="02010609060101010101" pitchFamily="49" charset="-122"/>
                  <a:cs typeface="Times New Roman" pitchFamily="18" charset="0"/>
                </a:rPr>
                <a:t>cm</a:t>
              </a:r>
              <a:r>
                <a:rPr lang="zh-CN" altLang="zh-CN" sz="2000" b="1" dirty="0">
                  <a:latin typeface="楷体" panose="02010609060101010101" pitchFamily="49" charset="-122"/>
                  <a:ea typeface="楷体" panose="02010609060101010101" pitchFamily="49" charset="-122"/>
                </a:rPr>
                <a:t>、长是</a:t>
              </a:r>
              <a:r>
                <a:rPr lang="en-US" altLang="zh-CN" sz="2000" b="1" dirty="0">
                  <a:latin typeface="楷体" panose="02010609060101010101" pitchFamily="49" charset="-122"/>
                  <a:ea typeface="楷体" panose="02010609060101010101" pitchFamily="49" charset="-122"/>
                </a:rPr>
                <a:t>80</a:t>
              </a:r>
              <a:r>
                <a:rPr lang="en-US" altLang="zh-CN" sz="2000" b="1" dirty="0">
                  <a:latin typeface="Times New Roman" pitchFamily="18" charset="0"/>
                  <a:ea typeface="楷体" panose="02010609060101010101" pitchFamily="49" charset="-122"/>
                  <a:cs typeface="Times New Roman" pitchFamily="18" charset="0"/>
                </a:rPr>
                <a:t>cm</a:t>
              </a:r>
              <a:r>
                <a:rPr lang="zh-CN" altLang="zh-CN" sz="2000" b="1" dirty="0">
                  <a:latin typeface="楷体" panose="02010609060101010101" pitchFamily="49" charset="-122"/>
                  <a:ea typeface="楷体" panose="02010609060101010101" pitchFamily="49" charset="-122"/>
                </a:rPr>
                <a:t>的圆柱中减去一个底面直径是</a:t>
              </a:r>
              <a:r>
                <a:rPr lang="en-US" altLang="zh-CN" sz="2000" b="1" dirty="0">
                  <a:latin typeface="楷体" panose="02010609060101010101" pitchFamily="49" charset="-122"/>
                  <a:ea typeface="楷体" panose="02010609060101010101" pitchFamily="49" charset="-122"/>
                </a:rPr>
                <a:t>8</a:t>
              </a:r>
              <a:r>
                <a:rPr lang="en-US" altLang="zh-CN" sz="2000" b="1" dirty="0">
                  <a:latin typeface="Times New Roman" pitchFamily="18" charset="0"/>
                  <a:ea typeface="楷体" panose="02010609060101010101" pitchFamily="49" charset="-122"/>
                  <a:cs typeface="Times New Roman" pitchFamily="18" charset="0"/>
                </a:rPr>
                <a:t>cm</a:t>
              </a:r>
              <a:r>
                <a:rPr lang="zh-CN" altLang="zh-CN" sz="2000" b="1" dirty="0">
                  <a:latin typeface="楷体" panose="02010609060101010101" pitchFamily="49" charset="-122"/>
                  <a:ea typeface="楷体" panose="02010609060101010101" pitchFamily="49" charset="-122"/>
                </a:rPr>
                <a:t>、长是</a:t>
              </a:r>
              <a:r>
                <a:rPr lang="en-US" altLang="zh-CN" sz="2000" b="1" dirty="0">
                  <a:latin typeface="楷体" panose="02010609060101010101" pitchFamily="49" charset="-122"/>
                  <a:ea typeface="楷体" panose="02010609060101010101" pitchFamily="49" charset="-122"/>
                </a:rPr>
                <a:t>80</a:t>
              </a:r>
              <a:r>
                <a:rPr lang="en-US" altLang="zh-CN" sz="2000" b="1" dirty="0">
                  <a:latin typeface="Times New Roman" pitchFamily="18" charset="0"/>
                  <a:ea typeface="楷体" panose="02010609060101010101" pitchFamily="49" charset="-122"/>
                  <a:cs typeface="Times New Roman" pitchFamily="18" charset="0"/>
                </a:rPr>
                <a:t>cm</a:t>
              </a:r>
              <a:r>
                <a:rPr lang="zh-CN" altLang="zh-CN" sz="2000" b="1" dirty="0">
                  <a:latin typeface="楷体" panose="02010609060101010101" pitchFamily="49" charset="-122"/>
                  <a:ea typeface="楷体" panose="02010609060101010101" pitchFamily="49" charset="-122"/>
                </a:rPr>
                <a:t>的圆柱。</a:t>
              </a:r>
              <a:endParaRPr lang="zh-CN" altLang="en-US" sz="2000" b="1" dirty="0"/>
            </a:p>
          </p:txBody>
        </p:sp>
        <p:pic>
          <p:nvPicPr>
            <p:cNvPr id="5" name="图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5938225">
              <a:off x="3404712" y="668482"/>
              <a:ext cx="606383" cy="582758"/>
            </a:xfrm>
            <a:prstGeom prst="rect">
              <a:avLst/>
            </a:prstGeom>
          </p:spPr>
        </p:pic>
        <p:sp>
          <p:nvSpPr>
            <p:cNvPr id="6" name="文本框 5"/>
            <p:cNvSpPr txBox="1"/>
            <p:nvPr/>
          </p:nvSpPr>
          <p:spPr>
            <a:xfrm>
              <a:off x="3539716" y="677061"/>
              <a:ext cx="504056" cy="461665"/>
            </a:xfrm>
            <a:prstGeom prst="rect">
              <a:avLst/>
            </a:prstGeom>
            <a:noFill/>
          </p:spPr>
          <p:txBody>
            <a:bodyPr wrap="square" rtlCol="0">
              <a:spAutoFit/>
            </a:bodyPr>
            <a:lstStyle/>
            <a:p>
              <a:r>
                <a:rPr lang="en-US" altLang="zh-CN" sz="2400">
                  <a:latin typeface="楷体" panose="02010609060101010101" pitchFamily="49" charset="-122"/>
                  <a:ea typeface="楷体" panose="02010609060101010101" pitchFamily="49" charset="-122"/>
                </a:rPr>
                <a:t>1</a:t>
              </a:r>
              <a:endParaRPr lang="zh-CN" altLang="en-US" sz="2400">
                <a:latin typeface="楷体" panose="02010609060101010101" pitchFamily="49" charset="-122"/>
                <a:ea typeface="楷体" panose="02010609060101010101" pitchFamily="49" charset="-122"/>
              </a:endParaRPr>
            </a:p>
          </p:txBody>
        </p:sp>
      </p:grpSp>
      <p:sp>
        <p:nvSpPr>
          <p:cNvPr id="8" name="矩形 7"/>
          <p:cNvSpPr/>
          <p:nvPr/>
        </p:nvSpPr>
        <p:spPr>
          <a:xfrm>
            <a:off x="4191565" y="2642731"/>
            <a:ext cx="4572001" cy="461665"/>
          </a:xfrm>
          <a:prstGeom prst="rect">
            <a:avLst/>
          </a:prstGeom>
        </p:spPr>
        <p:txBody>
          <a:bodyPr>
            <a:spAutoFit/>
          </a:bodyPr>
          <a:lstStyle/>
          <a:p>
            <a:r>
              <a:rPr lang="en-US" altLang="zh-CN" sz="2400" b="1" dirty="0">
                <a:solidFill>
                  <a:srgbClr val="FF0000"/>
                </a:solidFill>
                <a:latin typeface="楷体" panose="02010609060101010101" pitchFamily="49" charset="-122"/>
                <a:ea typeface="楷体" panose="02010609060101010101" pitchFamily="49" charset="-122"/>
              </a:rPr>
              <a:t>3.14×(10÷2)</a:t>
            </a:r>
            <a:r>
              <a:rPr lang="en-US" altLang="zh-CN" sz="2400" b="1" baseline="30000" dirty="0">
                <a:solidFill>
                  <a:srgbClr val="FF0000"/>
                </a:solidFill>
                <a:latin typeface="楷体" panose="02010609060101010101" pitchFamily="49" charset="-122"/>
                <a:ea typeface="楷体" panose="02010609060101010101" pitchFamily="49" charset="-122"/>
              </a:rPr>
              <a:t>2</a:t>
            </a:r>
            <a:r>
              <a:rPr lang="en-US" altLang="zh-CN" sz="2400" b="1" dirty="0">
                <a:solidFill>
                  <a:srgbClr val="FF0000"/>
                </a:solidFill>
                <a:latin typeface="楷体" panose="02010609060101010101" pitchFamily="49" charset="-122"/>
                <a:ea typeface="楷体" panose="02010609060101010101" pitchFamily="49" charset="-122"/>
              </a:rPr>
              <a:t>×80=6280(</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en-US" altLang="zh-CN" sz="2400" b="1" baseline="30000" dirty="0">
                <a:solidFill>
                  <a:srgbClr val="FF0000"/>
                </a:solidFill>
                <a:latin typeface="Times New Roman" pitchFamily="18" charset="0"/>
                <a:ea typeface="楷体" panose="02010609060101010101" pitchFamily="49" charset="-122"/>
                <a:cs typeface="Times New Roman" pitchFamily="18" charset="0"/>
              </a:rPr>
              <a:t>3</a:t>
            </a:r>
            <a:r>
              <a:rPr lang="en-US" altLang="zh-CN" sz="2400" b="1" dirty="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endParaRPr>
          </a:p>
        </p:txBody>
      </p:sp>
      <p:sp>
        <p:nvSpPr>
          <p:cNvPr id="9" name="矩形 8"/>
          <p:cNvSpPr/>
          <p:nvPr/>
        </p:nvSpPr>
        <p:spPr>
          <a:xfrm>
            <a:off x="4191565" y="3072945"/>
            <a:ext cx="4572001" cy="461665"/>
          </a:xfrm>
          <a:prstGeom prst="rect">
            <a:avLst/>
          </a:prstGeom>
        </p:spPr>
        <p:txBody>
          <a:bodyPr>
            <a:spAutoFit/>
          </a:bodyPr>
          <a:lstStyle/>
          <a:p>
            <a:r>
              <a:rPr lang="en-US" altLang="zh-CN" sz="2400" b="1" dirty="0">
                <a:solidFill>
                  <a:srgbClr val="FF0000"/>
                </a:solidFill>
                <a:latin typeface="楷体" panose="02010609060101010101" pitchFamily="49" charset="-122"/>
                <a:ea typeface="楷体" panose="02010609060101010101" pitchFamily="49" charset="-122"/>
              </a:rPr>
              <a:t>3.14×(8÷2)</a:t>
            </a:r>
            <a:r>
              <a:rPr lang="en-US" altLang="zh-CN" sz="2400" b="1" baseline="30000" dirty="0">
                <a:solidFill>
                  <a:srgbClr val="FF0000"/>
                </a:solidFill>
                <a:latin typeface="楷体" panose="02010609060101010101" pitchFamily="49" charset="-122"/>
                <a:ea typeface="楷体" panose="02010609060101010101" pitchFamily="49" charset="-122"/>
              </a:rPr>
              <a:t>2</a:t>
            </a:r>
            <a:r>
              <a:rPr lang="en-US" altLang="zh-CN" sz="2400" b="1" dirty="0">
                <a:solidFill>
                  <a:srgbClr val="FF0000"/>
                </a:solidFill>
                <a:latin typeface="楷体" panose="02010609060101010101" pitchFamily="49" charset="-122"/>
                <a:ea typeface="楷体" panose="02010609060101010101" pitchFamily="49" charset="-122"/>
              </a:rPr>
              <a:t>×80=4019.2(</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en-US" altLang="zh-CN" sz="2400" b="1" baseline="30000" dirty="0">
                <a:solidFill>
                  <a:srgbClr val="FF0000"/>
                </a:solidFill>
                <a:latin typeface="Times New Roman" pitchFamily="18" charset="0"/>
                <a:ea typeface="楷体" panose="02010609060101010101" pitchFamily="49" charset="-122"/>
                <a:cs typeface="Times New Roman" pitchFamily="18" charset="0"/>
              </a:rPr>
              <a:t>3</a:t>
            </a:r>
            <a:r>
              <a:rPr lang="en-US" altLang="zh-CN" sz="2400" b="1" dirty="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endParaRPr>
          </a:p>
        </p:txBody>
      </p:sp>
      <p:sp>
        <p:nvSpPr>
          <p:cNvPr id="10" name="矩形 9"/>
          <p:cNvSpPr/>
          <p:nvPr/>
        </p:nvSpPr>
        <p:spPr>
          <a:xfrm>
            <a:off x="4226894" y="3578835"/>
            <a:ext cx="4572001" cy="461665"/>
          </a:xfrm>
          <a:prstGeom prst="rect">
            <a:avLst/>
          </a:prstGeom>
        </p:spPr>
        <p:txBody>
          <a:bodyPr>
            <a:spAutoFit/>
          </a:bodyPr>
          <a:lstStyle/>
          <a:p>
            <a:r>
              <a:rPr lang="en-US" altLang="zh-CN" sz="2400" b="1" dirty="0">
                <a:solidFill>
                  <a:srgbClr val="FF0000"/>
                </a:solidFill>
                <a:latin typeface="楷体" panose="02010609060101010101" pitchFamily="49" charset="-122"/>
                <a:ea typeface="楷体" panose="02010609060101010101" pitchFamily="49" charset="-122"/>
              </a:rPr>
              <a:t>6280-4019.2=2260.8(</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en-US" altLang="zh-CN" sz="2400" b="1" baseline="30000" dirty="0">
                <a:solidFill>
                  <a:srgbClr val="FF0000"/>
                </a:solidFill>
                <a:latin typeface="Times New Roman" pitchFamily="18" charset="0"/>
                <a:ea typeface="楷体" panose="02010609060101010101" pitchFamily="49" charset="-122"/>
                <a:cs typeface="Times New Roman" pitchFamily="18" charset="0"/>
              </a:rPr>
              <a:t>3</a:t>
            </a:r>
            <a:r>
              <a:rPr lang="en-US" altLang="zh-CN" sz="2400" b="1" dirty="0">
                <a:solidFill>
                  <a:srgbClr val="FF0000"/>
                </a:solidFill>
                <a:latin typeface="楷体" panose="02010609060101010101" pitchFamily="49" charset="-122"/>
                <a:ea typeface="楷体" panose="02010609060101010101" pitchFamily="49" charset="-122"/>
              </a:rPr>
              <a:t>)</a:t>
            </a:r>
            <a:endParaRPr lang="zh-CN" altLang="en-US" sz="2400" b="1" dirty="0">
              <a:solidFill>
                <a:srgbClr val="FF0000"/>
              </a:solidFill>
            </a:endParaRPr>
          </a:p>
        </p:txBody>
      </p:sp>
      <p:sp>
        <p:nvSpPr>
          <p:cNvPr id="21" name="矩形 20"/>
          <p:cNvSpPr/>
          <p:nvPr/>
        </p:nvSpPr>
        <p:spPr>
          <a:xfrm>
            <a:off x="755576" y="648456"/>
            <a:ext cx="7320291" cy="461665"/>
          </a:xfrm>
          <a:prstGeom prst="rect">
            <a:avLst/>
          </a:prstGeom>
        </p:spPr>
        <p:txBody>
          <a:bodyPr wrap="square">
            <a:spAutoFit/>
          </a:bodyPr>
          <a:lstStyle/>
          <a:p>
            <a:r>
              <a:rPr lang="zh-CN" altLang="zh-CN" sz="2400" b="1" dirty="0">
                <a:latin typeface="楷体" panose="02010609060101010101" pitchFamily="49" charset="-122"/>
                <a:ea typeface="楷体" panose="02010609060101010101" pitchFamily="49" charset="-122"/>
              </a:rPr>
              <a:t>下面是一根钢管</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求它所用钢材的体积。</a:t>
            </a:r>
            <a:r>
              <a:rPr lang="en-US" altLang="zh-CN" sz="2400" b="1" dirty="0">
                <a:latin typeface="楷体" panose="02010609060101010101" pitchFamily="49" charset="-122"/>
                <a:ea typeface="楷体" panose="02010609060101010101" pitchFamily="49" charset="-122"/>
              </a:rPr>
              <a:t>(</a:t>
            </a:r>
            <a:r>
              <a:rPr lang="zh-CN" altLang="zh-CN" sz="2400" b="1" dirty="0">
                <a:latin typeface="楷体" panose="02010609060101010101" pitchFamily="49" charset="-122"/>
                <a:ea typeface="楷体" panose="02010609060101010101" pitchFamily="49" charset="-122"/>
              </a:rPr>
              <a:t>单位</a:t>
            </a:r>
            <a:r>
              <a:rPr lang="en-US" altLang="zh-CN" sz="2400" b="1" dirty="0">
                <a:latin typeface="楷体" panose="02010609060101010101" pitchFamily="49" charset="-122"/>
                <a:ea typeface="楷体" panose="02010609060101010101" pitchFamily="49" charset="-122"/>
              </a:rPr>
              <a:t>:</a:t>
            </a:r>
            <a:r>
              <a:rPr lang="en-US" altLang="zh-CN" sz="2400" b="1" dirty="0">
                <a:latin typeface="Times New Roman" pitchFamily="18" charset="0"/>
                <a:ea typeface="楷体" panose="02010609060101010101" pitchFamily="49" charset="-122"/>
                <a:cs typeface="Times New Roman" pitchFamily="18" charset="0"/>
              </a:rPr>
              <a:t>cm</a:t>
            </a:r>
            <a:r>
              <a:rPr lang="en-US" altLang="zh-CN" sz="2400" b="1" dirty="0">
                <a:latin typeface="楷体" panose="02010609060101010101" pitchFamily="49" charset="-122"/>
                <a:ea typeface="楷体" panose="02010609060101010101" pitchFamily="49" charset="-122"/>
              </a:rPr>
              <a:t>)</a:t>
            </a:r>
            <a:endParaRPr lang="zh-CN" altLang="zh-CN" sz="2400" b="1" dirty="0">
              <a:latin typeface="楷体" panose="02010609060101010101" pitchFamily="49" charset="-122"/>
              <a:ea typeface="楷体" panose="02010609060101010101" pitchFamily="49" charset="-122"/>
            </a:endParaRPr>
          </a:p>
        </p:txBody>
      </p:sp>
      <p:sp>
        <p:nvSpPr>
          <p:cNvPr id="22" name="矩形 21"/>
          <p:cNvSpPr/>
          <p:nvPr/>
        </p:nvSpPr>
        <p:spPr>
          <a:xfrm>
            <a:off x="3872894" y="4126764"/>
            <a:ext cx="5171609" cy="461665"/>
          </a:xfrm>
          <a:prstGeom prst="rect">
            <a:avLst/>
          </a:prstGeom>
        </p:spPr>
        <p:txBody>
          <a:bodyPr wrap="none">
            <a:spAutoFit/>
          </a:bodyPr>
          <a:lstStyle/>
          <a:p>
            <a:r>
              <a:rPr lang="zh-CN" altLang="zh-CN" sz="2400" b="1" dirty="0">
                <a:solidFill>
                  <a:srgbClr val="FF0000"/>
                </a:solidFill>
                <a:latin typeface="楷体" panose="02010609060101010101" pitchFamily="49" charset="-122"/>
                <a:ea typeface="楷体" panose="02010609060101010101" pitchFamily="49" charset="-122"/>
              </a:rPr>
              <a:t>答</a:t>
            </a:r>
            <a:r>
              <a:rPr lang="en-US" altLang="zh-CN" sz="2400" b="1" dirty="0">
                <a:solidFill>
                  <a:srgbClr val="FF0000"/>
                </a:solidFill>
                <a:latin typeface="楷体" panose="02010609060101010101" pitchFamily="49" charset="-122"/>
                <a:ea typeface="楷体" panose="02010609060101010101" pitchFamily="49" charset="-122"/>
              </a:rPr>
              <a:t>:</a:t>
            </a:r>
            <a:r>
              <a:rPr lang="zh-CN" altLang="zh-CN" sz="2400" b="1" dirty="0">
                <a:solidFill>
                  <a:srgbClr val="FF0000"/>
                </a:solidFill>
                <a:latin typeface="楷体" panose="02010609060101010101" pitchFamily="49" charset="-122"/>
                <a:ea typeface="楷体" panose="02010609060101010101" pitchFamily="49" charset="-122"/>
              </a:rPr>
              <a:t>它所用钢材的体积是</a:t>
            </a:r>
            <a:r>
              <a:rPr lang="en-US" altLang="zh-CN" sz="2400" b="1" dirty="0">
                <a:solidFill>
                  <a:srgbClr val="FF0000"/>
                </a:solidFill>
                <a:latin typeface="楷体" panose="02010609060101010101" pitchFamily="49" charset="-122"/>
                <a:ea typeface="楷体" panose="02010609060101010101" pitchFamily="49" charset="-122"/>
              </a:rPr>
              <a:t>2260.8</a:t>
            </a:r>
            <a:r>
              <a:rPr lang="en-US" altLang="zh-CN" sz="2400" b="1" dirty="0">
                <a:solidFill>
                  <a:srgbClr val="FF0000"/>
                </a:solidFill>
                <a:latin typeface="Times New Roman" pitchFamily="18" charset="0"/>
                <a:ea typeface="楷体" panose="02010609060101010101" pitchFamily="49" charset="-122"/>
                <a:cs typeface="Times New Roman" pitchFamily="18" charset="0"/>
              </a:rPr>
              <a:t>cm</a:t>
            </a:r>
            <a:r>
              <a:rPr lang="en-US" altLang="zh-CN" sz="2400" b="1" baseline="30000" dirty="0">
                <a:solidFill>
                  <a:srgbClr val="FF0000"/>
                </a:solidFill>
                <a:latin typeface="Times New Roman" pitchFamily="18" charset="0"/>
                <a:ea typeface="楷体" panose="02010609060101010101" pitchFamily="49" charset="-122"/>
                <a:cs typeface="Times New Roman" pitchFamily="18" charset="0"/>
              </a:rPr>
              <a:t>3</a:t>
            </a:r>
            <a:r>
              <a:rPr lang="zh-CN" altLang="zh-CN" sz="2400" b="1" dirty="0">
                <a:solidFill>
                  <a:srgbClr val="FF0000"/>
                </a:solidFill>
                <a:latin typeface="楷体" panose="02010609060101010101" pitchFamily="49" charset="-122"/>
                <a:ea typeface="楷体" panose="02010609060101010101" pitchFamily="49" charset="-122"/>
              </a:rPr>
              <a:t>。</a:t>
            </a:r>
          </a:p>
        </p:txBody>
      </p:sp>
      <p:grpSp>
        <p:nvGrpSpPr>
          <p:cNvPr id="3" name="组合 2"/>
          <p:cNvGrpSpPr/>
          <p:nvPr/>
        </p:nvGrpSpPr>
        <p:grpSpPr>
          <a:xfrm>
            <a:off x="4283968" y="1860253"/>
            <a:ext cx="4301688" cy="724932"/>
            <a:chOff x="4448379" y="1749202"/>
            <a:chExt cx="4301688" cy="724932"/>
          </a:xfrm>
        </p:grpSpPr>
        <p:sp>
          <p:nvSpPr>
            <p:cNvPr id="24" name="波形 23"/>
            <p:cNvSpPr/>
            <p:nvPr/>
          </p:nvSpPr>
          <p:spPr>
            <a:xfrm>
              <a:off x="4489612" y="1749202"/>
              <a:ext cx="4186844" cy="724932"/>
            </a:xfrm>
            <a:prstGeom prst="wave">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文本框 24"/>
            <p:cNvSpPr txBox="1"/>
            <p:nvPr/>
          </p:nvSpPr>
          <p:spPr>
            <a:xfrm>
              <a:off x="4448379" y="1901816"/>
              <a:ext cx="4301688" cy="400110"/>
            </a:xfrm>
            <a:prstGeom prst="rect">
              <a:avLst/>
            </a:prstGeom>
            <a:noFill/>
          </p:spPr>
          <p:txBody>
            <a:bodyPr wrap="square" rtlCol="0">
              <a:spAutoFit/>
            </a:bodyPr>
            <a:lstStyle/>
            <a:p>
              <a:r>
                <a:rPr lang="zh-CN" altLang="en-US" sz="2000" b="1" dirty="0">
                  <a:solidFill>
                    <a:srgbClr val="FF0000"/>
                  </a:solidFill>
                  <a:latin typeface="楷体" panose="02010609060101010101" pitchFamily="49" charset="-122"/>
                  <a:ea typeface="楷体" panose="02010609060101010101" pitchFamily="49" charset="-122"/>
                </a:rPr>
                <a:t>钢管的体积</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大圆柱体积</a:t>
              </a:r>
              <a:r>
                <a:rPr lang="en-US" altLang="zh-CN" sz="2000" b="1" dirty="0">
                  <a:solidFill>
                    <a:srgbClr val="FF0000"/>
                  </a:solidFill>
                  <a:latin typeface="楷体" panose="02010609060101010101" pitchFamily="49" charset="-122"/>
                  <a:ea typeface="楷体" panose="02010609060101010101" pitchFamily="49" charset="-122"/>
                </a:rPr>
                <a:t>-</a:t>
              </a:r>
              <a:r>
                <a:rPr lang="zh-CN" altLang="en-US" sz="2000" b="1" dirty="0">
                  <a:solidFill>
                    <a:srgbClr val="FF0000"/>
                  </a:solidFill>
                  <a:latin typeface="楷体" panose="02010609060101010101" pitchFamily="49" charset="-122"/>
                  <a:ea typeface="楷体" panose="02010609060101010101" pitchFamily="49" charset="-122"/>
                </a:rPr>
                <a:t>小圆柱体积</a:t>
              </a:r>
            </a:p>
          </p:txBody>
        </p:sp>
      </p:grpSp>
      <p:pic>
        <p:nvPicPr>
          <p:cNvPr id="16"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3528" y="755710"/>
            <a:ext cx="567000" cy="3171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down)">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anim calcmode="lin" valueType="num">
                                      <p:cBhvr>
                                        <p:cTn id="35" dur="1000" fill="hold"/>
                                        <p:tgtEl>
                                          <p:spTgt spid="22"/>
                                        </p:tgtEl>
                                        <p:attrNameLst>
                                          <p:attrName>ppt_x</p:attrName>
                                        </p:attrNameLst>
                                      </p:cBhvr>
                                      <p:tavLst>
                                        <p:tav tm="0">
                                          <p:val>
                                            <p:strVal val="#ppt_x"/>
                                          </p:val>
                                        </p:tav>
                                        <p:tav tm="100000">
                                          <p:val>
                                            <p:strVal val="#ppt_x"/>
                                          </p:val>
                                        </p:tav>
                                      </p:tavLst>
                                    </p:anim>
                                    <p:anim calcmode="lin" valueType="num">
                                      <p:cBhvr>
                                        <p:cTn id="3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22" grpId="0"/>
    </p:bldLst>
  </p:timing>
</p:sld>
</file>

<file path=ppt/theme/theme1.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590</TotalTime>
  <Words>1539</Words>
  <Application>Microsoft Office PowerPoint</Application>
  <PresentationFormat>全屏显示(16:9)</PresentationFormat>
  <Paragraphs>184</Paragraphs>
  <Slides>20</Slides>
  <Notes>4</Notes>
  <HiddenSlides>0</HiddenSlides>
  <MMClips>0</MMClips>
  <ScaleCrop>false</ScaleCrop>
  <HeadingPairs>
    <vt:vector size="4" baseType="variant">
      <vt:variant>
        <vt:lpstr>主题</vt:lpstr>
      </vt:variant>
      <vt:variant>
        <vt:i4>1</vt:i4>
      </vt:variant>
      <vt:variant>
        <vt:lpstr>幻灯片标题</vt:lpstr>
      </vt:variant>
      <vt:variant>
        <vt:i4>20</vt:i4>
      </vt:variant>
    </vt:vector>
  </HeadingPairs>
  <TitlesOfParts>
    <vt:vector size="21" baseType="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xjj</dc:creator>
  <cp:lastModifiedBy>Microsoft</cp:lastModifiedBy>
  <cp:revision>77</cp:revision>
  <dcterms:created xsi:type="dcterms:W3CDTF">2018-09-11T05:46:00Z</dcterms:created>
  <dcterms:modified xsi:type="dcterms:W3CDTF">2023-01-09T07:27:06Z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2052-11.1.0.9828</vt:lpwstr>
  </property>
</Properties>
</file>