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6" r:id="rId3"/>
    <p:sldId id="285" r:id="rId5"/>
    <p:sldId id="361" r:id="rId6"/>
    <p:sldId id="377" r:id="rId7"/>
    <p:sldId id="378" r:id="rId8"/>
    <p:sldId id="389" r:id="rId9"/>
    <p:sldId id="356" r:id="rId10"/>
    <p:sldId id="402" r:id="rId11"/>
    <p:sldId id="390" r:id="rId12"/>
    <p:sldId id="362" r:id="rId13"/>
    <p:sldId id="381" r:id="rId14"/>
    <p:sldId id="382" r:id="rId15"/>
    <p:sldId id="385" r:id="rId16"/>
    <p:sldId id="387" r:id="rId17"/>
    <p:sldId id="383" r:id="rId18"/>
    <p:sldId id="384" r:id="rId19"/>
    <p:sldId id="388" r:id="rId20"/>
    <p:sldId id="265" r:id="rId21"/>
    <p:sldId id="386" r:id="rId22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995" autoAdjust="0"/>
  </p:normalViewPr>
  <p:slideViewPr>
    <p:cSldViewPr snapToGrid="0" showGuides="1">
      <p:cViewPr varScale="1">
        <p:scale>
          <a:sx n="94" d="100"/>
          <a:sy n="94" d="100"/>
        </p:scale>
        <p:origin x="-558" y="-96"/>
      </p:cViewPr>
      <p:guideLst>
        <p:guide orient="horz" pos="1620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4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FD8F5-B2C0-4A15-AE24-C643F9DA75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884BA-3611-40A6-891C-C66FFD314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角三角形 19"/>
          <p:cNvSpPr/>
          <p:nvPr/>
        </p:nvSpPr>
        <p:spPr>
          <a:xfrm flipH="1" flipV="1">
            <a:off x="0" y="0"/>
            <a:ext cx="9144000" cy="514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3429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6858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0287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3716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170180" indent="-170180" algn="l" defTabSz="68453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hyperlink" Target="&#25506;&#31350;&#30005;&#30913;&#38081;&#30913;&#24615;&#24378;&#24369;&#19982;&#32447;&#22280;&#21277;&#25968;&#30340;&#20851;&#31995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hyperlink" Target="&#25506;&#31350;&#30005;&#30913;&#38081;&#30913;&#24615;&#24378;&#24369;&#19982;&#30005;&#27969;&#22823;&#23567;&#30340;&#20851;&#31995;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Relationship Id="rId3" Type="http://schemas.openxmlformats.org/officeDocument/2006/relationships/hyperlink" Target="5.jpg" TargetMode="External"/><Relationship Id="rId2" Type="http://schemas.openxmlformats.org/officeDocument/2006/relationships/image" Target="../media/image23.png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hyperlink" Target="&#30005;&#30913;&#36215;&#37325;&#26426;.mp4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.xml"/><Relationship Id="rId3" Type="http://schemas.openxmlformats.org/officeDocument/2006/relationships/image" Target="../media/image14.jpeg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29820" y="1696093"/>
            <a:ext cx="22282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4.5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电磁铁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2722" y="309085"/>
            <a:ext cx="2071817" cy="5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实验步骤：</a:t>
            </a:r>
            <a:endParaRPr lang="zh-CN" altLang="en-US" sz="2800">
              <a:solidFill>
                <a:prstClr val="black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9721" y="879613"/>
            <a:ext cx="7795928" cy="7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j-ea"/>
                <a:ea typeface="+mj-ea"/>
              </a:rPr>
              <a:t>(1)</a:t>
            </a:r>
            <a:r>
              <a:rPr lang="zh-CN" altLang="en-US" sz="2000" b="1">
                <a:latin typeface="+mj-ea"/>
                <a:ea typeface="+mj-ea"/>
              </a:rPr>
              <a:t>将有绝缘皮的导线在铁钉上缠绕</a:t>
            </a:r>
            <a:r>
              <a:rPr lang="en-US" altLang="zh-CN" sz="2000" b="1">
                <a:latin typeface="+mj-ea"/>
                <a:ea typeface="+mj-ea"/>
              </a:rPr>
              <a:t>20</a:t>
            </a:r>
            <a:r>
              <a:rPr lang="zh-CN" altLang="en-US" sz="2000" b="1">
                <a:latin typeface="+mj-ea"/>
                <a:ea typeface="+mj-ea"/>
              </a:rPr>
              <a:t>圈，两头留出连接线并固定，用砂纸把接线头打磨光亮。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9721" y="1650645"/>
            <a:ext cx="8113077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j-ea"/>
                <a:ea typeface="+mj-ea"/>
              </a:rPr>
              <a:t>(2)</a:t>
            </a:r>
            <a:r>
              <a:rPr lang="zh-CN" altLang="en-US" sz="2000" b="1">
                <a:latin typeface="+mj-ea"/>
                <a:ea typeface="+mj-ea"/>
              </a:rPr>
              <a:t>给电磁铁通上电流，用钉尖吸引大头针并记录数据。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9721" y="2083123"/>
            <a:ext cx="7751479" cy="7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j-ea"/>
                <a:ea typeface="+mj-ea"/>
              </a:rPr>
              <a:t>(3)</a:t>
            </a:r>
            <a:r>
              <a:rPr lang="zh-CN" altLang="en-US" sz="2000" b="1">
                <a:latin typeface="+mj-ea"/>
                <a:ea typeface="+mj-ea"/>
              </a:rPr>
              <a:t>断开电源，取下所有大头针，再通入电流，重复实验两次并记录数据。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9721" y="2854156"/>
            <a:ext cx="8113077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j-ea"/>
                <a:ea typeface="+mj-ea"/>
              </a:rPr>
              <a:t>(4)</a:t>
            </a:r>
            <a:r>
              <a:rPr lang="zh-CN" altLang="en-US" sz="2000" b="1">
                <a:latin typeface="+mj-ea"/>
                <a:ea typeface="+mj-ea"/>
              </a:rPr>
              <a:t>将线圈匝数依次增加至</a:t>
            </a:r>
            <a:r>
              <a:rPr lang="en-US" altLang="zh-CN" sz="2000" b="1">
                <a:latin typeface="+mj-ea"/>
                <a:ea typeface="+mj-ea"/>
              </a:rPr>
              <a:t>40</a:t>
            </a:r>
            <a:r>
              <a:rPr lang="zh-CN" altLang="en-US" sz="2000" b="1">
                <a:latin typeface="+mj-ea"/>
                <a:ea typeface="+mj-ea"/>
              </a:rPr>
              <a:t>圈和</a:t>
            </a:r>
            <a:r>
              <a:rPr lang="en-US" altLang="zh-CN" sz="2000" b="1">
                <a:latin typeface="+mj-ea"/>
                <a:ea typeface="+mj-ea"/>
              </a:rPr>
              <a:t>60</a:t>
            </a:r>
            <a:r>
              <a:rPr lang="zh-CN" altLang="en-US" sz="2000" b="1">
                <a:latin typeface="+mj-ea"/>
                <a:ea typeface="+mj-ea"/>
              </a:rPr>
              <a:t>圈，重复以上操作。</a:t>
            </a:r>
            <a:endParaRPr lang="zh-CN" altLang="en-US" sz="2000"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97" y="3286633"/>
            <a:ext cx="1829416" cy="15889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37" y="3286633"/>
            <a:ext cx="1829416" cy="15889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67" y="3286633"/>
            <a:ext cx="1829416" cy="1588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556337" y="454476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1" action="ppaction://hlinkfile"/>
              </a:rPr>
              <a:t>点击播放实验视频</a:t>
            </a:r>
            <a:endParaRPr lang="zh-CN" altLang="en-US"/>
          </a:p>
        </p:txBody>
      </p:sp>
      <p:pic>
        <p:nvPicPr>
          <p:cNvPr id="8" name="图片 7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293937"/>
            <a:ext cx="7557025" cy="42508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722" y="494613"/>
            <a:ext cx="2071817" cy="5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实验记录：</a:t>
            </a:r>
            <a:endParaRPr lang="zh-CN" altLang="en-US" sz="2800">
              <a:solidFill>
                <a:prstClr val="black"/>
              </a:solidFill>
              <a:latin typeface="+mn-lt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58078" y="1149350"/>
          <a:ext cx="7427844" cy="2461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6961"/>
                <a:gridCol w="1856961"/>
                <a:gridCol w="1856961"/>
                <a:gridCol w="1856961"/>
              </a:tblGrid>
              <a:tr h="492373">
                <a:tc row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线圈匝数（圈）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吸引大头针数量（个）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373"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第</a:t>
                      </a:r>
                      <a:r>
                        <a:rPr lang="en-US" altLang="zh-CN" sz="2400" b="1"/>
                        <a:t>1</a:t>
                      </a:r>
                      <a:r>
                        <a:rPr lang="zh-CN" altLang="en-US" sz="2400" b="1"/>
                        <a:t>次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第</a:t>
                      </a:r>
                      <a:r>
                        <a:rPr lang="en-US" altLang="zh-CN" sz="2400" b="1"/>
                        <a:t>2</a:t>
                      </a:r>
                      <a:r>
                        <a:rPr lang="zh-CN" altLang="en-US" sz="2400" b="1"/>
                        <a:t>次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第</a:t>
                      </a:r>
                      <a:r>
                        <a:rPr lang="en-US" altLang="zh-CN" sz="2400" b="1"/>
                        <a:t>3</a:t>
                      </a:r>
                      <a:r>
                        <a:rPr lang="zh-CN" altLang="en-US" sz="2400" b="1"/>
                        <a:t>次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373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/>
                        <a:t>20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16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17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18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373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/>
                        <a:t>40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28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32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373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/>
                        <a:t>60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56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54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52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19420" y="3738372"/>
            <a:ext cx="7905160" cy="83099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lvl="0" defTabSz="4572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实验结论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ker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电磁铁的磁性强弱与线圈匝数有关。在其他条件相同的情况下，线圈匝数越多，电磁铁的磁性越强。</a:t>
            </a:r>
            <a:endParaRPr lang="zh-CN" altLang="en-US" kern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1252" y="715642"/>
            <a:ext cx="694370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rPr>
              <a:t>2.</a:t>
            </a:r>
            <a:r>
              <a:rPr lang="zh-CN" altLang="en-US">
                <a:solidFill>
                  <a:prstClr val="black"/>
                </a:solidFill>
              </a:rPr>
              <a:t>验证</a:t>
            </a:r>
            <a:r>
              <a:rPr lang="zh-CN" altLang="en-US">
                <a:solidFill>
                  <a:prstClr val="black"/>
                </a:solidFill>
              </a:rPr>
              <a:t>电磁铁磁性强弱与电流大小的关系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62108" y="1440254"/>
          <a:ext cx="7619784" cy="2760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401"/>
                <a:gridCol w="5380383"/>
              </a:tblGrid>
              <a:tr h="63821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研究的内容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EE2C6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lang="zh-CN" altLang="en-US" sz="2400" b="1">
                          <a:latin typeface="+mj-ea"/>
                          <a:ea typeface="+mj-ea"/>
                        </a:rPr>
                        <a:t>电磁铁磁性强弱与电流大小有关吗</a:t>
                      </a:r>
                      <a:endParaRPr lang="zh-CN" altLang="en-US" sz="2400" b="1">
                        <a:latin typeface="+mj-ea"/>
                        <a:ea typeface="+mj-ea"/>
                      </a:endParaRPr>
                    </a:p>
                  </a:txBody>
                  <a:tcPr vert="horz" anchor="ctr"/>
                </a:tc>
              </a:tr>
              <a:tr h="63821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研究假设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EE2C6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lang="zh-CN" altLang="en-US" sz="2400" b="1">
                          <a:latin typeface="+mj-ea"/>
                          <a:ea typeface="+mj-ea"/>
                        </a:rPr>
                        <a:t>电磁铁磁性强弱与电流大小有关</a:t>
                      </a:r>
                      <a:endParaRPr lang="zh-CN" altLang="en-US" sz="2400" b="1">
                        <a:latin typeface="+mj-ea"/>
                        <a:ea typeface="+mj-ea"/>
                      </a:endParaRPr>
                    </a:p>
                  </a:txBody>
                  <a:tcPr vert="horz" anchor="ctr"/>
                </a:tc>
              </a:tr>
              <a:tr h="63821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改变的条件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EE2C6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400" b="1">
                        <a:latin typeface="+mj-ea"/>
                        <a:ea typeface="+mj-ea"/>
                      </a:endParaRPr>
                    </a:p>
                  </a:txBody>
                  <a:tcPr vert="horz" anchor="ctr"/>
                </a:tc>
              </a:tr>
              <a:tr h="846054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不变的条件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EE2C6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400" b="1">
                        <a:latin typeface="+mj-ea"/>
                        <a:ea typeface="+mj-ea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010837" y="280452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+mj-ea"/>
                <a:ea typeface="+mj-ea"/>
              </a:rPr>
              <a:t>电流大小</a:t>
            </a:r>
            <a:endParaRPr lang="zh-CN" altLang="en-US" sz="2400" b="1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10837" y="3365927"/>
            <a:ext cx="5222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+mj-ea"/>
                <a:ea typeface="+mj-ea"/>
              </a:rPr>
              <a:t>线圈匝数，铁芯的粗细、大小，导线的粗细、长度等</a:t>
            </a:r>
            <a:endParaRPr lang="zh-CN" altLang="en-US" sz="2400" b="1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2722" y="812667"/>
            <a:ext cx="2071817" cy="5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实验步骤：</a:t>
            </a:r>
            <a:endParaRPr lang="zh-CN" altLang="en-US" sz="2800">
              <a:solidFill>
                <a:prstClr val="black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2722" y="1383195"/>
            <a:ext cx="8113077" cy="7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j-ea"/>
                <a:ea typeface="+mj-ea"/>
              </a:rPr>
              <a:t>(1)</a:t>
            </a:r>
            <a:r>
              <a:rPr lang="zh-CN" altLang="en-US" sz="2000" b="1">
                <a:latin typeface="+mj-ea"/>
                <a:ea typeface="+mj-ea"/>
              </a:rPr>
              <a:t>将线圈匝数为</a:t>
            </a:r>
            <a:r>
              <a:rPr lang="en-US" altLang="zh-CN" sz="2000" b="1">
                <a:latin typeface="+mj-ea"/>
                <a:ea typeface="+mj-ea"/>
              </a:rPr>
              <a:t>40</a:t>
            </a:r>
            <a:r>
              <a:rPr lang="zh-CN" altLang="en-US" sz="2000" b="1">
                <a:latin typeface="+mj-ea"/>
                <a:ea typeface="+mj-ea"/>
              </a:rPr>
              <a:t>圈的电磁铁接到</a:t>
            </a:r>
            <a:r>
              <a:rPr lang="en-US" altLang="zh-CN" sz="2000" b="1">
                <a:latin typeface="+mj-ea"/>
                <a:ea typeface="+mj-ea"/>
              </a:rPr>
              <a:t>1</a:t>
            </a:r>
            <a:r>
              <a:rPr lang="zh-CN" altLang="en-US" sz="2000" b="1">
                <a:latin typeface="+mj-ea"/>
                <a:ea typeface="+mj-ea"/>
              </a:rPr>
              <a:t>节电池正负极，用钉尖吸引大头针并记录数据。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2722" y="2154227"/>
            <a:ext cx="8113077" cy="72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j-ea"/>
                <a:ea typeface="+mj-ea"/>
              </a:rPr>
              <a:t>(2)</a:t>
            </a:r>
            <a:r>
              <a:rPr lang="zh-CN" altLang="en-US" sz="2000" b="1">
                <a:latin typeface="+mj-ea"/>
                <a:ea typeface="+mj-ea"/>
              </a:rPr>
              <a:t>断开电源，取下所有大头针，再通入电流，重复实验两次并记录数据。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2720" y="2925451"/>
            <a:ext cx="8113077" cy="3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j-ea"/>
                <a:ea typeface="+mj-ea"/>
              </a:rPr>
              <a:t>(3)</a:t>
            </a:r>
            <a:r>
              <a:rPr lang="zh-CN" altLang="en-US" sz="2000" b="1">
                <a:latin typeface="+mj-ea"/>
                <a:ea typeface="+mj-ea"/>
              </a:rPr>
              <a:t>将电池数量依次增加到</a:t>
            </a:r>
            <a:r>
              <a:rPr lang="en-US" altLang="zh-CN" sz="2000" b="1">
                <a:latin typeface="+mj-ea"/>
                <a:ea typeface="+mj-ea"/>
              </a:rPr>
              <a:t>2</a:t>
            </a:r>
            <a:r>
              <a:rPr lang="zh-CN" altLang="en-US" sz="2000" b="1">
                <a:latin typeface="+mj-ea"/>
                <a:ea typeface="+mj-ea"/>
              </a:rPr>
              <a:t>节和</a:t>
            </a:r>
            <a:r>
              <a:rPr lang="en-US" altLang="zh-CN" sz="2000" b="1">
                <a:latin typeface="+mj-ea"/>
                <a:ea typeface="+mj-ea"/>
              </a:rPr>
              <a:t>3</a:t>
            </a:r>
            <a:r>
              <a:rPr lang="zh-CN" altLang="en-US" sz="2000" b="1">
                <a:latin typeface="+mj-ea"/>
                <a:ea typeface="+mj-ea"/>
              </a:rPr>
              <a:t>节，重复以上操作。</a:t>
            </a:r>
            <a:endParaRPr lang="zh-CN" altLang="en-US" sz="2000"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3428738"/>
            <a:ext cx="7557025" cy="902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56337" y="454476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1" action="ppaction://hlinkfile"/>
              </a:rPr>
              <a:t>点击播放实验视频</a:t>
            </a:r>
            <a:endParaRPr lang="zh-CN" altLang="en-US"/>
          </a:p>
        </p:txBody>
      </p:sp>
      <p:pic>
        <p:nvPicPr>
          <p:cNvPr id="8" name="图片 7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7" y="293937"/>
            <a:ext cx="7557025" cy="42508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2722" y="494613"/>
            <a:ext cx="2071817" cy="5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实验记录：</a:t>
            </a:r>
            <a:endParaRPr lang="zh-CN" altLang="en-US" sz="2800">
              <a:solidFill>
                <a:prstClr val="black"/>
              </a:solidFill>
              <a:latin typeface="+mn-lt"/>
              <a:ea typeface="楷体" panose="02010609060101010101" pitchFamily="49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858078" y="1149350"/>
          <a:ext cx="7427844" cy="2461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6961"/>
                <a:gridCol w="1856961"/>
                <a:gridCol w="1856961"/>
                <a:gridCol w="1856961"/>
              </a:tblGrid>
              <a:tr h="492373">
                <a:tc row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电池节数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吸引大头针数量（个）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373"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第</a:t>
                      </a:r>
                      <a:r>
                        <a:rPr lang="en-US" altLang="zh-CN" sz="2400" b="1"/>
                        <a:t>1</a:t>
                      </a:r>
                      <a:r>
                        <a:rPr lang="zh-CN" altLang="en-US" sz="2400" b="1"/>
                        <a:t>次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第</a:t>
                      </a:r>
                      <a:r>
                        <a:rPr lang="en-US" altLang="zh-CN" sz="2400" b="1"/>
                        <a:t>2</a:t>
                      </a:r>
                      <a:r>
                        <a:rPr lang="zh-CN" altLang="en-US" sz="2400" b="1"/>
                        <a:t>次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/>
                        <a:t>第</a:t>
                      </a:r>
                      <a:r>
                        <a:rPr lang="en-US" altLang="zh-CN" sz="2400" b="1"/>
                        <a:t>3</a:t>
                      </a:r>
                      <a:r>
                        <a:rPr lang="zh-CN" altLang="en-US" sz="2400" b="1"/>
                        <a:t>次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373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/>
                        <a:t>1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32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33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34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373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/>
                        <a:t>2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55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52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58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373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/>
                        <a:t>3</a:t>
                      </a:r>
                      <a:endParaRPr lang="zh-CN" altLang="en-US" sz="2400" b="1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72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68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rgbClr val="0000FF"/>
                          </a:solidFill>
                        </a:rPr>
                        <a:t>70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619420" y="3738372"/>
            <a:ext cx="7905160" cy="83099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lvl="0" defTabSz="4572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实验结论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ker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电磁铁的磁性强弱与电流大小有关。在其他条件相同的情况下，电流越大，电磁铁的磁性越强。</a:t>
            </a:r>
            <a:endParaRPr lang="zh-CN" altLang="en-US" kern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83" y="1282144"/>
            <a:ext cx="5161550" cy="14660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322" y="938232"/>
            <a:ext cx="2990295" cy="2153850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56926" y="3227390"/>
            <a:ext cx="7630148" cy="1277979"/>
          </a:xfrm>
          <a:prstGeom prst="rect">
            <a:avLst/>
          </a:prstGeom>
          <a:solidFill>
            <a:srgbClr val="F6CB50"/>
          </a:solidFill>
          <a:ln w="25400">
            <a:solidFill>
              <a:srgbClr val="DDDDDD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10000"/>
              </a:lnSpc>
            </a:pPr>
            <a:r>
              <a:rPr lang="zh-CN" altLang="en-US" sz="24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小结：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在一定条件下，电磁铁的线圈匝数越多，磁性越强，线圈匝数越少，磁性越弱；电磁铁线圈中的电流越大，磁性越强，电流越小，磁性越弱。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708" r="38224" b="20066"/>
          <a:stretch>
            <a:fillRect/>
          </a:stretch>
        </p:blipFill>
        <p:spPr>
          <a:xfrm>
            <a:off x="225469" y="129642"/>
            <a:ext cx="1935224" cy="6754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7684" y="20575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25" y="803447"/>
            <a:ext cx="4294949" cy="425082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129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知识脉络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7" y="834901"/>
            <a:ext cx="8312727" cy="3473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846" y="878204"/>
            <a:ext cx="5581908" cy="38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092" y="1017301"/>
            <a:ext cx="1432689" cy="3513079"/>
          </a:xfrm>
          <a:prstGeom prst="rect">
            <a:avLst/>
          </a:prstGeom>
        </p:spPr>
      </p:pic>
      <p:sp>
        <p:nvSpPr>
          <p:cNvPr id="17" name="对话气泡: 圆角矩形 16"/>
          <p:cNvSpPr/>
          <p:nvPr/>
        </p:nvSpPr>
        <p:spPr>
          <a:xfrm>
            <a:off x="1671847" y="1172818"/>
            <a:ext cx="5205307" cy="551935"/>
          </a:xfrm>
          <a:prstGeom prst="wedgeRoundRectCallout">
            <a:avLst>
              <a:gd name="adj1" fmla="val -55216"/>
              <a:gd name="adj2" fmla="val 385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你知道钢铁厂是如何搬运废铁的吗？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2595" y="865678"/>
            <a:ext cx="8358809" cy="1276311"/>
          </a:xfrm>
          <a:prstGeom prst="rect">
            <a:avLst/>
          </a:prstGeom>
          <a:solidFill>
            <a:srgbClr val="FEE2C6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400" b="1"/>
              <a:t>      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电磁起重机</a:t>
            </a:r>
            <a:r>
              <a:rPr lang="zh-CN" altLang="en-US" sz="2400" b="1"/>
              <a:t>是利用电磁铁的原理制造而成的，通电时一次性可以吸起数吨重的废铁，将废铁搬运到指定处后再断开电源，废铁就自动落下来，大大提高了搬运效率。</a:t>
            </a:r>
            <a:endParaRPr lang="zh-CN" altLang="en-US" sz="2400" b="1"/>
          </a:p>
        </p:txBody>
      </p:sp>
      <p:pic>
        <p:nvPicPr>
          <p:cNvPr id="1026" name="Picture 2" descr="https://gimg2.baidu.com/image_search/src=http%3A%2F%2Fimg.99114.com%2Fgroup3%2FM00%2F75%2F1B%2FrBADvVwHf2yATLuUAACug-bMGB8769.jpg&amp;refer=http%3A%2F%2Fimg.99114.com&amp;app=2002&amp;size=f9999,10000&amp;q=a80&amp;n=0&amp;g=0n&amp;fmt=jpeg?sec=1628754792&amp;t=fbfeb5b10959021c09e419dec11e8e3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571" y="2255562"/>
            <a:ext cx="29527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img1.711688.com.cn%2F201811%2F161771.jpg&amp;refer=http%3A%2F%2Fimg1.711688.com.cn&amp;app=2002&amp;size=f9999,10000&amp;q=a80&amp;n=0&amp;g=0n&amp;fmt=jpeg?sec=1628755056&amp;t=609563d17e19b81378263dc365ce55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2973" y="2255561"/>
            <a:ext cx="369111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282894"/>
            <a:ext cx="7557025" cy="425082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787170" y="455359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B0F0"/>
                </a:solidFill>
                <a:hlinkClick r:id="rId1" action="ppaction://hlinkfile"/>
              </a:rPr>
              <a:t>点击播放视频</a:t>
            </a:r>
            <a:endParaRPr lang="zh-CN" altLang="en-US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08" y="906506"/>
            <a:ext cx="1042934" cy="1935302"/>
          </a:xfrm>
          <a:prstGeom prst="rect">
            <a:avLst/>
          </a:prstGeom>
        </p:spPr>
      </p:pic>
      <p:sp>
        <p:nvSpPr>
          <p:cNvPr id="9" name="对话气泡: 圆角矩形 8"/>
          <p:cNvSpPr/>
          <p:nvPr/>
        </p:nvSpPr>
        <p:spPr>
          <a:xfrm>
            <a:off x="1126437" y="598639"/>
            <a:ext cx="6251336" cy="979340"/>
          </a:xfrm>
          <a:prstGeom prst="wedgeRoundRectCallout">
            <a:avLst>
              <a:gd name="adj1" fmla="val 54947"/>
              <a:gd name="adj2" fmla="val 340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为什么电磁起重机有这样大的磁力，而我们自制的电磁铁却只能吸引几枚大头针呢？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4" descr="https://gimg2.baidu.com/image_search/src=http%3A%2F%2Fimg009.hc360.cn%2Fk1%2FM06%2FCA%2F30%2F6V2619563389E5C821655D2BB5522CD174.jpg&amp;refer=http%3A%2F%2Fimg009.hc360.cn&amp;app=2002&amp;size=f9999,10000&amp;q=a80&amp;n=0&amp;g=0n&amp;fmt=jpeg?sec=1628734477&amp;t=cc55e78a792d3f01a8f265dadf4ad0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8179" y="1746229"/>
            <a:ext cx="2944909" cy="29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87" y="1898969"/>
            <a:ext cx="3433821" cy="2639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89733" y="725839"/>
            <a:ext cx="7964534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buClr>
                <a:srgbClr val="FFFFFF"/>
              </a:buClr>
              <a:defRPr/>
            </a:pP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请大家回顾一下，电磁铁是用哪些材料制作而成的呢？</a:t>
            </a:r>
            <a:endParaRPr kumimoji="0" lang="en-US" altLang="zh-CN" sz="2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10" y="1821310"/>
            <a:ext cx="4253511" cy="2652775"/>
          </a:xfrm>
          <a:prstGeom prst="rect">
            <a:avLst/>
          </a:prstGeom>
        </p:spPr>
      </p:pic>
      <p:sp>
        <p:nvSpPr>
          <p:cNvPr id="7" name="椭圆形标注 25"/>
          <p:cNvSpPr/>
          <p:nvPr/>
        </p:nvSpPr>
        <p:spPr>
          <a:xfrm>
            <a:off x="2355383" y="4080613"/>
            <a:ext cx="1221105" cy="594587"/>
          </a:xfrm>
          <a:prstGeom prst="wedgeEllipseCallout">
            <a:avLst>
              <a:gd name="adj1" fmla="val 61452"/>
              <a:gd name="adj2" fmla="val -20580"/>
            </a:avLst>
          </a:prstGeom>
          <a:solidFill>
            <a:srgbClr val="00B0F0">
              <a:lumMod val="40000"/>
              <a:lumOff val="60000"/>
            </a:srgbClr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铁钉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椭圆形标注 25"/>
          <p:cNvSpPr/>
          <p:nvPr/>
        </p:nvSpPr>
        <p:spPr>
          <a:xfrm>
            <a:off x="3806495" y="3239100"/>
            <a:ext cx="1221105" cy="594587"/>
          </a:xfrm>
          <a:prstGeom prst="wedgeEllipseCallout">
            <a:avLst>
              <a:gd name="adj1" fmla="val 38119"/>
              <a:gd name="adj2" fmla="val 61886"/>
            </a:avLst>
          </a:prstGeom>
          <a:solidFill>
            <a:srgbClr val="00B0F0">
              <a:lumMod val="40000"/>
              <a:lumOff val="60000"/>
            </a:srgbClr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线圈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椭圆形标注 25"/>
          <p:cNvSpPr/>
          <p:nvPr/>
        </p:nvSpPr>
        <p:spPr>
          <a:xfrm>
            <a:off x="5027600" y="1322901"/>
            <a:ext cx="1221105" cy="594587"/>
          </a:xfrm>
          <a:prstGeom prst="wedgeEllipseCallout">
            <a:avLst>
              <a:gd name="adj1" fmla="val -25911"/>
              <a:gd name="adj2" fmla="val 68572"/>
            </a:avLst>
          </a:prstGeom>
          <a:solidFill>
            <a:srgbClr val="00B0F0">
              <a:lumMod val="40000"/>
              <a:lumOff val="60000"/>
            </a:srgbClr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电池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对话气泡: 圆角矩形 9"/>
          <p:cNvSpPr/>
          <p:nvPr/>
        </p:nvSpPr>
        <p:spPr>
          <a:xfrm>
            <a:off x="443960" y="1917488"/>
            <a:ext cx="2647425" cy="967796"/>
          </a:xfrm>
          <a:prstGeom prst="wedgeRoundRectCallout">
            <a:avLst>
              <a:gd name="adj1" fmla="val 59246"/>
              <a:gd name="adj2" fmla="val 376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它在什么情况下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会产生磁性？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94167" y="3414388"/>
            <a:ext cx="2459490" cy="830997"/>
          </a:xfrm>
          <a:prstGeom prst="rect">
            <a:avLst/>
          </a:prstGeom>
          <a:solidFill>
            <a:srgbClr val="F6CB50"/>
          </a:solidFill>
          <a:ln w="25400">
            <a:solidFill>
              <a:srgbClr val="DDDDDD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线圈</a:t>
            </a:r>
            <a:r>
              <a:rPr lang="zh-CN" altLang="en-US" sz="24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通电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的情况下会产生磁性。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83" y="815210"/>
            <a:ext cx="1432689" cy="3513079"/>
          </a:xfrm>
          <a:prstGeom prst="rect">
            <a:avLst/>
          </a:prstGeom>
        </p:spPr>
      </p:pic>
      <p:sp>
        <p:nvSpPr>
          <p:cNvPr id="16" name="对话气泡: 圆角矩形 15"/>
          <p:cNvSpPr/>
          <p:nvPr/>
        </p:nvSpPr>
        <p:spPr>
          <a:xfrm>
            <a:off x="1585709" y="878197"/>
            <a:ext cx="5848761" cy="882048"/>
          </a:xfrm>
          <a:prstGeom prst="wedgeRoundRectCallout">
            <a:avLst>
              <a:gd name="adj1" fmla="val -55216"/>
              <a:gd name="adj2" fmla="val 385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你们认为电磁铁的磁性强弱可能与什么因素有关？可以怎样设计实验来验证呢？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34708" y="1944141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我们的假设：</a:t>
            </a:r>
            <a:endParaRPr lang="zh-CN" altLang="en-US" sz="2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98047" y="245334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+mn-lt"/>
                <a:ea typeface="+mj-ea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+mn-lt"/>
                <a:ea typeface="+mj-ea"/>
              </a:rPr>
              <a:t>可能与线圈的匝数有关；</a:t>
            </a:r>
            <a:endParaRPr lang="zh-CN" altLang="en-US" sz="2400" b="1">
              <a:solidFill>
                <a:srgbClr val="0000FF"/>
              </a:solidFill>
              <a:latin typeface="+mn-lt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98047" y="2962547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+mn-lt"/>
                <a:ea typeface="+mj-ea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+mn-lt"/>
                <a:ea typeface="+mj-ea"/>
              </a:rPr>
              <a:t>可能与电流的大小有关；</a:t>
            </a:r>
            <a:endParaRPr lang="zh-CN" altLang="en-US" sz="2400" b="1">
              <a:solidFill>
                <a:srgbClr val="0000FF"/>
              </a:solidFill>
              <a:latin typeface="+mn-lt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98047" y="3471750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+mn-lt"/>
                <a:ea typeface="+mj-ea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+mn-lt"/>
                <a:ea typeface="+mj-ea"/>
              </a:rPr>
              <a:t>可能与导线的粗细、长度有关；</a:t>
            </a:r>
            <a:endParaRPr lang="zh-CN" altLang="en-US" sz="2400" b="1">
              <a:solidFill>
                <a:srgbClr val="0000FF"/>
              </a:solidFill>
              <a:latin typeface="+mn-lt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98047" y="398095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+mn-lt"/>
                <a:ea typeface="+mj-ea"/>
              </a:rPr>
              <a:t>……</a:t>
            </a:r>
            <a:endParaRPr lang="zh-CN" altLang="en-US" sz="2400" b="1">
              <a:solidFill>
                <a:srgbClr val="0000FF"/>
              </a:solidFill>
              <a:latin typeface="+mn-lt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3841" y="327184"/>
            <a:ext cx="8498681" cy="4489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3" name="图片 2" descr="工作中的人80x45"/>
          <p:cNvPicPr>
            <a:picLocks noChangeAspect="1"/>
          </p:cNvPicPr>
          <p:nvPr/>
        </p:nvPicPr>
        <p:blipFill>
          <a:blip r:embed="rId1"/>
          <a:srcRect l="11842" r="4920"/>
          <a:stretch>
            <a:fillRect/>
          </a:stretch>
        </p:blipFill>
        <p:spPr>
          <a:xfrm>
            <a:off x="5539740" y="230029"/>
            <a:ext cx="3436144" cy="2322195"/>
          </a:xfrm>
          <a:prstGeom prst="rect">
            <a:avLst/>
          </a:prstGeom>
        </p:spPr>
      </p:pic>
      <p:sp>
        <p:nvSpPr>
          <p:cNvPr id="12" name="PA-矩形 3"/>
          <p:cNvSpPr/>
          <p:nvPr>
            <p:custDataLst>
              <p:tags r:id="rId2"/>
            </p:custDataLst>
          </p:nvPr>
        </p:nvSpPr>
        <p:spPr>
          <a:xfrm>
            <a:off x="310039" y="663893"/>
            <a:ext cx="668559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原微信已满，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向日葵教学将启用新微信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004" y="1563053"/>
            <a:ext cx="4029551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全国各地各学科课件、教案、学案、习题、试题、教学视频、公开课、优质课。</a:t>
            </a:r>
            <a:endParaRPr lang="zh-CN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2" name="图片 1" descr="C:\Users\Administrator\Desktop\代理咨询.jpg代理咨询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6395" y="2265998"/>
            <a:ext cx="1621155" cy="1621631"/>
          </a:xfrm>
          <a:prstGeom prst="rect">
            <a:avLst/>
          </a:prstGeom>
        </p:spPr>
      </p:pic>
      <p:sp>
        <p:nvSpPr>
          <p:cNvPr id="10" name="PA-矩形 3"/>
          <p:cNvSpPr/>
          <p:nvPr>
            <p:custDataLst>
              <p:tags r:id="rId4"/>
            </p:custDataLst>
          </p:nvPr>
        </p:nvSpPr>
        <p:spPr>
          <a:xfrm>
            <a:off x="1152525" y="4041458"/>
            <a:ext cx="7088029" cy="668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请提前加微信，下学期更精彩</a:t>
            </a:r>
            <a:r>
              <a:rPr lang="en-US" altLang="zh-CN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...</a:t>
            </a:r>
            <a:endParaRPr lang="en-US" altLang="zh-CN" sz="37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11252" y="715642"/>
            <a:ext cx="694370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rPr>
              <a:t>1.</a:t>
            </a:r>
            <a:r>
              <a:rPr lang="zh-CN" altLang="en-US">
                <a:solidFill>
                  <a:prstClr val="black"/>
                </a:solidFill>
              </a:rPr>
              <a:t>验证</a:t>
            </a:r>
            <a:r>
              <a:rPr lang="zh-CN" altLang="en-US">
                <a:solidFill>
                  <a:prstClr val="black"/>
                </a:solidFill>
              </a:rPr>
              <a:t>电磁铁磁性强弱与线圈匝数的关系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2108" y="1440254"/>
          <a:ext cx="7619784" cy="2760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401"/>
                <a:gridCol w="5380383"/>
              </a:tblGrid>
              <a:tr h="63821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研究的内容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EE2C6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lang="zh-CN" altLang="en-US" sz="2400" b="1">
                          <a:latin typeface="+mj-ea"/>
                          <a:ea typeface="+mj-ea"/>
                        </a:rPr>
                        <a:t>电磁铁磁性强弱与线圈匝数有关吗</a:t>
                      </a:r>
                      <a:endParaRPr lang="zh-CN" altLang="en-US" sz="2400" b="1">
                        <a:latin typeface="+mj-ea"/>
                        <a:ea typeface="+mj-ea"/>
                      </a:endParaRPr>
                    </a:p>
                  </a:txBody>
                  <a:tcPr vert="horz" anchor="ctr"/>
                </a:tc>
              </a:tr>
              <a:tr h="63821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研究假设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EE2C6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lang="zh-CN" altLang="en-US" sz="2400" b="1">
                          <a:latin typeface="+mj-ea"/>
                          <a:ea typeface="+mj-ea"/>
                        </a:rPr>
                        <a:t>电磁铁磁性强弱与线圈匝数有关</a:t>
                      </a:r>
                      <a:endParaRPr lang="zh-CN" altLang="en-US" sz="2400" b="1">
                        <a:latin typeface="+mj-ea"/>
                        <a:ea typeface="+mj-ea"/>
                      </a:endParaRPr>
                    </a:p>
                  </a:txBody>
                  <a:tcPr vert="horz" anchor="ctr"/>
                </a:tc>
              </a:tr>
              <a:tr h="63821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改变的条件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EE2C6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400" b="1">
                        <a:latin typeface="+mj-ea"/>
                        <a:ea typeface="+mj-ea"/>
                      </a:endParaRPr>
                    </a:p>
                  </a:txBody>
                  <a:tcPr vert="horz" anchor="ctr"/>
                </a:tc>
              </a:tr>
              <a:tr h="846054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不变的条件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EE2C6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400" b="1">
                        <a:latin typeface="+mj-ea"/>
                        <a:ea typeface="+mj-ea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010837" y="280452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+mj-ea"/>
                <a:ea typeface="+mj-ea"/>
              </a:rPr>
              <a:t>线圈匝数</a:t>
            </a:r>
            <a:endParaRPr lang="zh-CN" altLang="en-US" sz="2400" b="1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10837" y="3365927"/>
            <a:ext cx="5222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+mj-ea"/>
                <a:ea typeface="+mj-ea"/>
              </a:rPr>
              <a:t>电流大小，铁芯的粗细、大小，导线的粗细、长度等</a:t>
            </a:r>
            <a:endParaRPr lang="zh-CN" altLang="en-US" sz="2400" b="1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PA" val="v5.1.1"/>
</p:tagLst>
</file>

<file path=ppt/tags/tag2.xml><?xml version="1.0" encoding="utf-8"?>
<p:tagLst xmlns:p="http://schemas.openxmlformats.org/presentationml/2006/main">
  <p:tag name="PA" val="v5.1.1"/>
</p:tagLst>
</file>

<file path=ppt/tags/tag3.xml><?xml version="1.0" encoding="utf-8"?>
<p:tagLst xmlns:p="http://schemas.openxmlformats.org/presentationml/2006/main">
  <p:tag name="ISLIDE.ADDREMOVEWATERMARK" val="vQPnBbQyLF"/>
</p:tagLst>
</file>

<file path=ppt/tags/tag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3200" b="1" dirty="0"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>On-screen Show (16:9)</PresentationFormat>
  <Paragraphs>200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楷体</vt:lpstr>
      <vt:lpstr>黑体</vt:lpstr>
      <vt:lpstr>Verdana</vt:lpstr>
      <vt:lpstr>字魂59号-创粗黑</vt:lpstr>
      <vt:lpstr>字魂58号-创中黑</vt:lpstr>
      <vt:lpstr>字魂36号-正文宋楷</vt:lpstr>
      <vt:lpstr>Times New Roman</vt:lpstr>
      <vt:lpstr>Calibri</vt:lpstr>
      <vt:lpstr>微软雅黑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4</cp:revision>
  <cp:lastPrinted>2021-07-17T17:41:00Z</cp:lastPrinted>
  <dcterms:created xsi:type="dcterms:W3CDTF">2021-08-15T06:31:00Z</dcterms:created>
  <dcterms:modified xsi:type="dcterms:W3CDTF">2021-10-07T10:56:21Z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7008AA357F6D4873BFF33D444840B41E</vt:lpwstr>
  </property>
  <property fmtid="{D5CDD505-2E9C-101B-9397-08002B2CF9AE}" pid="7" name="KSOProductBuildVer">
    <vt:lpwstr>2052-11.1.0.10938</vt:lpwstr>
  </property>
</Properties>
</file>