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26"/>
  </p:notesMasterIdLst>
  <p:sldIdLst>
    <p:sldId id="983" r:id="rId2"/>
    <p:sldId id="462" r:id="rId3"/>
    <p:sldId id="1075" r:id="rId4"/>
    <p:sldId id="1076" r:id="rId5"/>
    <p:sldId id="1078" r:id="rId6"/>
    <p:sldId id="1079" r:id="rId7"/>
    <p:sldId id="1080" r:id="rId8"/>
    <p:sldId id="1082" r:id="rId9"/>
    <p:sldId id="1083" r:id="rId10"/>
    <p:sldId id="1084" r:id="rId11"/>
    <p:sldId id="1085" r:id="rId12"/>
    <p:sldId id="1086" r:id="rId13"/>
    <p:sldId id="1087" r:id="rId14"/>
    <p:sldId id="1088" r:id="rId15"/>
    <p:sldId id="1089" r:id="rId16"/>
    <p:sldId id="1090" r:id="rId17"/>
    <p:sldId id="1091" r:id="rId18"/>
    <p:sldId id="1092" r:id="rId19"/>
    <p:sldId id="1093" r:id="rId20"/>
    <p:sldId id="1094" r:id="rId21"/>
    <p:sldId id="1095" r:id="rId22"/>
    <p:sldId id="1096" r:id="rId23"/>
    <p:sldId id="1097" r:id="rId24"/>
    <p:sldId id="958" r:id="rId25"/>
  </p:sldIdLst>
  <p:sldSz cx="9144000" cy="5143500" type="screen16x9"/>
  <p:notesSz cx="6858000" cy="9144000"/>
  <p:embeddedFontLst>
    <p:embeddedFont>
      <p:font typeface="仿宋" pitchFamily="49" charset="-122"/>
      <p:regular r:id="rId27"/>
    </p:embeddedFont>
    <p:embeddedFont>
      <p:font typeface="楷体" pitchFamily="49" charset="-122"/>
      <p:regular r:id="rId28"/>
    </p:embeddedFont>
    <p:embeddedFont>
      <p:font typeface="Calibri" pitchFamily="34" charset="0"/>
      <p:regular r:id="rId29"/>
      <p:bold r:id="rId30"/>
      <p:italic r:id="rId31"/>
      <p:boldItalic r:id="rId32"/>
    </p:embeddedFont>
    <p:embeddedFont>
      <p:font typeface="黑体" pitchFamily="49" charset="-122"/>
      <p:regular r:id="rId33"/>
    </p:embeddedFont>
    <p:embeddedFont>
      <p:font typeface="汉语拼音" pitchFamily="34" charset="0"/>
      <p:regular r:id="rId34"/>
    </p:embeddedFont>
    <p:embeddedFont>
      <p:font typeface="微软雅黑" pitchFamily="34" charset="-122"/>
      <p:regular r:id="rId35"/>
      <p:bold r:id="rId36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E4B3"/>
    <a:srgbClr val="E5F8FF"/>
    <a:srgbClr val="CBF1FF"/>
    <a:srgbClr val="0B5FD1"/>
    <a:srgbClr val="2060BE"/>
    <a:srgbClr val="ECAAC3"/>
    <a:srgbClr val="D2F5B9"/>
    <a:srgbClr val="D1F5B8"/>
    <a:srgbClr val="53B9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1506" autoAdjust="0"/>
    <p:restoredTop sz="94660"/>
  </p:normalViewPr>
  <p:slideViewPr>
    <p:cSldViewPr>
      <p:cViewPr varScale="1">
        <p:scale>
          <a:sx n="107" d="100"/>
          <a:sy n="107" d="100"/>
        </p:scale>
        <p:origin x="-690" y="-96"/>
      </p:cViewPr>
      <p:guideLst>
        <p:guide orient="horz" pos="161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t>2024/5/23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2677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  <a:p>
            <a:endParaRPr lang="zh-CN" altLang="en-US" dirty="0"/>
          </a:p>
          <a:p>
            <a:r>
              <a:rPr lang="en-US" altLang="zh-CN" dirty="0"/>
              <a:t>If?  </a:t>
            </a:r>
            <a:r>
              <a:rPr lang="zh-CN" altLang="en-US" dirty="0"/>
              <a:t>本单元的课文中有很多这样的语句，值得我们品味、</a:t>
            </a:r>
          </a:p>
          <a:p>
            <a:endParaRPr lang="zh-CN" altLang="en-US" dirty="0"/>
          </a:p>
          <a:p>
            <a:r>
              <a:rPr lang="zh-CN" altLang="en-US" dirty="0"/>
              <a:t>     积累。</a:t>
            </a:r>
          </a:p>
          <a:p>
            <a:endParaRPr lang="zh-CN" altLang="en-US" dirty="0"/>
          </a:p>
          <a:p>
            <a:r>
              <a:rPr lang="zh-CN" altLang="en-US" dirty="0"/>
              <a:t>词句段运用“</a:t>
            </a:r>
          </a:p>
          <a:p>
            <a:endParaRPr lang="zh-CN" altLang="en-US" dirty="0"/>
          </a:p>
          <a:p>
            <a:r>
              <a:rPr lang="en-US" altLang="zh-CN" dirty="0"/>
              <a:t>)</a:t>
            </a:r>
            <a:r>
              <a:rPr lang="zh-CN" altLang="en-US" dirty="0"/>
              <a:t>元旦快到了，为元旦联欢会设计一个海报吧。要有打动人的宣传语，还可</a:t>
            </a:r>
          </a:p>
          <a:p>
            <a:r>
              <a:rPr lang="zh-CN" altLang="en-US" dirty="0"/>
              <a:t>    以配上好看的图画，看看谁制作的海报最吸引人。</a:t>
            </a:r>
          </a:p>
          <a:p>
            <a:endParaRPr lang="zh-CN" altLang="en-US" dirty="0"/>
          </a:p>
          <a:p>
            <a:r>
              <a:rPr lang="zh-CN" altLang="en-US" dirty="0"/>
              <a:t>                </a:t>
            </a:r>
            <a:r>
              <a:rPr lang="en-US" altLang="zh-CN" dirty="0"/>
              <a:t>.#</a:t>
            </a:r>
          </a:p>
          <a:p>
            <a:endParaRPr lang="en-US" altLang="zh-CN" dirty="0"/>
          </a:p>
          <a:p>
            <a:r>
              <a:rPr lang="en-US" altLang="zh-CN" dirty="0"/>
              <a:t>          IE </a:t>
            </a:r>
            <a:r>
              <a:rPr lang="zh-CN" altLang="en-US" dirty="0"/>
              <a:t>餘 德 罐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1470"/>
            <a:ext cx="1282378" cy="5040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3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ushiwen.org/GuShiWen_9e828e9ac8.aspx" TargetMode="Externa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96136" y="915566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cs typeface="+mn-cs"/>
              </a:rPr>
              <a:t>QQ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cs typeface="+mn-cs"/>
              </a:rPr>
              <a:t>：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cs typeface="+mn-cs"/>
              </a:rPr>
              <a:t>263900239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79512" y="517890"/>
            <a:ext cx="8856984" cy="4358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800" b="1" dirty="0">
                <a:latin typeface="宋体" pitchFamily="2" charset="-122"/>
                <a:ea typeface="宋体" pitchFamily="2" charset="-122"/>
              </a:rPr>
              <a:t>    </a:t>
            </a:r>
            <a:r>
              <a:rPr lang="en-US" altLang="zh-CN" sz="2800" b="1" dirty="0" smtClean="0">
                <a:latin typeface="宋体" pitchFamily="2" charset="-122"/>
                <a:ea typeface="宋体" pitchFamily="2" charset="-122"/>
              </a:rPr>
              <a:t>“</a:t>
            </a:r>
            <a:r>
              <a:rPr lang="zh-CN" altLang="en-US" sz="2800" b="1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长坂桥张飞退曹军</a:t>
            </a:r>
            <a:r>
              <a:rPr lang="en-US" altLang="zh-CN" sz="2800" b="1" dirty="0" smtClean="0">
                <a:latin typeface="宋体" pitchFamily="2" charset="-122"/>
                <a:ea typeface="宋体" pitchFamily="2" charset="-122"/>
              </a:rPr>
              <a:t>”</a:t>
            </a:r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是</a:t>
            </a:r>
            <a:r>
              <a:rPr lang="en-US" altLang="zh-CN" sz="2800" b="1" dirty="0">
                <a:latin typeface="宋体" pitchFamily="2" charset="-122"/>
                <a:ea typeface="宋体" pitchFamily="2" charset="-122"/>
              </a:rPr>
              <a:t>《</a:t>
            </a:r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三国演义</a:t>
            </a:r>
            <a:r>
              <a:rPr lang="en-US" altLang="zh-CN" sz="2800" b="1" dirty="0">
                <a:latin typeface="宋体" pitchFamily="2" charset="-122"/>
                <a:ea typeface="宋体" pitchFamily="2" charset="-122"/>
              </a:rPr>
              <a:t>》</a:t>
            </a:r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中的一个经典情节。描述的是：曹操亲率大军在长坂坡追上了仓皇南撤的刘备。在混战中，赵云及两位夫人与刘备失散。麋芳认为赵云已投降曹操，刘备并不相信，但张飞却信以为真。于是，张飞带着二十多名骑兵来到了长坂桥前。此时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，赵云</a:t>
            </a:r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怀抱刘禅再度杀入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重围。</a:t>
            </a:r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张飞让赵云赶紧过桥，自己单人独骑立于长板桥边。他面对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的是</a:t>
            </a:r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曹操亲自率领的数十万大军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。张飞大吼曹</a:t>
            </a:r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军一片混乱，一起向西败退。见于</a:t>
            </a:r>
            <a:r>
              <a:rPr lang="en-US" altLang="zh-CN" sz="2800" b="1" dirty="0">
                <a:latin typeface="宋体" pitchFamily="2" charset="-122"/>
                <a:ea typeface="宋体" pitchFamily="2" charset="-122"/>
              </a:rPr>
              <a:t>《</a:t>
            </a:r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三国演义</a:t>
            </a:r>
            <a:r>
              <a:rPr lang="en-US" altLang="zh-CN" sz="2800" b="1" dirty="0">
                <a:latin typeface="宋体" pitchFamily="2" charset="-122"/>
                <a:ea typeface="宋体" pitchFamily="2" charset="-122"/>
              </a:rPr>
              <a:t>》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第四十二回</a:t>
            </a:r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。</a:t>
            </a:r>
            <a:endParaRPr lang="en-US" altLang="zh-CN" sz="2800" b="1" dirty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55576" y="1190238"/>
            <a:ext cx="763284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张飞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睁圆环眼，隐隐见后军青罗伞盖、旄钺旌旗来到，料得是曹操心疑，亲自来看。飞乃厉声大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喝曰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:“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我乃燕人张翼德也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!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谁敢与我决一死战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?”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声如巨雷。曹军闻之，尽皆股栗。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755576" y="3062446"/>
            <a:ext cx="73448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467544" y="474807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思考</a:t>
            </a:r>
            <a:r>
              <a:rPr lang="zh-CN" altLang="en-US" sz="3200" b="1" dirty="0">
                <a:latin typeface="宋体" pitchFamily="2" charset="-122"/>
                <a:ea typeface="宋体" pitchFamily="2" charset="-122"/>
              </a:rPr>
              <a:t>：从哪些地方能感受</a:t>
            </a: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到张飞的</a:t>
            </a:r>
            <a:r>
              <a:rPr lang="zh-CN" altLang="en-US" sz="3200" b="1" dirty="0">
                <a:latin typeface="宋体" pitchFamily="2" charset="-122"/>
                <a:ea typeface="宋体" pitchFamily="2" charset="-122"/>
              </a:rPr>
              <a:t>神勇之气</a:t>
            </a: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？</a:t>
            </a:r>
            <a:endParaRPr lang="zh-CN" altLang="en-US" sz="3200" b="1" dirty="0">
              <a:latin typeface="宋体" pitchFamily="2" charset="-122"/>
              <a:ea typeface="宋体" pitchFamily="2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755576" y="3797355"/>
            <a:ext cx="37444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7740352" y="2526443"/>
            <a:ext cx="288032" cy="26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56244" y="1275606"/>
            <a:ext cx="1832553" cy="58477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正面描写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2114396" y="339502"/>
            <a:ext cx="6726292" cy="2336344"/>
            <a:chOff x="2310204" y="667454"/>
            <a:chExt cx="6726292" cy="2336344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0204" y="667454"/>
              <a:ext cx="6726292" cy="2336344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2768052" y="1358572"/>
              <a:ext cx="6052419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飞乃厉声大喝曰</a:t>
              </a:r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:“</a:t>
              </a: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我乃燕人张翼德也</a:t>
              </a:r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!</a:t>
              </a: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谁敢与我决一死战</a:t>
              </a:r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?”</a:t>
              </a: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声如巨雷。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088797" y="2574801"/>
            <a:ext cx="6726292" cy="2336344"/>
            <a:chOff x="2310204" y="667454"/>
            <a:chExt cx="6726292" cy="2336344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0204" y="667454"/>
              <a:ext cx="6726292" cy="2336344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2921199" y="1456491"/>
              <a:ext cx="526033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曹军闻之，尽皆股栗。</a:t>
              </a:r>
              <a:endPara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56244" y="3219822"/>
            <a:ext cx="1832553" cy="58477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侧面描写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267744" y="1713132"/>
            <a:ext cx="5617383" cy="1794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dirty="0">
                <a:latin typeface="宋体" pitchFamily="2" charset="-122"/>
                <a:ea typeface="宋体" pitchFamily="2" charset="-122"/>
              </a:rPr>
              <a:t>    </a:t>
            </a:r>
            <a:r>
              <a:rPr lang="zh-CN" altLang="en-US" sz="4000" b="1" dirty="0">
                <a:latin typeface="宋体" pitchFamily="2" charset="-122"/>
                <a:ea typeface="宋体" pitchFamily="2" charset="-122"/>
              </a:rPr>
              <a:t>读一读，体会人物复杂的内心世界。</a:t>
            </a:r>
            <a:endParaRPr lang="en-US" altLang="zh-CN" sz="4000" b="1" dirty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" y="1818893"/>
            <a:ext cx="1285240" cy="1649730"/>
          </a:xfrm>
          <a:prstGeom prst="rect">
            <a:avLst/>
          </a:prstGeom>
        </p:spPr>
      </p:pic>
      <p:sp>
        <p:nvSpPr>
          <p:cNvPr id="6" name="文本框 15">
            <a:extLst>
              <a:ext uri="{FF2B5EF4-FFF2-40B4-BE49-F238E27FC236}">
                <a16:creationId xmlns:a16="http://schemas.microsoft.com/office/drawing/2014/main" xmlns="" id="{9C981370-7B25-6046-AAD2-15F68199B5FF}"/>
              </a:ext>
            </a:extLst>
          </p:cNvPr>
          <p:cNvSpPr txBox="1"/>
          <p:nvPr/>
        </p:nvSpPr>
        <p:spPr>
          <a:xfrm>
            <a:off x="3257847" y="53211"/>
            <a:ext cx="2547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600" b="1" dirty="0" smtClean="0">
                <a:latin typeface="宋体" pitchFamily="2" charset="-122"/>
                <a:ea typeface="宋体" pitchFamily="2" charset="-122"/>
              </a:rPr>
              <a:t>第二课时</a:t>
            </a:r>
            <a:endParaRPr kumimoji="1" lang="zh-CN" altLang="en-US" sz="36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7" name="iconfont-1191-870150">
            <a:extLst>
              <a:ext uri="{FF2B5EF4-FFF2-40B4-BE49-F238E27FC236}">
                <a16:creationId xmlns:a16="http://schemas.microsoft.com/office/drawing/2014/main" xmlns="" id="{C8C09073-AA8C-4144-88FE-B260358CA63E}"/>
              </a:ext>
            </a:extLst>
          </p:cNvPr>
          <p:cNvSpPr>
            <a:spLocks noChangeAspect="1"/>
          </p:cNvSpPr>
          <p:nvPr/>
        </p:nvSpPr>
        <p:spPr bwMode="auto">
          <a:xfrm>
            <a:off x="5657182" y="164149"/>
            <a:ext cx="282970" cy="424454"/>
          </a:xfrm>
          <a:custGeom>
            <a:avLst/>
            <a:gdLst>
              <a:gd name="T0" fmla="*/ 2486 w 2486"/>
              <a:gd name="T1" fmla="*/ 1865 h 3729"/>
              <a:gd name="T2" fmla="*/ 0 w 2486"/>
              <a:gd name="T3" fmla="*/ 0 h 3729"/>
              <a:gd name="T4" fmla="*/ 0 w 2486"/>
              <a:gd name="T5" fmla="*/ 3729 h 3729"/>
              <a:gd name="T6" fmla="*/ 2486 w 2486"/>
              <a:gd name="T7" fmla="*/ 1865 h 3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6" h="3729">
                <a:moveTo>
                  <a:pt x="2486" y="1865"/>
                </a:moveTo>
                <a:lnTo>
                  <a:pt x="0" y="0"/>
                </a:lnTo>
                <a:lnTo>
                  <a:pt x="0" y="3729"/>
                </a:lnTo>
                <a:lnTo>
                  <a:pt x="2486" y="1865"/>
                </a:lnTo>
                <a:close/>
              </a:path>
            </a:pathLst>
          </a:custGeom>
          <a:solidFill>
            <a:srgbClr val="FF9300"/>
          </a:solidFill>
          <a:ln>
            <a:noFill/>
          </a:ln>
        </p:spPr>
      </p:sp>
      <p:sp>
        <p:nvSpPr>
          <p:cNvPr id="8" name="iconfont-1191-870150">
            <a:extLst>
              <a:ext uri="{FF2B5EF4-FFF2-40B4-BE49-F238E27FC236}">
                <a16:creationId xmlns:a16="http://schemas.microsoft.com/office/drawing/2014/main" xmlns="" id="{7F5D856B-4E91-7743-BDEC-A4F2EDEE17CC}"/>
              </a:ext>
            </a:extLst>
          </p:cNvPr>
          <p:cNvSpPr>
            <a:spLocks noChangeAspect="1"/>
          </p:cNvSpPr>
          <p:nvPr/>
        </p:nvSpPr>
        <p:spPr bwMode="auto">
          <a:xfrm rot="10800000">
            <a:off x="3123388" y="164150"/>
            <a:ext cx="282970" cy="424454"/>
          </a:xfrm>
          <a:custGeom>
            <a:avLst/>
            <a:gdLst>
              <a:gd name="T0" fmla="*/ 2486 w 2486"/>
              <a:gd name="T1" fmla="*/ 1865 h 3729"/>
              <a:gd name="T2" fmla="*/ 0 w 2486"/>
              <a:gd name="T3" fmla="*/ 0 h 3729"/>
              <a:gd name="T4" fmla="*/ 0 w 2486"/>
              <a:gd name="T5" fmla="*/ 3729 h 3729"/>
              <a:gd name="T6" fmla="*/ 2486 w 2486"/>
              <a:gd name="T7" fmla="*/ 1865 h 3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6" h="3729">
                <a:moveTo>
                  <a:pt x="2486" y="1865"/>
                </a:moveTo>
                <a:lnTo>
                  <a:pt x="0" y="0"/>
                </a:lnTo>
                <a:lnTo>
                  <a:pt x="0" y="3729"/>
                </a:lnTo>
                <a:lnTo>
                  <a:pt x="2486" y="1865"/>
                </a:lnTo>
                <a:close/>
              </a:path>
            </a:pathLst>
          </a:custGeom>
          <a:solidFill>
            <a:srgbClr val="FF9300"/>
          </a:solidFill>
          <a:ln>
            <a:noFill/>
          </a:ln>
        </p:spPr>
      </p:sp>
      <p:grpSp>
        <p:nvGrpSpPr>
          <p:cNvPr id="9" name="组合 8"/>
          <p:cNvGrpSpPr/>
          <p:nvPr/>
        </p:nvGrpSpPr>
        <p:grpSpPr>
          <a:xfrm>
            <a:off x="161560" y="699542"/>
            <a:ext cx="3042288" cy="720080"/>
            <a:chOff x="161560" y="123478"/>
            <a:chExt cx="3042288" cy="720080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737087F0-05A3-5A44-856F-C41399ED81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7544" y="150981"/>
              <a:ext cx="2736304" cy="692577"/>
            </a:xfrm>
            <a:prstGeom prst="rect">
              <a:avLst/>
            </a:prstGeom>
          </p:spPr>
        </p:pic>
        <p:sp>
          <p:nvSpPr>
            <p:cNvPr id="11" name="文本框 14">
              <a:extLst>
                <a:ext uri="{FF2B5EF4-FFF2-40B4-BE49-F238E27FC236}">
                  <a16:creationId xmlns:a16="http://schemas.microsoft.com/office/drawing/2014/main" xmlns="" id="{BBA2FD5C-C51E-D445-8A16-7059B950F227}"/>
                </a:ext>
              </a:extLst>
            </p:cNvPr>
            <p:cNvSpPr txBox="1"/>
            <p:nvPr/>
          </p:nvSpPr>
          <p:spPr>
            <a:xfrm>
              <a:off x="648909" y="123478"/>
              <a:ext cx="2554939" cy="623248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zh-CN" altLang="en-US" sz="3600" b="1" dirty="0" smtClean="0">
                  <a:latin typeface="黑体" pitchFamily="49" charset="-122"/>
                  <a:ea typeface="黑体" pitchFamily="49" charset="-122"/>
                </a:rPr>
                <a:t>词句段运用</a:t>
              </a:r>
              <a:endParaRPr lang="zh-CN" altLang="en-US" sz="3600" b="1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xmlns="" id="{FFAE2F21-1109-864F-AE35-E487F1430E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560" y="155224"/>
              <a:ext cx="450000" cy="55975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15620" y="1160869"/>
            <a:ext cx="8088630" cy="248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桑娜脸色苍白，神情激动。她忐忑不安地想：</a:t>
            </a:r>
            <a:r>
              <a:rPr lang="en-US" altLang="zh-CN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他会说什么呢？这是闹着玩的吗？自己的五个孩子已经够他受的了</a:t>
            </a:r>
            <a:r>
              <a:rPr lang="en-US" altLang="zh-CN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是他来啦？</a:t>
            </a:r>
            <a:r>
              <a:rPr lang="en-US" altLang="zh-CN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不，还没来！</a:t>
            </a:r>
            <a:r>
              <a:rPr lang="en-US" altLang="zh-CN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为什么把他们抱过来啊？</a:t>
            </a:r>
            <a:r>
              <a:rPr lang="en-US" altLang="zh-CN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他会揍我的！那也活该，我自作自受</a:t>
            </a:r>
            <a:r>
              <a:rPr lang="en-US" altLang="zh-CN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嗯，揍我一顿也好！</a:t>
            </a:r>
            <a:r>
              <a:rPr lang="en-US" altLang="zh-CN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endParaRPr lang="zh-CN" altLang="en-US" sz="24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51520" y="669925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体恤丈夫</a:t>
            </a:r>
          </a:p>
        </p:txBody>
      </p:sp>
      <p:sp>
        <p:nvSpPr>
          <p:cNvPr id="8" name="矩形 7"/>
          <p:cNvSpPr/>
          <p:nvPr/>
        </p:nvSpPr>
        <p:spPr>
          <a:xfrm>
            <a:off x="2198808" y="669925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又害怕丈夫突然回来</a:t>
            </a:r>
          </a:p>
        </p:txBody>
      </p:sp>
      <p:sp>
        <p:nvSpPr>
          <p:cNvPr id="11" name="矩形 10"/>
          <p:cNvSpPr/>
          <p:nvPr/>
        </p:nvSpPr>
        <p:spPr>
          <a:xfrm>
            <a:off x="7632264" y="669925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做好决断</a:t>
            </a:r>
          </a:p>
        </p:txBody>
      </p:sp>
      <p:sp>
        <p:nvSpPr>
          <p:cNvPr id="12" name="矩形 11"/>
          <p:cNvSpPr/>
          <p:nvPr/>
        </p:nvSpPr>
        <p:spPr>
          <a:xfrm>
            <a:off x="5684978" y="669925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责问自己</a:t>
            </a:r>
          </a:p>
        </p:txBody>
      </p:sp>
      <p:sp>
        <p:nvSpPr>
          <p:cNvPr id="15" name="矩形 14"/>
          <p:cNvSpPr/>
          <p:nvPr/>
        </p:nvSpPr>
        <p:spPr>
          <a:xfrm>
            <a:off x="1166358" y="2222343"/>
            <a:ext cx="720080" cy="360040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059832" y="2211710"/>
            <a:ext cx="234107" cy="360040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右箭头 18"/>
          <p:cNvSpPr/>
          <p:nvPr/>
        </p:nvSpPr>
        <p:spPr>
          <a:xfrm>
            <a:off x="1782780" y="792745"/>
            <a:ext cx="300540" cy="216024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右箭头 19"/>
          <p:cNvSpPr/>
          <p:nvPr/>
        </p:nvSpPr>
        <p:spPr>
          <a:xfrm>
            <a:off x="5268951" y="792745"/>
            <a:ext cx="300540" cy="216024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右箭头 20"/>
          <p:cNvSpPr/>
          <p:nvPr/>
        </p:nvSpPr>
        <p:spPr>
          <a:xfrm>
            <a:off x="7216237" y="792745"/>
            <a:ext cx="300540" cy="216024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88940" y="3651870"/>
            <a:ext cx="7366119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这段话是用什么方法来刻画人物内心不安的？</a:t>
            </a:r>
          </a:p>
        </p:txBody>
      </p:sp>
      <p:sp>
        <p:nvSpPr>
          <p:cNvPr id="23" name="矩形 22"/>
          <p:cNvSpPr/>
          <p:nvPr/>
        </p:nvSpPr>
        <p:spPr>
          <a:xfrm>
            <a:off x="2915816" y="4280778"/>
            <a:ext cx="374441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省略号、问号、</a:t>
            </a:r>
            <a:r>
              <a:rPr lang="zh-CN" altLang="en-US" sz="2800" b="1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叹号</a:t>
            </a:r>
            <a:endParaRPr lang="zh-CN" altLang="en-US" sz="28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286489" y="2207009"/>
            <a:ext cx="720080" cy="360040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794489" y="2225680"/>
            <a:ext cx="648072" cy="360040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157006" y="2694545"/>
            <a:ext cx="620425" cy="360040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7631771" y="2694500"/>
            <a:ext cx="623287" cy="360040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816269" y="2694500"/>
            <a:ext cx="234107" cy="360040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826158" y="1779662"/>
            <a:ext cx="234107" cy="360040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283968" y="1772047"/>
            <a:ext cx="234107" cy="360040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045164" y="3147814"/>
            <a:ext cx="234107" cy="360040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283967" y="2694500"/>
            <a:ext cx="234107" cy="360040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5507444" y="2231459"/>
            <a:ext cx="234107" cy="360040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  <p:bldP spid="12" grpId="0"/>
      <p:bldP spid="15" grpId="0" bldLvl="0" animBg="1"/>
      <p:bldP spid="17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33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5536" y="1127522"/>
            <a:ext cx="8514692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我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的心紧缩着，我担心这个年轻的战士会实在忍耐不住突然跳起来，或者突然叫出声来。我几次回过头来，不敢朝他那儿看，不忍看着我的战友被活活烧死，但是我又忍不住不看。我心里像刀绞一般，眼泪模糊了我的眼睛。</a:t>
            </a:r>
          </a:p>
        </p:txBody>
      </p:sp>
      <p:sp>
        <p:nvSpPr>
          <p:cNvPr id="12" name="矩形 11"/>
          <p:cNvSpPr/>
          <p:nvPr/>
        </p:nvSpPr>
        <p:spPr>
          <a:xfrm>
            <a:off x="28016" y="612248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为战友心痛</a:t>
            </a:r>
          </a:p>
        </p:txBody>
      </p:sp>
      <p:sp>
        <p:nvSpPr>
          <p:cNvPr id="13" name="矩形 12"/>
          <p:cNvSpPr/>
          <p:nvPr/>
        </p:nvSpPr>
        <p:spPr>
          <a:xfrm>
            <a:off x="1662786" y="612248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担心暴露</a:t>
            </a:r>
          </a:p>
        </p:txBody>
      </p:sp>
      <p:sp>
        <p:nvSpPr>
          <p:cNvPr id="14" name="矩形 13"/>
          <p:cNvSpPr/>
          <p:nvPr/>
        </p:nvSpPr>
        <p:spPr>
          <a:xfrm>
            <a:off x="4470662" y="612248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忍不住不看</a:t>
            </a:r>
          </a:p>
        </p:txBody>
      </p:sp>
      <p:sp>
        <p:nvSpPr>
          <p:cNvPr id="15" name="矩形 14"/>
          <p:cNvSpPr/>
          <p:nvPr/>
        </p:nvSpPr>
        <p:spPr>
          <a:xfrm>
            <a:off x="3066724" y="612248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不忍心看</a:t>
            </a:r>
          </a:p>
        </p:txBody>
      </p:sp>
      <p:sp>
        <p:nvSpPr>
          <p:cNvPr id="16" name="右箭头 15"/>
          <p:cNvSpPr/>
          <p:nvPr/>
        </p:nvSpPr>
        <p:spPr>
          <a:xfrm>
            <a:off x="1364545" y="688902"/>
            <a:ext cx="300540" cy="216024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/>
          </a:p>
        </p:txBody>
      </p:sp>
      <p:sp>
        <p:nvSpPr>
          <p:cNvPr id="17" name="右箭头 16"/>
          <p:cNvSpPr/>
          <p:nvPr/>
        </p:nvSpPr>
        <p:spPr>
          <a:xfrm>
            <a:off x="2768483" y="688902"/>
            <a:ext cx="300540" cy="216024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/>
          </a:p>
        </p:txBody>
      </p:sp>
      <p:sp>
        <p:nvSpPr>
          <p:cNvPr id="18" name="右箭头 17"/>
          <p:cNvSpPr/>
          <p:nvPr/>
        </p:nvSpPr>
        <p:spPr>
          <a:xfrm>
            <a:off x="4172421" y="688902"/>
            <a:ext cx="300540" cy="216024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/>
          </a:p>
        </p:txBody>
      </p:sp>
      <p:sp>
        <p:nvSpPr>
          <p:cNvPr id="21" name="矩形 20"/>
          <p:cNvSpPr/>
          <p:nvPr/>
        </p:nvSpPr>
        <p:spPr>
          <a:xfrm>
            <a:off x="6105432" y="612248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盼望出现奇迹</a:t>
            </a:r>
          </a:p>
        </p:txBody>
      </p:sp>
      <p:sp>
        <p:nvSpPr>
          <p:cNvPr id="22" name="右箭头 21"/>
          <p:cNvSpPr/>
          <p:nvPr/>
        </p:nvSpPr>
        <p:spPr>
          <a:xfrm>
            <a:off x="5807191" y="688902"/>
            <a:ext cx="300540" cy="216024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/>
          </a:p>
        </p:txBody>
      </p:sp>
      <p:sp>
        <p:nvSpPr>
          <p:cNvPr id="23" name="矩形 22"/>
          <p:cNvSpPr/>
          <p:nvPr/>
        </p:nvSpPr>
        <p:spPr>
          <a:xfrm>
            <a:off x="7971032" y="612248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心如刀绞</a:t>
            </a:r>
          </a:p>
        </p:txBody>
      </p:sp>
      <p:sp>
        <p:nvSpPr>
          <p:cNvPr id="24" name="右箭头 23"/>
          <p:cNvSpPr/>
          <p:nvPr/>
        </p:nvSpPr>
        <p:spPr>
          <a:xfrm>
            <a:off x="7672793" y="688902"/>
            <a:ext cx="300540" cy="216024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/>
          </a:p>
        </p:txBody>
      </p:sp>
      <p:sp>
        <p:nvSpPr>
          <p:cNvPr id="25" name="矩形 24"/>
          <p:cNvSpPr/>
          <p:nvPr/>
        </p:nvSpPr>
        <p:spPr>
          <a:xfrm>
            <a:off x="532142" y="3579862"/>
            <a:ext cx="8288330" cy="10147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    背景：原文记叙了发生在朝鲜战场上的革命故事，邱少云在执行潜伏任务时，潜伏的茅草丛被敌人用燃烧弹打着，自己燃烧了起来，但为了整个斗争的胜利，他一动不动，在烈火中壮烈牺牲。</a:t>
            </a:r>
            <a:endParaRPr lang="en-US" altLang="zh-CN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596807" y="2984634"/>
            <a:ext cx="377539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“我”内心痛苦的变化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 bldLvl="0" animBg="1"/>
      <p:bldP spid="17" grpId="0" bldLvl="0" animBg="1"/>
      <p:bldP spid="18" grpId="0" bldLvl="0" animBg="1"/>
      <p:bldP spid="21" grpId="0"/>
      <p:bldP spid="22" grpId="0" bldLvl="0" animBg="1"/>
      <p:bldP spid="23" grpId="0"/>
      <p:bldP spid="24" grpId="0" bldLvl="0" animBg="1"/>
      <p:bldP spid="30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71600" y="1373743"/>
            <a:ext cx="741682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    在生活中，你</a:t>
            </a:r>
            <a:r>
              <a:rPr lang="zh-CN" altLang="en-US" sz="3200" b="1" dirty="0">
                <a:latin typeface="宋体" pitchFamily="2" charset="-122"/>
                <a:ea typeface="宋体" pitchFamily="2" charset="-122"/>
              </a:rPr>
              <a:t>有没有做过错事，想认错又不敢，或想做好事又不好意思做的</a:t>
            </a: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经历？写一写内心</a:t>
            </a:r>
            <a:r>
              <a:rPr lang="zh-CN" altLang="en-US" sz="3200" b="1" dirty="0">
                <a:latin typeface="宋体" pitchFamily="2" charset="-122"/>
                <a:ea typeface="宋体" pitchFamily="2" charset="-122"/>
              </a:rPr>
              <a:t>经历这些事时的心理变化过程。</a:t>
            </a:r>
            <a:endParaRPr lang="en-US" altLang="zh-CN" sz="3200" b="1" dirty="0">
              <a:latin typeface="宋体" pitchFamily="2" charset="-122"/>
              <a:ea typeface="宋体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79512" y="273473"/>
            <a:ext cx="2863721" cy="786109"/>
            <a:chOff x="4528511" y="2205925"/>
            <a:chExt cx="2863721" cy="786109"/>
          </a:xfrm>
        </p:grpSpPr>
        <p:grpSp>
          <p:nvGrpSpPr>
            <p:cNvPr id="6" name="组合 5"/>
            <p:cNvGrpSpPr/>
            <p:nvPr/>
          </p:nvGrpSpPr>
          <p:grpSpPr>
            <a:xfrm>
              <a:off x="4528511" y="2205925"/>
              <a:ext cx="2592289" cy="786109"/>
              <a:chOff x="4977731" y="2886237"/>
              <a:chExt cx="2592289" cy="786109"/>
            </a:xfrm>
          </p:grpSpPr>
          <p:sp>
            <p:nvSpPr>
              <p:cNvPr id="8" name="流程图: 离页连接符 1"/>
              <p:cNvSpPr/>
              <p:nvPr/>
            </p:nvSpPr>
            <p:spPr>
              <a:xfrm>
                <a:off x="5481788" y="2962111"/>
                <a:ext cx="2088232" cy="634359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8000 h 10000"/>
                  <a:gd name="connsiteX3" fmla="*/ 5000 w 10000"/>
                  <a:gd name="connsiteY3" fmla="*/ 10000 h 10000"/>
                  <a:gd name="connsiteX4" fmla="*/ 0 w 10000"/>
                  <a:gd name="connsiteY4" fmla="*/ 8000 h 10000"/>
                  <a:gd name="connsiteX5" fmla="*/ 0 w 10000"/>
                  <a:gd name="connsiteY5" fmla="*/ 0 h 10000"/>
                  <a:gd name="connsiteX0" fmla="*/ 173 w 10173"/>
                  <a:gd name="connsiteY0" fmla="*/ 0 h 10000"/>
                  <a:gd name="connsiteX1" fmla="*/ 10173 w 10173"/>
                  <a:gd name="connsiteY1" fmla="*/ 0 h 10000"/>
                  <a:gd name="connsiteX2" fmla="*/ 10173 w 10173"/>
                  <a:gd name="connsiteY2" fmla="*/ 8000 h 10000"/>
                  <a:gd name="connsiteX3" fmla="*/ 5173 w 10173"/>
                  <a:gd name="connsiteY3" fmla="*/ 10000 h 10000"/>
                  <a:gd name="connsiteX4" fmla="*/ 173 w 10173"/>
                  <a:gd name="connsiteY4" fmla="*/ 8000 h 10000"/>
                  <a:gd name="connsiteX5" fmla="*/ 173 w 10173"/>
                  <a:gd name="connsiteY5" fmla="*/ 0 h 10000"/>
                  <a:gd name="connsiteX0" fmla="*/ 173 w 10173"/>
                  <a:gd name="connsiteY0" fmla="*/ 325 h 10325"/>
                  <a:gd name="connsiteX1" fmla="*/ 10173 w 10173"/>
                  <a:gd name="connsiteY1" fmla="*/ 325 h 10325"/>
                  <a:gd name="connsiteX2" fmla="*/ 10173 w 10173"/>
                  <a:gd name="connsiteY2" fmla="*/ 8325 h 10325"/>
                  <a:gd name="connsiteX3" fmla="*/ 5173 w 10173"/>
                  <a:gd name="connsiteY3" fmla="*/ 10325 h 10325"/>
                  <a:gd name="connsiteX4" fmla="*/ 173 w 10173"/>
                  <a:gd name="connsiteY4" fmla="*/ 8325 h 10325"/>
                  <a:gd name="connsiteX5" fmla="*/ 173 w 10173"/>
                  <a:gd name="connsiteY5" fmla="*/ 325 h 10325"/>
                  <a:gd name="connsiteX0" fmla="*/ 173 w 10380"/>
                  <a:gd name="connsiteY0" fmla="*/ 325 h 10325"/>
                  <a:gd name="connsiteX1" fmla="*/ 10173 w 10380"/>
                  <a:gd name="connsiteY1" fmla="*/ 325 h 10325"/>
                  <a:gd name="connsiteX2" fmla="*/ 10173 w 10380"/>
                  <a:gd name="connsiteY2" fmla="*/ 8325 h 10325"/>
                  <a:gd name="connsiteX3" fmla="*/ 5173 w 10380"/>
                  <a:gd name="connsiteY3" fmla="*/ 10325 h 10325"/>
                  <a:gd name="connsiteX4" fmla="*/ 173 w 10380"/>
                  <a:gd name="connsiteY4" fmla="*/ 8325 h 10325"/>
                  <a:gd name="connsiteX5" fmla="*/ 173 w 10380"/>
                  <a:gd name="connsiteY5" fmla="*/ 325 h 10325"/>
                  <a:gd name="connsiteX0" fmla="*/ 173 w 10380"/>
                  <a:gd name="connsiteY0" fmla="*/ 441 h 10441"/>
                  <a:gd name="connsiteX1" fmla="*/ 10173 w 10380"/>
                  <a:gd name="connsiteY1" fmla="*/ 441 h 10441"/>
                  <a:gd name="connsiteX2" fmla="*/ 10173 w 10380"/>
                  <a:gd name="connsiteY2" fmla="*/ 8441 h 10441"/>
                  <a:gd name="connsiteX3" fmla="*/ 5173 w 10380"/>
                  <a:gd name="connsiteY3" fmla="*/ 10441 h 10441"/>
                  <a:gd name="connsiteX4" fmla="*/ 173 w 10380"/>
                  <a:gd name="connsiteY4" fmla="*/ 8441 h 10441"/>
                  <a:gd name="connsiteX5" fmla="*/ 173 w 10380"/>
                  <a:gd name="connsiteY5" fmla="*/ 441 h 10441"/>
                  <a:gd name="connsiteX0" fmla="*/ 173 w 10380"/>
                  <a:gd name="connsiteY0" fmla="*/ 441 h 10441"/>
                  <a:gd name="connsiteX1" fmla="*/ 10173 w 10380"/>
                  <a:gd name="connsiteY1" fmla="*/ 441 h 10441"/>
                  <a:gd name="connsiteX2" fmla="*/ 10173 w 10380"/>
                  <a:gd name="connsiteY2" fmla="*/ 8441 h 10441"/>
                  <a:gd name="connsiteX3" fmla="*/ 5173 w 10380"/>
                  <a:gd name="connsiteY3" fmla="*/ 10441 h 10441"/>
                  <a:gd name="connsiteX4" fmla="*/ 173 w 10380"/>
                  <a:gd name="connsiteY4" fmla="*/ 8441 h 10441"/>
                  <a:gd name="connsiteX5" fmla="*/ 173 w 10380"/>
                  <a:gd name="connsiteY5" fmla="*/ 441 h 10441"/>
                  <a:gd name="connsiteX0" fmla="*/ 173 w 10380"/>
                  <a:gd name="connsiteY0" fmla="*/ 441 h 10441"/>
                  <a:gd name="connsiteX1" fmla="*/ 10173 w 10380"/>
                  <a:gd name="connsiteY1" fmla="*/ 441 h 10441"/>
                  <a:gd name="connsiteX2" fmla="*/ 10173 w 10380"/>
                  <a:gd name="connsiteY2" fmla="*/ 8441 h 10441"/>
                  <a:gd name="connsiteX3" fmla="*/ 5173 w 10380"/>
                  <a:gd name="connsiteY3" fmla="*/ 10441 h 10441"/>
                  <a:gd name="connsiteX4" fmla="*/ 173 w 10380"/>
                  <a:gd name="connsiteY4" fmla="*/ 8441 h 10441"/>
                  <a:gd name="connsiteX5" fmla="*/ 173 w 10380"/>
                  <a:gd name="connsiteY5" fmla="*/ 441 h 10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80" h="10441">
                    <a:moveTo>
                      <a:pt x="173" y="441"/>
                    </a:moveTo>
                    <a:cubicBezTo>
                      <a:pt x="3506" y="-291"/>
                      <a:pt x="6918" y="14"/>
                      <a:pt x="10173" y="441"/>
                    </a:cubicBezTo>
                    <a:cubicBezTo>
                      <a:pt x="10640" y="3413"/>
                      <a:pt x="10173" y="5774"/>
                      <a:pt x="10173" y="8441"/>
                    </a:cubicBezTo>
                    <a:cubicBezTo>
                      <a:pt x="8506" y="9657"/>
                      <a:pt x="6840" y="9774"/>
                      <a:pt x="5173" y="10441"/>
                    </a:cubicBezTo>
                    <a:cubicBezTo>
                      <a:pt x="3506" y="9774"/>
                      <a:pt x="1918" y="9657"/>
                      <a:pt x="173" y="8441"/>
                    </a:cubicBezTo>
                    <a:cubicBezTo>
                      <a:pt x="173" y="5774"/>
                      <a:pt x="-217" y="3474"/>
                      <a:pt x="173" y="441"/>
                    </a:cubicBezTo>
                    <a:close/>
                  </a:path>
                </a:pathLst>
              </a:custGeom>
              <a:solidFill>
                <a:srgbClr val="84AEF1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77731" y="2886237"/>
                <a:ext cx="710808" cy="786109"/>
              </a:xfrm>
              <a:prstGeom prst="rect">
                <a:avLst/>
              </a:prstGeom>
            </p:spPr>
          </p:pic>
        </p:grpSp>
        <p:sp>
          <p:nvSpPr>
            <p:cNvPr id="7" name="矩形 6"/>
            <p:cNvSpPr/>
            <p:nvPr/>
          </p:nvSpPr>
          <p:spPr>
            <a:xfrm>
              <a:off x="5320599" y="2355834"/>
              <a:ext cx="2071633" cy="4862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zh-CN" altLang="en-US" sz="3200" b="1" dirty="0" smtClean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+mn-ea"/>
                  <a:sym typeface="+mn-lt"/>
                </a:rPr>
                <a:t>写</a:t>
              </a:r>
              <a:r>
                <a:rPr lang="zh-CN" altLang="en-US" sz="3200" b="1" dirty="0" smtClean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+mn-ea"/>
                  <a:sym typeface="+mn-lt"/>
                </a:rPr>
                <a:t>一</a:t>
              </a:r>
              <a:r>
                <a:rPr lang="zh-CN" altLang="en-US" sz="3200" b="1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+mn-ea"/>
                  <a:sym typeface="+mn-lt"/>
                </a:rPr>
                <a:t>写</a:t>
              </a:r>
              <a:endParaRPr lang="zh-CN" altLang="en-US" sz="32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9512" y="660165"/>
            <a:ext cx="8856984" cy="37117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路灯亮了，我的心咯噔一下：糟了，这回又晚了。我慌慌张张向家里跑去。一路上，爸爸黑边眼镜后面那双严厉的眼睛，不时出现在我眼前。我忐忑不安，心里七上八下，像揣着一只小兔子似的。我匆匆地一路小跑，心里不住地埋怨自己：前几天爸爸刚说过，放学后要直接回家，不要到别处去玩。可是我刚遵守了几天，就又忘记了。这回爸爸一定会特别生气，说不定还要揍我呢。</a:t>
            </a:r>
          </a:p>
        </p:txBody>
      </p:sp>
      <p:sp>
        <p:nvSpPr>
          <p:cNvPr id="4" name="矩形 3"/>
          <p:cNvSpPr/>
          <p:nvPr/>
        </p:nvSpPr>
        <p:spPr>
          <a:xfrm>
            <a:off x="179512" y="51470"/>
            <a:ext cx="1215397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范 例</a:t>
            </a:r>
            <a:endParaRPr lang="zh-CN" altLang="en-US" sz="3200" b="1" dirty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87624" y="970671"/>
            <a:ext cx="3744416" cy="3842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200" b="1" dirty="0">
                <a:latin typeface="宋体" pitchFamily="2" charset="-122"/>
                <a:ea typeface="宋体" pitchFamily="2" charset="-122"/>
              </a:rPr>
              <a:t>回乡偶书</a:t>
            </a:r>
            <a:endParaRPr lang="en-US" altLang="zh-CN" sz="3200" b="1" dirty="0">
              <a:latin typeface="宋体" pitchFamily="2" charset="-122"/>
              <a:ea typeface="宋体" pitchFamily="2" charset="-122"/>
            </a:endParaRPr>
          </a:p>
          <a:p>
            <a:pPr algn="ctr">
              <a:lnSpc>
                <a:spcPct val="130000"/>
              </a:lnSpc>
            </a:pPr>
            <a:r>
              <a:rPr lang="en-US" altLang="zh-CN" sz="2400" b="1" dirty="0">
                <a:latin typeface="仿宋" pitchFamily="49" charset="-122"/>
                <a:ea typeface="仿宋" pitchFamily="49" charset="-122"/>
              </a:rPr>
              <a:t>[</a:t>
            </a:r>
            <a:r>
              <a:rPr lang="zh-CN" altLang="en-US" sz="2400" b="1" dirty="0">
                <a:latin typeface="仿宋" pitchFamily="49" charset="-122"/>
                <a:ea typeface="仿宋" pitchFamily="49" charset="-122"/>
              </a:rPr>
              <a:t>唐</a:t>
            </a:r>
            <a:r>
              <a:rPr lang="en-US" altLang="zh-CN" sz="2400" b="1" dirty="0">
                <a:latin typeface="仿宋" pitchFamily="49" charset="-122"/>
                <a:ea typeface="仿宋" pitchFamily="49" charset="-122"/>
              </a:rPr>
              <a:t>]</a:t>
            </a:r>
            <a:r>
              <a:rPr lang="zh-CN" altLang="en-US" sz="2400" b="1" dirty="0">
                <a:latin typeface="仿宋" pitchFamily="49" charset="-122"/>
                <a:ea typeface="仿宋" pitchFamily="49" charset="-122"/>
              </a:rPr>
              <a:t>贺知章</a:t>
            </a:r>
            <a:endParaRPr lang="en-US" altLang="zh-CN" sz="2400" b="1" dirty="0">
              <a:latin typeface="仿宋" pitchFamily="49" charset="-122"/>
              <a:ea typeface="仿宋" pitchFamily="49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少小离家老大回，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乡音无改鬓毛衰。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儿童相见不相识，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笑问客从何处来。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</a:blip>
          <a:srcRect l="12083" t="17639"/>
          <a:stretch>
            <a:fillRect/>
          </a:stretch>
        </p:blipFill>
        <p:spPr bwMode="auto">
          <a:xfrm>
            <a:off x="5364088" y="1563638"/>
            <a:ext cx="2975610" cy="308419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B2966E2C-EBBC-D947-8B33-433064B05F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388" y="262508"/>
            <a:ext cx="2268000" cy="692577"/>
          </a:xfrm>
          <a:prstGeom prst="rect">
            <a:avLst/>
          </a:prstGeom>
        </p:spPr>
      </p:pic>
      <p:sp>
        <p:nvSpPr>
          <p:cNvPr id="9" name="文本框 14">
            <a:extLst>
              <a:ext uri="{FF2B5EF4-FFF2-40B4-BE49-F238E27FC236}">
                <a16:creationId xmlns:a16="http://schemas.microsoft.com/office/drawing/2014/main" xmlns="" id="{F676DB18-A8E7-EF49-935A-1773895EFDAA}"/>
              </a:ext>
            </a:extLst>
          </p:cNvPr>
          <p:cNvSpPr txBox="1"/>
          <p:nvPr/>
        </p:nvSpPr>
        <p:spPr>
          <a:xfrm>
            <a:off x="658434" y="230762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 dirty="0">
                <a:latin typeface="黑体" pitchFamily="49" charset="-122"/>
                <a:ea typeface="黑体" pitchFamily="49" charset="-122"/>
              </a:rPr>
              <a:t>日积月累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2EDBBAFB-55B6-1B40-BF37-0820FFA69F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2508"/>
            <a:ext cx="450000" cy="5597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627784" y="494546"/>
            <a:ext cx="626469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200" b="1" u="sng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贺知章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，字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季真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，号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四明狂客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唐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越州（今绍兴）永兴（今浙江萧山）人，贺知章诗文以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绝句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见长，除祭神乐章、应制诗外，其写景、抒怀之作风格独特，清新潇洒，著名的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咏柳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》《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回乡偶书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两首诗脍炙人口，千古传诵，今尚存录入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全唐诗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共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19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首。</a:t>
            </a: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843558"/>
            <a:ext cx="2447925" cy="324036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96"/>
            <a:ext cx="9143999" cy="513180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015798" y="1467738"/>
            <a:ext cx="5040560" cy="1176020"/>
          </a:xfrm>
          <a:prstGeom prst="rect">
            <a:avLst/>
          </a:prstGeom>
          <a:solidFill>
            <a:schemeClr val="bg1">
              <a:alpha val="65000"/>
            </a:schemeClr>
          </a:solidFill>
          <a:effectLst>
            <a:softEdge rad="63500"/>
          </a:effectLst>
        </p:spPr>
        <p:txBody>
          <a:bodyPr wrap="square" lIns="68580" tIns="34290" rIns="68580" bIns="34290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zh-CN" altLang="en-US" sz="7200" b="1" dirty="0">
                <a:latin typeface="宋体" panose="02010600030101010101" pitchFamily="2" charset="-122"/>
                <a:ea typeface="宋体" panose="02010600030101010101" pitchFamily="2" charset="-122"/>
              </a:rPr>
              <a:t>语文</a:t>
            </a:r>
            <a:r>
              <a:rPr lang="zh-CN" altLang="en-US" sz="72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园地</a:t>
            </a:r>
            <a:endParaRPr lang="en-US" altLang="zh-CN" sz="7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5496" y="269647"/>
            <a:ext cx="24561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b="1" dirty="0">
                <a:latin typeface="黑体" panose="02010609060101010101" pitchFamily="49" charset="-122"/>
                <a:ea typeface="黑体" panose="02010609060101010101" pitchFamily="49" charset="-122"/>
              </a:rPr>
              <a:t>语文 六年级 </a:t>
            </a:r>
            <a:r>
              <a:rPr lang="zh-CN" altLang="en-US" sz="2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上册</a:t>
            </a:r>
            <a:endParaRPr lang="zh-CN" altLang="en-US" sz="2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41466"/>
            <a:ext cx="1282378" cy="504056"/>
          </a:xfrm>
          <a:prstGeom prst="rect">
            <a:avLst/>
          </a:prstGeom>
        </p:spPr>
      </p:pic>
      <p:sp>
        <p:nvSpPr>
          <p:cNvPr id="12" name="文本框 15">
            <a:hlinkClick r:id="rId5" action="ppaction://hlinksldjump"/>
            <a:extLst>
              <a:ext uri="{FF2B5EF4-FFF2-40B4-BE49-F238E27FC236}">
                <a16:creationId xmlns:a16="http://schemas.microsoft.com/office/drawing/2014/main" xmlns="" id="{9C981370-7B25-6046-AAD2-15F68199B5FF}"/>
              </a:ext>
            </a:extLst>
          </p:cNvPr>
          <p:cNvSpPr txBox="1"/>
          <p:nvPr/>
        </p:nvSpPr>
        <p:spPr>
          <a:xfrm>
            <a:off x="6282183" y="3077547"/>
            <a:ext cx="254784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600" b="1" dirty="0">
                <a:latin typeface="宋体" pitchFamily="2" charset="-122"/>
                <a:ea typeface="宋体" pitchFamily="2" charset="-122"/>
              </a:rPr>
              <a:t>第一课时</a:t>
            </a:r>
          </a:p>
        </p:txBody>
      </p:sp>
      <p:sp>
        <p:nvSpPr>
          <p:cNvPr id="13" name="iconfont-1191-870150">
            <a:extLst>
              <a:ext uri="{FF2B5EF4-FFF2-40B4-BE49-F238E27FC236}">
                <a16:creationId xmlns:a16="http://schemas.microsoft.com/office/drawing/2014/main" xmlns="" id="{C8C09073-AA8C-4144-88FE-B260358CA63E}"/>
              </a:ext>
            </a:extLst>
          </p:cNvPr>
          <p:cNvSpPr>
            <a:spLocks noChangeAspect="1"/>
          </p:cNvSpPr>
          <p:nvPr/>
        </p:nvSpPr>
        <p:spPr bwMode="auto">
          <a:xfrm>
            <a:off x="8681518" y="3188485"/>
            <a:ext cx="282970" cy="424454"/>
          </a:xfrm>
          <a:custGeom>
            <a:avLst/>
            <a:gdLst>
              <a:gd name="T0" fmla="*/ 2486 w 2486"/>
              <a:gd name="T1" fmla="*/ 1865 h 3729"/>
              <a:gd name="T2" fmla="*/ 0 w 2486"/>
              <a:gd name="T3" fmla="*/ 0 h 3729"/>
              <a:gd name="T4" fmla="*/ 0 w 2486"/>
              <a:gd name="T5" fmla="*/ 3729 h 3729"/>
              <a:gd name="T6" fmla="*/ 2486 w 2486"/>
              <a:gd name="T7" fmla="*/ 1865 h 3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6" h="3729">
                <a:moveTo>
                  <a:pt x="2486" y="1865"/>
                </a:moveTo>
                <a:lnTo>
                  <a:pt x="0" y="0"/>
                </a:lnTo>
                <a:lnTo>
                  <a:pt x="0" y="3729"/>
                </a:lnTo>
                <a:lnTo>
                  <a:pt x="2486" y="186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</p:sp>
      <p:sp>
        <p:nvSpPr>
          <p:cNvPr id="14" name="iconfont-1191-870150">
            <a:extLst>
              <a:ext uri="{FF2B5EF4-FFF2-40B4-BE49-F238E27FC236}">
                <a16:creationId xmlns:a16="http://schemas.microsoft.com/office/drawing/2014/main" xmlns="" id="{7F5D856B-4E91-7743-BDEC-A4F2EDEE17CC}"/>
              </a:ext>
            </a:extLst>
          </p:cNvPr>
          <p:cNvSpPr>
            <a:spLocks noChangeAspect="1"/>
          </p:cNvSpPr>
          <p:nvPr/>
        </p:nvSpPr>
        <p:spPr bwMode="auto">
          <a:xfrm rot="10800000">
            <a:off x="6147724" y="3188486"/>
            <a:ext cx="282970" cy="424454"/>
          </a:xfrm>
          <a:custGeom>
            <a:avLst/>
            <a:gdLst>
              <a:gd name="T0" fmla="*/ 2486 w 2486"/>
              <a:gd name="T1" fmla="*/ 1865 h 3729"/>
              <a:gd name="T2" fmla="*/ 0 w 2486"/>
              <a:gd name="T3" fmla="*/ 0 h 3729"/>
              <a:gd name="T4" fmla="*/ 0 w 2486"/>
              <a:gd name="T5" fmla="*/ 3729 h 3729"/>
              <a:gd name="T6" fmla="*/ 2486 w 2486"/>
              <a:gd name="T7" fmla="*/ 1865 h 3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6" h="3729">
                <a:moveTo>
                  <a:pt x="2486" y="1865"/>
                </a:moveTo>
                <a:lnTo>
                  <a:pt x="0" y="0"/>
                </a:lnTo>
                <a:lnTo>
                  <a:pt x="0" y="3729"/>
                </a:lnTo>
                <a:lnTo>
                  <a:pt x="2486" y="186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</p:sp>
      <p:sp>
        <p:nvSpPr>
          <p:cNvPr id="16" name="文本框 15">
            <a:hlinkClick r:id="rId6" action="ppaction://hlinksldjump"/>
            <a:extLst>
              <a:ext uri="{FF2B5EF4-FFF2-40B4-BE49-F238E27FC236}">
                <a16:creationId xmlns:a16="http://schemas.microsoft.com/office/drawing/2014/main" xmlns="" id="{16858B89-BDB1-8C4A-8D9E-56121C0B06FB}"/>
              </a:ext>
            </a:extLst>
          </p:cNvPr>
          <p:cNvSpPr txBox="1"/>
          <p:nvPr/>
        </p:nvSpPr>
        <p:spPr>
          <a:xfrm>
            <a:off x="6282183" y="3725619"/>
            <a:ext cx="254784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kumimoji="1" sz="3600" b="1">
                <a:latin typeface="宋体" pitchFamily="2" charset="-122"/>
                <a:ea typeface="宋体" pitchFamily="2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</a:rPr>
              <a:t>第二课时</a:t>
            </a:r>
          </a:p>
        </p:txBody>
      </p:sp>
      <p:sp>
        <p:nvSpPr>
          <p:cNvPr id="17" name="iconfont-1191-870150">
            <a:extLst>
              <a:ext uri="{FF2B5EF4-FFF2-40B4-BE49-F238E27FC236}">
                <a16:creationId xmlns:a16="http://schemas.microsoft.com/office/drawing/2014/main" xmlns="" id="{7AAE159F-5394-C24A-93F3-E47D82FB2E14}"/>
              </a:ext>
            </a:extLst>
          </p:cNvPr>
          <p:cNvSpPr>
            <a:spLocks noChangeAspect="1"/>
          </p:cNvSpPr>
          <p:nvPr/>
        </p:nvSpPr>
        <p:spPr bwMode="auto">
          <a:xfrm>
            <a:off x="8681518" y="3836557"/>
            <a:ext cx="282970" cy="424454"/>
          </a:xfrm>
          <a:custGeom>
            <a:avLst/>
            <a:gdLst>
              <a:gd name="T0" fmla="*/ 2486 w 2486"/>
              <a:gd name="T1" fmla="*/ 1865 h 3729"/>
              <a:gd name="T2" fmla="*/ 0 w 2486"/>
              <a:gd name="T3" fmla="*/ 0 h 3729"/>
              <a:gd name="T4" fmla="*/ 0 w 2486"/>
              <a:gd name="T5" fmla="*/ 3729 h 3729"/>
              <a:gd name="T6" fmla="*/ 2486 w 2486"/>
              <a:gd name="T7" fmla="*/ 1865 h 3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6" h="3729">
                <a:moveTo>
                  <a:pt x="2486" y="1865"/>
                </a:moveTo>
                <a:lnTo>
                  <a:pt x="0" y="0"/>
                </a:lnTo>
                <a:lnTo>
                  <a:pt x="0" y="3729"/>
                </a:lnTo>
                <a:lnTo>
                  <a:pt x="2486" y="186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</p:sp>
      <p:sp>
        <p:nvSpPr>
          <p:cNvPr id="18" name="iconfont-1191-870150">
            <a:extLst>
              <a:ext uri="{FF2B5EF4-FFF2-40B4-BE49-F238E27FC236}">
                <a16:creationId xmlns:a16="http://schemas.microsoft.com/office/drawing/2014/main" xmlns="" id="{35033BCA-351E-6340-85ED-58A3775834A0}"/>
              </a:ext>
            </a:extLst>
          </p:cNvPr>
          <p:cNvSpPr>
            <a:spLocks noChangeAspect="1"/>
          </p:cNvSpPr>
          <p:nvPr/>
        </p:nvSpPr>
        <p:spPr bwMode="auto">
          <a:xfrm rot="10800000">
            <a:off x="6147724" y="3836558"/>
            <a:ext cx="282970" cy="424454"/>
          </a:xfrm>
          <a:custGeom>
            <a:avLst/>
            <a:gdLst>
              <a:gd name="T0" fmla="*/ 2486 w 2486"/>
              <a:gd name="T1" fmla="*/ 1865 h 3729"/>
              <a:gd name="T2" fmla="*/ 0 w 2486"/>
              <a:gd name="T3" fmla="*/ 0 h 3729"/>
              <a:gd name="T4" fmla="*/ 0 w 2486"/>
              <a:gd name="T5" fmla="*/ 3729 h 3729"/>
              <a:gd name="T6" fmla="*/ 2486 w 2486"/>
              <a:gd name="T7" fmla="*/ 1865 h 3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6" h="3729">
                <a:moveTo>
                  <a:pt x="2486" y="1865"/>
                </a:moveTo>
                <a:lnTo>
                  <a:pt x="0" y="0"/>
                </a:lnTo>
                <a:lnTo>
                  <a:pt x="0" y="3729"/>
                </a:lnTo>
                <a:lnTo>
                  <a:pt x="2486" y="186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1"/>
          <p:cNvSpPr>
            <a:spLocks noChangeArrowheads="1"/>
          </p:cNvSpPr>
          <p:nvPr/>
        </p:nvSpPr>
        <p:spPr bwMode="auto">
          <a:xfrm>
            <a:off x="611560" y="1203598"/>
            <a:ext cx="8136904" cy="30441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algn="just"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latin typeface="楷体" pitchFamily="49" charset="-122"/>
                <a:ea typeface="楷体" pitchFamily="49" charset="-122"/>
              </a:rPr>
              <a:t>    贺知章在唐玄宗天宝三年（</a:t>
            </a:r>
            <a:r>
              <a:rPr lang="en-US" altLang="zh-CN" sz="3200" b="1" dirty="0">
                <a:latin typeface="楷体" pitchFamily="49" charset="-122"/>
                <a:ea typeface="楷体" pitchFamily="49" charset="-122"/>
              </a:rPr>
              <a:t>744</a:t>
            </a:r>
            <a:r>
              <a:rPr lang="zh-CN" altLang="en-US" sz="3200" b="1" dirty="0">
                <a:latin typeface="楷体" pitchFamily="49" charset="-122"/>
                <a:ea typeface="楷体" pitchFamily="49" charset="-122"/>
              </a:rPr>
              <a:t>年），辞去朝廷官职，告老返回故乡</a:t>
            </a:r>
            <a:r>
              <a:rPr lang="zh-CN" altLang="en-US" sz="3200" b="1" dirty="0">
                <a:latin typeface="楷体" pitchFamily="49" charset="-122"/>
                <a:ea typeface="楷体" pitchFamily="49" charset="-122"/>
                <a:sym typeface="+mn-ea"/>
              </a:rPr>
              <a:t>时</a:t>
            </a:r>
            <a:r>
              <a:rPr lang="zh-CN" altLang="en-US" sz="3200" b="1" dirty="0">
                <a:latin typeface="楷体" pitchFamily="49" charset="-122"/>
                <a:ea typeface="楷体" pitchFamily="49" charset="-122"/>
              </a:rPr>
              <a:t>，已八十六岁。此时距他离开家乡已有五十多个年头。人生易老，世事沧桑，他心头有无限感慨，于是写下了这组诗。</a:t>
            </a:r>
            <a:endParaRPr kumimoji="0" lang="zh-CN" sz="3200" b="1" i="0" u="none" strike="noStrike" cap="none" normalizeH="0" baseline="0" dirty="0">
              <a:ln>
                <a:noFill/>
              </a:ln>
              <a:effectLst/>
              <a:latin typeface="楷体" pitchFamily="49" charset="-122"/>
              <a:ea typeface="楷体" pitchFamily="49" charset="-122"/>
              <a:cs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34542" y="411510"/>
            <a:ext cx="26972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u="sng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写作背景</a:t>
            </a:r>
            <a:endParaRPr lang="en-US" altLang="zh-CN" sz="3600" b="1" u="sng" dirty="0">
              <a:solidFill>
                <a:srgbClr val="0000FF"/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627784" y="913825"/>
            <a:ext cx="3744416" cy="3853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200" b="1" dirty="0">
                <a:latin typeface="宋体" pitchFamily="2" charset="-122"/>
                <a:ea typeface="宋体" pitchFamily="2" charset="-122"/>
              </a:rPr>
              <a:t>回乡偶书</a:t>
            </a:r>
            <a:endParaRPr lang="en-US" altLang="zh-CN" sz="3200" b="1" dirty="0">
              <a:latin typeface="宋体" pitchFamily="2" charset="-122"/>
              <a:ea typeface="宋体" pitchFamily="2" charset="-122"/>
            </a:endParaRPr>
          </a:p>
          <a:p>
            <a:pPr algn="ctr">
              <a:lnSpc>
                <a:spcPct val="130000"/>
              </a:lnSpc>
            </a:pPr>
            <a:r>
              <a:rPr lang="en-US" altLang="zh-CN" sz="2400" b="1" dirty="0">
                <a:latin typeface="仿宋" pitchFamily="49" charset="-122"/>
                <a:ea typeface="仿宋" pitchFamily="49" charset="-122"/>
              </a:rPr>
              <a:t>[</a:t>
            </a:r>
            <a:r>
              <a:rPr lang="zh-CN" altLang="en-US" sz="2400" b="1" dirty="0">
                <a:latin typeface="仿宋" pitchFamily="49" charset="-122"/>
                <a:ea typeface="仿宋" pitchFamily="49" charset="-122"/>
              </a:rPr>
              <a:t>唐</a:t>
            </a:r>
            <a:r>
              <a:rPr lang="en-US" altLang="zh-CN" sz="2400" b="1" dirty="0">
                <a:latin typeface="仿宋" pitchFamily="49" charset="-122"/>
                <a:ea typeface="仿宋" pitchFamily="49" charset="-122"/>
              </a:rPr>
              <a:t>]</a:t>
            </a:r>
            <a:r>
              <a:rPr lang="zh-CN" altLang="en-US" sz="2400" b="1" dirty="0">
                <a:latin typeface="仿宋" pitchFamily="49" charset="-122"/>
                <a:ea typeface="仿宋" pitchFamily="49" charset="-122"/>
              </a:rPr>
              <a:t>贺知章</a:t>
            </a:r>
            <a:endParaRPr lang="en-US" altLang="zh-CN" sz="2400" b="1" dirty="0">
              <a:latin typeface="仿宋" pitchFamily="49" charset="-122"/>
              <a:ea typeface="仿宋" pitchFamily="49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少小离家老大回，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乡音无改鬓毛衰。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儿童相见不相识，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笑问客从何处来。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8486" name="AutoShape 6" descr="http://hot.online.sh.cn/images/attachement/jpeg/site1/20170728/IMG0025116acb604512063072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8488" name="AutoShape 8" descr="http://hot.online.sh.cn/images/attachement/jpeg/site1/20170728/IMG0025116acb604512063072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</a:blip>
          <a:srcRect l="12083" t="17639"/>
          <a:stretch>
            <a:fillRect/>
          </a:stretch>
        </p:blipFill>
        <p:spPr bwMode="auto">
          <a:xfrm>
            <a:off x="6804248" y="2641761"/>
            <a:ext cx="2255379" cy="233768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矩形 11"/>
          <p:cNvSpPr/>
          <p:nvPr/>
        </p:nvSpPr>
        <p:spPr>
          <a:xfrm>
            <a:off x="56762" y="267494"/>
            <a:ext cx="65314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>
                <a:latin typeface="宋体" pitchFamily="2" charset="-122"/>
                <a:ea typeface="宋体" pitchFamily="2" charset="-122"/>
              </a:rPr>
              <a:t>自由读诗</a:t>
            </a:r>
            <a:r>
              <a:rPr lang="zh-CN" altLang="en-US" sz="3600" b="1" smtClean="0">
                <a:latin typeface="宋体" pitchFamily="2" charset="-122"/>
                <a:ea typeface="宋体" pitchFamily="2" charset="-122"/>
              </a:rPr>
              <a:t>，</a:t>
            </a:r>
            <a:r>
              <a:rPr lang="zh-CN" altLang="en-US" sz="3600" b="1" smtClean="0">
                <a:latin typeface="宋体" pitchFamily="2" charset="-122"/>
                <a:ea typeface="宋体" pitchFamily="2" charset="-122"/>
              </a:rPr>
              <a:t>理解诗句大意</a:t>
            </a:r>
            <a:r>
              <a:rPr lang="zh-CN" altLang="en-US" sz="3600" b="1" dirty="0">
                <a:latin typeface="宋体" pitchFamily="2" charset="-122"/>
                <a:ea typeface="宋体" pitchFamily="2" charset="-122"/>
              </a:rPr>
              <a:t>。</a:t>
            </a:r>
            <a:endParaRPr lang="en-US" altLang="zh-CN" sz="36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7975" y="2409731"/>
            <a:ext cx="2391818" cy="954107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仿宋" pitchFamily="49" charset="-122"/>
                <a:ea typeface="仿宋" pitchFamily="49" charset="-122"/>
              </a:rPr>
              <a:t>脸旁靠近耳朵的头发。</a:t>
            </a:r>
          </a:p>
        </p:txBody>
      </p:sp>
      <p:sp>
        <p:nvSpPr>
          <p:cNvPr id="10" name="矩形 9"/>
          <p:cNvSpPr/>
          <p:nvPr/>
        </p:nvSpPr>
        <p:spPr>
          <a:xfrm>
            <a:off x="4499992" y="2787774"/>
            <a:ext cx="792088" cy="504056"/>
          </a:xfrm>
          <a:prstGeom prst="rect">
            <a:avLst/>
          </a:prstGeom>
          <a:grpFill/>
          <a:ln w="190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12"/>
          <p:cNvCxnSpPr/>
          <p:nvPr/>
        </p:nvCxnSpPr>
        <p:spPr>
          <a:xfrm>
            <a:off x="2699793" y="2787774"/>
            <a:ext cx="1844092" cy="709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240258" y="1904514"/>
            <a:ext cx="2292182" cy="523220"/>
          </a:xfrm>
          <a:prstGeom prst="rect">
            <a:avLst/>
          </a:prstGeom>
          <a:solidFill>
            <a:schemeClr val="bg1"/>
          </a:solidFill>
          <a:ln w="127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00FF"/>
                </a:solidFill>
                <a:latin typeface="仿宋" pitchFamily="49" charset="-122"/>
                <a:ea typeface="仿宋" pitchFamily="49" charset="-122"/>
              </a:rPr>
              <a:t>疏落</a:t>
            </a:r>
            <a:r>
              <a:rPr lang="zh-CN" altLang="en-US" sz="2800" b="1" dirty="0">
                <a:solidFill>
                  <a:srgbClr val="0000FF"/>
                </a:solidFill>
                <a:latin typeface="仿宋" pitchFamily="49" charset="-122"/>
                <a:ea typeface="仿宋" pitchFamily="49" charset="-122"/>
              </a:rPr>
              <a:t>、减少。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5364088" y="3291830"/>
            <a:ext cx="288032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V="1">
            <a:off x="5652120" y="2409731"/>
            <a:ext cx="588138" cy="879327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5124643" y="2496759"/>
            <a:ext cx="8066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err="1">
                <a:solidFill>
                  <a:srgbClr val="FF0000"/>
                </a:solidFill>
                <a:latin typeface="汉语拼音" panose="000B0604020202020204" pitchFamily="34" charset="0"/>
                <a:ea typeface="楷体" panose="02010609060101010101" pitchFamily="49" charset="-122"/>
                <a:cs typeface="汉语拼音" panose="000B0604020202020204" pitchFamily="34" charset="0"/>
              </a:rPr>
              <a:t>shuāi</a:t>
            </a:r>
            <a:endParaRPr lang="zh-CN" altLang="en-US" sz="11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0" grpId="0" bldLvl="0" animBg="1"/>
      <p:bldP spid="18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AutoShape 2" descr="诗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207000" y="-76200"/>
            <a:ext cx="95561" cy="45719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539552" y="1347614"/>
            <a:ext cx="8136904" cy="2062103"/>
          </a:xfrm>
          <a:prstGeom prst="rect">
            <a:avLst/>
          </a:prstGeom>
          <a:ln>
            <a:prstDash val="lg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我年少时离开家乡，到迟暮之年才回来。我的乡音虽未改变，鬓角的毛发却已斑白。</a:t>
            </a:r>
          </a:p>
          <a:p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 家乡的儿童们看见我，没有一个认识我。他们笑着询问我：这客人是从哪里来的呀？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555526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atin typeface="宋体" pitchFamily="2" charset="-122"/>
                <a:ea typeface="宋体" pitchFamily="2" charset="-122"/>
              </a:rPr>
              <a:t>诗歌大意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6" name="AutoShape 6" descr="http://hot.online.sh.cn/images/attachement/jpeg/site1/20170728/IMG0025116acb604512063072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8488" name="AutoShape 8" descr="http://hot.online.sh.cn/images/attachement/jpeg/site1/20170728/IMG0025116acb604512063072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23528" y="414412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宋体" pitchFamily="2" charset="-122"/>
                <a:ea typeface="宋体" pitchFamily="2" charset="-122"/>
              </a:rPr>
              <a:t>    </a:t>
            </a: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多种</a:t>
            </a:r>
            <a:r>
              <a:rPr lang="zh-CN" altLang="en-US" sz="3200" b="1" dirty="0">
                <a:latin typeface="宋体" pitchFamily="2" charset="-122"/>
                <a:ea typeface="宋体" pitchFamily="2" charset="-122"/>
              </a:rPr>
              <a:t>形式朗读古诗，试着在多读的基础上背诵积累</a:t>
            </a: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古诗。</a:t>
            </a:r>
            <a:endParaRPr lang="en-US" altLang="zh-CN" sz="32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88119" y="2572469"/>
            <a:ext cx="203773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同桌练读</a:t>
            </a:r>
          </a:p>
        </p:txBody>
      </p:sp>
      <p:sp>
        <p:nvSpPr>
          <p:cNvPr id="15" name="矩形 14"/>
          <p:cNvSpPr/>
          <p:nvPr/>
        </p:nvSpPr>
        <p:spPr>
          <a:xfrm>
            <a:off x="7092280" y="2591025"/>
            <a:ext cx="111120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齐读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9512" y="-26353"/>
            <a:ext cx="1013927" cy="1013927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699792" y="1275606"/>
            <a:ext cx="3744416" cy="3853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200" b="1" dirty="0">
                <a:latin typeface="宋体" pitchFamily="2" charset="-122"/>
                <a:ea typeface="宋体" pitchFamily="2" charset="-122"/>
              </a:rPr>
              <a:t>回乡偶书</a:t>
            </a:r>
            <a:endParaRPr lang="en-US" altLang="zh-CN" sz="3200" b="1" dirty="0">
              <a:latin typeface="宋体" pitchFamily="2" charset="-122"/>
              <a:ea typeface="宋体" pitchFamily="2" charset="-122"/>
            </a:endParaRPr>
          </a:p>
          <a:p>
            <a:pPr algn="ctr">
              <a:lnSpc>
                <a:spcPct val="130000"/>
              </a:lnSpc>
            </a:pPr>
            <a:r>
              <a:rPr lang="en-US" altLang="zh-CN" sz="2400" b="1" dirty="0">
                <a:latin typeface="仿宋" pitchFamily="49" charset="-122"/>
                <a:ea typeface="仿宋" pitchFamily="49" charset="-122"/>
              </a:rPr>
              <a:t>[</a:t>
            </a:r>
            <a:r>
              <a:rPr lang="zh-CN" altLang="en-US" sz="2400" b="1" dirty="0">
                <a:latin typeface="仿宋" pitchFamily="49" charset="-122"/>
                <a:ea typeface="仿宋" pitchFamily="49" charset="-122"/>
              </a:rPr>
              <a:t>唐</a:t>
            </a:r>
            <a:r>
              <a:rPr lang="en-US" altLang="zh-CN" sz="2400" b="1" dirty="0">
                <a:latin typeface="仿宋" pitchFamily="49" charset="-122"/>
                <a:ea typeface="仿宋" pitchFamily="49" charset="-122"/>
              </a:rPr>
              <a:t>]</a:t>
            </a:r>
            <a:r>
              <a:rPr lang="zh-CN" altLang="en-US" sz="2400" b="1" dirty="0">
                <a:latin typeface="仿宋" pitchFamily="49" charset="-122"/>
                <a:ea typeface="仿宋" pitchFamily="49" charset="-122"/>
              </a:rPr>
              <a:t>贺知章</a:t>
            </a:r>
            <a:endParaRPr lang="en-US" altLang="zh-CN" sz="2400" b="1" dirty="0">
              <a:latin typeface="仿宋" pitchFamily="49" charset="-122"/>
              <a:ea typeface="仿宋" pitchFamily="49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少小离家老大回，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乡音无改鬓毛衰。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儿童相见不相识，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笑问客从何处来。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5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571" y="-7778"/>
            <a:ext cx="9165431" cy="515826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86470" y="1420121"/>
            <a:ext cx="7763510" cy="1105535"/>
          </a:xfrm>
          <a:prstGeom prst="rect">
            <a:avLst/>
          </a:prstGeom>
          <a:noFill/>
          <a:effectLst/>
        </p:spPr>
        <p:txBody>
          <a:bodyPr wrap="none" lIns="91431" tIns="45716" rIns="91431" bIns="45716" rtlCol="0">
            <a:spAutoFit/>
          </a:bodyPr>
          <a:lstStyle/>
          <a:p>
            <a:pPr algn="ctr"/>
            <a:r>
              <a:rPr kumimoji="1" lang="zh-CN" altLang="en-US" sz="6600" b="1" dirty="0">
                <a:solidFill>
                  <a:srgbClr val="FF6600"/>
                </a:solidFill>
                <a:latin typeface="Xingkai SC" panose="02010800040101010101" pitchFamily="2" charset="-122"/>
                <a:ea typeface="Xingkai SC" panose="02010800040101010101" pitchFamily="2" charset="-122"/>
              </a:rPr>
              <a:t>七彩课堂  伴你成长</a:t>
            </a:r>
          </a:p>
        </p:txBody>
      </p:sp>
      <p:grpSp>
        <p:nvGrpSpPr>
          <p:cNvPr id="3" name="组合 32"/>
          <p:cNvGrpSpPr/>
          <p:nvPr/>
        </p:nvGrpSpPr>
        <p:grpSpPr>
          <a:xfrm>
            <a:off x="6967881" y="719"/>
            <a:ext cx="1927071" cy="771431"/>
            <a:chOff x="6968256" y="-1"/>
            <a:chExt cx="1927372" cy="771551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68"/>
            <a:stretch>
              <a:fillRect/>
            </a:stretch>
          </p:blipFill>
          <p:spPr>
            <a:xfrm>
              <a:off x="6968256" y="-1"/>
              <a:ext cx="961585" cy="771551"/>
            </a:xfrm>
            <a:prstGeom prst="rect">
              <a:avLst/>
            </a:prstGeom>
          </p:spPr>
        </p:pic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9408" y="124932"/>
              <a:ext cx="1346220" cy="553738"/>
            </a:xfrm>
            <a:prstGeom prst="rect">
              <a:avLst/>
            </a:prstGeom>
          </p:spPr>
        </p:pic>
        <p:sp>
          <p:nvSpPr>
            <p:cNvPr id="36" name="文本框 35"/>
            <p:cNvSpPr txBox="1"/>
            <p:nvPr/>
          </p:nvSpPr>
          <p:spPr>
            <a:xfrm>
              <a:off x="7195213" y="509940"/>
              <a:ext cx="1145084" cy="2603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dist"/>
              <a:r>
                <a:rPr kumimoji="1" lang="en-US" altLang="zh-CN" sz="1100" dirty="0">
                  <a:solidFill>
                    <a:prstClr val="white">
                      <a:lumMod val="75000"/>
                    </a:prstClr>
                  </a:solidFill>
                </a:rPr>
                <a:t>QICAIKETANG</a:t>
              </a:r>
              <a:endParaRPr kumimoji="1" lang="zh-CN" altLang="en-US" sz="1100" dirty="0">
                <a:solidFill>
                  <a:prstClr val="white">
                    <a:lumMod val="75000"/>
                  </a:prst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75" y="2129780"/>
            <a:ext cx="3164869" cy="1995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3129" y="2309614"/>
            <a:ext cx="2596746" cy="1851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51519" y="869543"/>
            <a:ext cx="8597601" cy="1054135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zh-CN" altLang="en-US" sz="3200" b="1" dirty="0">
                <a:latin typeface="宋体" pitchFamily="2" charset="-122"/>
                <a:ea typeface="宋体" pitchFamily="2" charset="-122"/>
              </a:rPr>
              <a:t>    学完本单元的小说，我们感受到了人性的光辉，也感受</a:t>
            </a: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到忠于革命的崇高品质。</a:t>
            </a:r>
            <a:endParaRPr lang="zh-CN" altLang="en-US" sz="32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8438" name="AutoShape 6" descr="http://img01.taopic.com/160715/240495-160G50IU1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440" name="AutoShape 8" descr="http://img01.taopic.com/160715/240495-160G50IU1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026" name="Picture 2" descr="https://gimg2.baidu.com/image_search/src=http%3A%2F%2Ffiles.eduuu.com%2Fimg%2F2017%2F07%2F12%2F181157_5965f5ede30a5.jpg&amp;refer=http%3A%2F%2Ffiles.eduuu.com&amp;app=2002&amp;size=f9999,10000&amp;q=a80&amp;n=0&amp;g=0n&amp;fmt=auto?sec=1651820452&amp;t=d290a0c490a81db60786493d0af2113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616" y="2309614"/>
            <a:ext cx="2777505" cy="18516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本框 15">
            <a:extLst>
              <a:ext uri="{FF2B5EF4-FFF2-40B4-BE49-F238E27FC236}">
                <a16:creationId xmlns:a16="http://schemas.microsoft.com/office/drawing/2014/main" xmlns="" id="{9C981370-7B25-6046-AAD2-15F68199B5FF}"/>
              </a:ext>
            </a:extLst>
          </p:cNvPr>
          <p:cNvSpPr txBox="1"/>
          <p:nvPr/>
        </p:nvSpPr>
        <p:spPr>
          <a:xfrm>
            <a:off x="3257847" y="53211"/>
            <a:ext cx="2547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600" b="1" dirty="0">
                <a:latin typeface="宋体" pitchFamily="2" charset="-122"/>
                <a:ea typeface="宋体" pitchFamily="2" charset="-122"/>
              </a:rPr>
              <a:t>第一课时</a:t>
            </a:r>
          </a:p>
        </p:txBody>
      </p:sp>
      <p:sp>
        <p:nvSpPr>
          <p:cNvPr id="9" name="iconfont-1191-870150">
            <a:extLst>
              <a:ext uri="{FF2B5EF4-FFF2-40B4-BE49-F238E27FC236}">
                <a16:creationId xmlns:a16="http://schemas.microsoft.com/office/drawing/2014/main" xmlns="" id="{C8C09073-AA8C-4144-88FE-B260358CA63E}"/>
              </a:ext>
            </a:extLst>
          </p:cNvPr>
          <p:cNvSpPr>
            <a:spLocks noChangeAspect="1"/>
          </p:cNvSpPr>
          <p:nvPr/>
        </p:nvSpPr>
        <p:spPr bwMode="auto">
          <a:xfrm>
            <a:off x="5657182" y="164149"/>
            <a:ext cx="282970" cy="424454"/>
          </a:xfrm>
          <a:custGeom>
            <a:avLst/>
            <a:gdLst>
              <a:gd name="T0" fmla="*/ 2486 w 2486"/>
              <a:gd name="T1" fmla="*/ 1865 h 3729"/>
              <a:gd name="T2" fmla="*/ 0 w 2486"/>
              <a:gd name="T3" fmla="*/ 0 h 3729"/>
              <a:gd name="T4" fmla="*/ 0 w 2486"/>
              <a:gd name="T5" fmla="*/ 3729 h 3729"/>
              <a:gd name="T6" fmla="*/ 2486 w 2486"/>
              <a:gd name="T7" fmla="*/ 1865 h 3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6" h="3729">
                <a:moveTo>
                  <a:pt x="2486" y="1865"/>
                </a:moveTo>
                <a:lnTo>
                  <a:pt x="0" y="0"/>
                </a:lnTo>
                <a:lnTo>
                  <a:pt x="0" y="3729"/>
                </a:lnTo>
                <a:lnTo>
                  <a:pt x="2486" y="1865"/>
                </a:lnTo>
                <a:close/>
              </a:path>
            </a:pathLst>
          </a:custGeom>
          <a:solidFill>
            <a:srgbClr val="FF9300"/>
          </a:solidFill>
          <a:ln>
            <a:noFill/>
          </a:ln>
        </p:spPr>
      </p:sp>
      <p:sp>
        <p:nvSpPr>
          <p:cNvPr id="10" name="iconfont-1191-870150">
            <a:extLst>
              <a:ext uri="{FF2B5EF4-FFF2-40B4-BE49-F238E27FC236}">
                <a16:creationId xmlns:a16="http://schemas.microsoft.com/office/drawing/2014/main" xmlns="" id="{7F5D856B-4E91-7743-BDEC-A4F2EDEE17CC}"/>
              </a:ext>
            </a:extLst>
          </p:cNvPr>
          <p:cNvSpPr>
            <a:spLocks noChangeAspect="1"/>
          </p:cNvSpPr>
          <p:nvPr/>
        </p:nvSpPr>
        <p:spPr bwMode="auto">
          <a:xfrm rot="10800000">
            <a:off x="3123388" y="164150"/>
            <a:ext cx="282970" cy="424454"/>
          </a:xfrm>
          <a:custGeom>
            <a:avLst/>
            <a:gdLst>
              <a:gd name="T0" fmla="*/ 2486 w 2486"/>
              <a:gd name="T1" fmla="*/ 1865 h 3729"/>
              <a:gd name="T2" fmla="*/ 0 w 2486"/>
              <a:gd name="T3" fmla="*/ 0 h 3729"/>
              <a:gd name="T4" fmla="*/ 0 w 2486"/>
              <a:gd name="T5" fmla="*/ 3729 h 3729"/>
              <a:gd name="T6" fmla="*/ 2486 w 2486"/>
              <a:gd name="T7" fmla="*/ 1865 h 3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6" h="3729">
                <a:moveTo>
                  <a:pt x="2486" y="1865"/>
                </a:moveTo>
                <a:lnTo>
                  <a:pt x="0" y="0"/>
                </a:lnTo>
                <a:lnTo>
                  <a:pt x="0" y="3729"/>
                </a:lnTo>
                <a:lnTo>
                  <a:pt x="2486" y="1865"/>
                </a:lnTo>
                <a:close/>
              </a:path>
            </a:pathLst>
          </a:custGeom>
          <a:solidFill>
            <a:srgbClr val="FF9300"/>
          </a:solidFill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71600" y="1331280"/>
            <a:ext cx="73448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>
                <a:latin typeface="宋体" pitchFamily="2" charset="-122"/>
                <a:ea typeface="宋体" pitchFamily="2" charset="-122"/>
              </a:rPr>
              <a:t>    在这个单元的学习中，我们是怎样理解小说中的人物形象的呢？结合课文说一说。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F292E2DA-D76A-F64F-A0B1-FE3BB425F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634" y="365172"/>
            <a:ext cx="2430182" cy="693151"/>
          </a:xfrm>
          <a:prstGeom prst="rect">
            <a:avLst/>
          </a:prstGeom>
        </p:spPr>
      </p:pic>
      <p:sp>
        <p:nvSpPr>
          <p:cNvPr id="7" name="文本框 14"/>
          <p:cNvSpPr txBox="1"/>
          <p:nvPr/>
        </p:nvSpPr>
        <p:spPr>
          <a:xfrm>
            <a:off x="755576" y="339502"/>
            <a:ext cx="2088232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 dirty="0" smtClean="0">
                <a:latin typeface="黑体" pitchFamily="49" charset="-122"/>
                <a:ea typeface="黑体" pitchFamily="49" charset="-122"/>
              </a:rPr>
              <a:t>交流平台</a:t>
            </a:r>
            <a:endParaRPr lang="zh-CN" altLang="en-US" sz="3600" b="1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BE959814-26B7-6146-BD57-0DF3F8959B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33" y="373642"/>
            <a:ext cx="443315" cy="5514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3449" y="555526"/>
            <a:ext cx="84970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宋体" pitchFamily="2" charset="-122"/>
                <a:ea typeface="宋体" pitchFamily="2" charset="-122"/>
              </a:rPr>
              <a:t>    </a:t>
            </a:r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这个单元的三篇课文都是小说。小说一般有比较鲜明的人物形象，如</a:t>
            </a:r>
            <a:r>
              <a:rPr lang="en-US" altLang="zh-CN" sz="2800" b="1" dirty="0">
                <a:latin typeface="宋体" pitchFamily="2" charset="-122"/>
                <a:ea typeface="宋体" pitchFamily="2" charset="-122"/>
              </a:rPr>
              <a:t>《</a:t>
            </a:r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桥</a:t>
            </a:r>
            <a:r>
              <a:rPr lang="en-US" altLang="zh-CN" sz="2800" b="1" dirty="0">
                <a:latin typeface="宋体" pitchFamily="2" charset="-122"/>
                <a:ea typeface="宋体" pitchFamily="2" charset="-122"/>
              </a:rPr>
              <a:t>》</a:t>
            </a:r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中的老支书、</a:t>
            </a:r>
            <a:r>
              <a:rPr lang="en-US" altLang="zh-CN" sz="2800" b="1" dirty="0">
                <a:latin typeface="宋体" pitchFamily="2" charset="-122"/>
                <a:ea typeface="宋体" pitchFamily="2" charset="-122"/>
              </a:rPr>
              <a:t>《</a:t>
            </a:r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穷人</a:t>
            </a:r>
            <a:r>
              <a:rPr lang="en-US" altLang="zh-CN" sz="2800" b="1" dirty="0">
                <a:latin typeface="宋体" pitchFamily="2" charset="-122"/>
                <a:ea typeface="宋体" pitchFamily="2" charset="-122"/>
              </a:rPr>
              <a:t>》</a:t>
            </a:r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中的桑娜。怎样理解小说的人物形象呢？</a:t>
            </a:r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我们以</a:t>
            </a:r>
            <a:r>
              <a:rPr lang="en-US" altLang="zh-CN" sz="2800" b="1" dirty="0">
                <a:latin typeface="宋体" pitchFamily="2" charset="-122"/>
                <a:ea typeface="宋体" pitchFamily="2" charset="-122"/>
              </a:rPr>
              <a:t>《</a:t>
            </a:r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穷人</a:t>
            </a:r>
            <a:r>
              <a:rPr lang="en-US" altLang="zh-CN" sz="2800" b="1" dirty="0">
                <a:latin typeface="宋体" pitchFamily="2" charset="-122"/>
                <a:ea typeface="宋体" pitchFamily="2" charset="-122"/>
              </a:rPr>
              <a:t>》</a:t>
            </a:r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为</a:t>
            </a:r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例谈一谈</a:t>
            </a:r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。</a:t>
            </a:r>
            <a:endParaRPr lang="en-US" altLang="zh-CN" sz="2800" b="1" dirty="0">
              <a:latin typeface="宋体" pitchFamily="2" charset="-122"/>
              <a:ea typeface="宋体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88178" y="2499742"/>
            <a:ext cx="8404302" cy="1815882"/>
            <a:chOff x="268605" y="2700084"/>
            <a:chExt cx="8404302" cy="1815882"/>
          </a:xfrm>
        </p:grpSpPr>
        <p:sp>
          <p:nvSpPr>
            <p:cNvPr id="4" name="矩形 3"/>
            <p:cNvSpPr/>
            <p:nvPr/>
          </p:nvSpPr>
          <p:spPr>
            <a:xfrm>
              <a:off x="268605" y="2700084"/>
              <a:ext cx="7399739" cy="181588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r>
                <a:rPr lang="zh-CN" altLang="en-US" sz="2800" b="1" dirty="0">
                  <a:latin typeface="楷体" pitchFamily="49" charset="-122"/>
                  <a:ea typeface="楷体" pitchFamily="49" charset="-122"/>
                </a:rPr>
                <a:t>    留意人物的</a:t>
              </a:r>
              <a:r>
                <a:rPr lang="zh-CN" altLang="en-US" sz="2800" b="1" dirty="0">
                  <a:solidFill>
                    <a:srgbClr val="0000FF"/>
                  </a:solidFill>
                  <a:latin typeface="楷体" pitchFamily="49" charset="-122"/>
                  <a:ea typeface="楷体" pitchFamily="49" charset="-122"/>
                </a:rPr>
                <a:t>语言、动作、心理活动</a:t>
              </a:r>
              <a:r>
                <a:rPr lang="zh-CN" altLang="en-US" sz="2800" b="1" dirty="0">
                  <a:latin typeface="楷体" pitchFamily="49" charset="-122"/>
                  <a:ea typeface="楷体" pitchFamily="49" charset="-122"/>
                </a:rPr>
                <a:t>，可以帮助我们深入地理解人物形象。如，关注写桑娜语言、动作、心理的内容，可以感受到她对丈夫的担忧、体贴，以及对邻居的关心。</a:t>
              </a:r>
              <a:endParaRPr lang="en-US" altLang="zh-CN" sz="2800" b="1" dirty="0">
                <a:latin typeface="楷体" pitchFamily="49" charset="-122"/>
                <a:ea typeface="楷体" pitchFamily="49" charset="-122"/>
              </a:endParaRPr>
            </a:p>
          </p:txBody>
        </p:sp>
        <p:pic>
          <p:nvPicPr>
            <p:cNvPr id="2050" name="Picture 2" descr="G:\新建文件夹\图片1.png图片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7743902" y="3291830"/>
              <a:ext cx="929005" cy="120911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02666" y="627534"/>
            <a:ext cx="7489814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28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我们还可以通过小说的</a:t>
            </a:r>
            <a:r>
              <a:rPr lang="zh-CN" altLang="en-US" sz="2800" b="1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情节</a:t>
            </a:r>
            <a:r>
              <a:rPr lang="zh-CN" altLang="en-US" sz="28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感受人物形象。从桑娜把两个孤儿抱回家的情节中，可以体会到她宁可自己受苦也要照顾孤儿的善良。</a:t>
            </a:r>
            <a:endParaRPr lang="en-US" altLang="zh-CN" sz="2800" b="1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3074" name="Picture 2" descr="G:\新建文件夹\图片4.png图片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564" y="721509"/>
            <a:ext cx="1024890" cy="1315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组合 7"/>
          <p:cNvGrpSpPr/>
          <p:nvPr/>
        </p:nvGrpSpPr>
        <p:grpSpPr>
          <a:xfrm>
            <a:off x="251520" y="2283718"/>
            <a:ext cx="8649850" cy="2246769"/>
            <a:chOff x="179512" y="2643758"/>
            <a:chExt cx="8649850" cy="2246769"/>
          </a:xfrm>
        </p:grpSpPr>
        <p:sp>
          <p:nvSpPr>
            <p:cNvPr id="5" name="矩形 4"/>
            <p:cNvSpPr/>
            <p:nvPr/>
          </p:nvSpPr>
          <p:spPr>
            <a:xfrm>
              <a:off x="179512" y="2643758"/>
              <a:ext cx="7704856" cy="224676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altLang="zh-CN" sz="2800" b="1" dirty="0">
                  <a:solidFill>
                    <a:schemeClr val="tx1"/>
                  </a:solidFill>
                  <a:latin typeface="楷体" pitchFamily="49" charset="-122"/>
                  <a:ea typeface="楷体" pitchFamily="49" charset="-122"/>
                </a:rPr>
                <a:t>    </a:t>
              </a:r>
              <a:r>
                <a:rPr lang="zh-CN" altLang="en-US" sz="2800" b="1" dirty="0">
                  <a:solidFill>
                    <a:schemeClr val="tx1"/>
                  </a:solidFill>
                  <a:latin typeface="楷体" pitchFamily="49" charset="-122"/>
                  <a:ea typeface="楷体" pitchFamily="49" charset="-122"/>
                </a:rPr>
                <a:t>小说还会借</a:t>
              </a:r>
              <a:r>
                <a:rPr lang="zh-CN" altLang="en-US" sz="2800" b="1" dirty="0">
                  <a:solidFill>
                    <a:srgbClr val="0000FF"/>
                  </a:solidFill>
                  <a:latin typeface="楷体" pitchFamily="49" charset="-122"/>
                  <a:ea typeface="楷体" pitchFamily="49" charset="-122"/>
                </a:rPr>
                <a:t>环境描写</a:t>
              </a:r>
              <a:r>
                <a:rPr lang="zh-CN" altLang="en-US" sz="2800" b="1" dirty="0">
                  <a:solidFill>
                    <a:schemeClr val="tx1"/>
                  </a:solidFill>
                  <a:latin typeface="楷体" pitchFamily="49" charset="-122"/>
                  <a:ea typeface="楷体" pitchFamily="49" charset="-122"/>
                </a:rPr>
                <a:t>来突显人物形象。</a:t>
              </a:r>
              <a:r>
                <a:rPr lang="en-US" altLang="zh-CN" sz="2800" b="1" dirty="0">
                  <a:solidFill>
                    <a:schemeClr val="tx1"/>
                  </a:solidFill>
                  <a:latin typeface="楷体" pitchFamily="49" charset="-122"/>
                  <a:ea typeface="楷体" pitchFamily="49" charset="-122"/>
                </a:rPr>
                <a:t>《</a:t>
              </a:r>
              <a:r>
                <a:rPr lang="zh-CN" altLang="en-US" sz="2800" b="1" dirty="0">
                  <a:solidFill>
                    <a:schemeClr val="tx1"/>
                  </a:solidFill>
                  <a:latin typeface="楷体" pitchFamily="49" charset="-122"/>
                  <a:ea typeface="楷体" pitchFamily="49" charset="-122"/>
                </a:rPr>
                <a:t>穷人</a:t>
              </a:r>
              <a:r>
                <a:rPr lang="en-US" altLang="zh-CN" sz="2800" b="1" dirty="0">
                  <a:solidFill>
                    <a:schemeClr val="tx1"/>
                  </a:solidFill>
                  <a:latin typeface="楷体" pitchFamily="49" charset="-122"/>
                  <a:ea typeface="楷体" pitchFamily="49" charset="-122"/>
                </a:rPr>
                <a:t>》</a:t>
              </a:r>
              <a:r>
                <a:rPr lang="zh-CN" altLang="en-US" sz="2800" b="1" dirty="0">
                  <a:solidFill>
                    <a:schemeClr val="tx1"/>
                  </a:solidFill>
                  <a:latin typeface="楷体" pitchFamily="49" charset="-122"/>
                  <a:ea typeface="楷体" pitchFamily="49" charset="-122"/>
                </a:rPr>
                <a:t>把故事安排在一个风雨大作、又黑又冷的夜晚，有利于表现穷人生活的艰难，反衬桑娜夫妇的善良以及他们内心世界的富有。关注小说的环境描写，也有利于我们深入地理解人物形象。</a:t>
              </a:r>
            </a:p>
          </p:txBody>
        </p:sp>
        <p:pic>
          <p:nvPicPr>
            <p:cNvPr id="6" name="Picture 2" descr="G:\新建文件夹\图片3.png图片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893258" y="3579862"/>
              <a:ext cx="936104" cy="1134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27584" y="843557"/>
            <a:ext cx="7560840" cy="3046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latin typeface="宋体" pitchFamily="2" charset="-122"/>
                <a:ea typeface="宋体" pitchFamily="2" charset="-122"/>
              </a:rPr>
              <a:t>    在以后的小说阅读中，我们可以多关注人物的语言、动作、心理等描写，以及小说的情节与环境描写，从而深入感受人物形象。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67544" y="987574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latin typeface="宋体" pitchFamily="2" charset="-122"/>
                <a:ea typeface="宋体" pitchFamily="2" charset="-122"/>
              </a:rPr>
              <a:t>    </a:t>
            </a:r>
            <a:r>
              <a:rPr lang="zh-CN" altLang="en-US" sz="3200" b="1" dirty="0">
                <a:latin typeface="宋体" pitchFamily="2" charset="-122"/>
                <a:ea typeface="宋体" pitchFamily="2" charset="-122"/>
              </a:rPr>
              <a:t>经典情节往往因为鲜明的人物形象而让人印象深刻。在</a:t>
            </a:r>
            <a:r>
              <a:rPr lang="en-US" altLang="zh-CN" sz="3200" b="1" dirty="0">
                <a:latin typeface="宋体" pitchFamily="2" charset="-122"/>
                <a:ea typeface="宋体" pitchFamily="2" charset="-122"/>
              </a:rPr>
              <a:t>《</a:t>
            </a:r>
            <a:r>
              <a:rPr lang="zh-CN" altLang="en-US" sz="3200" b="1" dirty="0">
                <a:latin typeface="宋体" pitchFamily="2" charset="-122"/>
                <a:ea typeface="宋体" pitchFamily="2" charset="-122"/>
              </a:rPr>
              <a:t>三国演义</a:t>
            </a:r>
            <a:r>
              <a:rPr lang="en-US" altLang="zh-CN" sz="3200" b="1" dirty="0">
                <a:latin typeface="宋体" pitchFamily="2" charset="-122"/>
                <a:ea typeface="宋体" pitchFamily="2" charset="-122"/>
              </a:rPr>
              <a:t>》</a:t>
            </a:r>
            <a:r>
              <a:rPr lang="zh-CN" altLang="en-US" sz="3200" b="1" dirty="0">
                <a:latin typeface="宋体" pitchFamily="2" charset="-122"/>
                <a:ea typeface="宋体" pitchFamily="2" charset="-122"/>
              </a:rPr>
              <a:t>中，哪些人物的经典情节让你印象深刻呢？</a:t>
            </a:r>
            <a:endParaRPr lang="en-US" altLang="zh-CN" sz="3200" dirty="0">
              <a:latin typeface="宋体" pitchFamily="2" charset="-122"/>
              <a:ea typeface="宋体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763688" y="3219822"/>
            <a:ext cx="6189265" cy="1116106"/>
            <a:chOff x="1907704" y="3460226"/>
            <a:chExt cx="6189265" cy="1116106"/>
          </a:xfrm>
        </p:grpSpPr>
        <p:sp>
          <p:nvSpPr>
            <p:cNvPr id="3" name="矩形 2"/>
            <p:cNvSpPr/>
            <p:nvPr/>
          </p:nvSpPr>
          <p:spPr>
            <a:xfrm>
              <a:off x="1907704" y="3887437"/>
              <a:ext cx="5256584" cy="523220"/>
            </a:xfrm>
            <a:prstGeom prst="rect">
              <a:avLst/>
            </a:prstGeom>
            <a:ln>
              <a:prstDash val="lgDashDot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料事如神</a:t>
              </a: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的诸葛亮、关羽斩华</a:t>
              </a:r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雄</a:t>
              </a:r>
              <a:endPara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pic>
          <p:nvPicPr>
            <p:cNvPr id="7" name="Picture 2" descr="G:\新建文件夹\图片1.png图片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7239719" y="3460226"/>
              <a:ext cx="857250" cy="1116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组合 8"/>
          <p:cNvGrpSpPr/>
          <p:nvPr/>
        </p:nvGrpSpPr>
        <p:grpSpPr>
          <a:xfrm>
            <a:off x="161560" y="267494"/>
            <a:ext cx="3042288" cy="720080"/>
            <a:chOff x="161560" y="123478"/>
            <a:chExt cx="3042288" cy="720080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737087F0-05A3-5A44-856F-C41399ED81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7544" y="150981"/>
              <a:ext cx="2736304" cy="692577"/>
            </a:xfrm>
            <a:prstGeom prst="rect">
              <a:avLst/>
            </a:prstGeom>
          </p:spPr>
        </p:pic>
        <p:sp>
          <p:nvSpPr>
            <p:cNvPr id="11" name="文本框 14">
              <a:extLst>
                <a:ext uri="{FF2B5EF4-FFF2-40B4-BE49-F238E27FC236}">
                  <a16:creationId xmlns:a16="http://schemas.microsoft.com/office/drawing/2014/main" xmlns="" id="{BBA2FD5C-C51E-D445-8A16-7059B950F227}"/>
                </a:ext>
              </a:extLst>
            </p:cNvPr>
            <p:cNvSpPr txBox="1"/>
            <p:nvPr/>
          </p:nvSpPr>
          <p:spPr>
            <a:xfrm>
              <a:off x="648909" y="123478"/>
              <a:ext cx="2554939" cy="623248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zh-CN" altLang="en-US" sz="3600" b="1" dirty="0" smtClean="0">
                  <a:latin typeface="黑体" pitchFamily="49" charset="-122"/>
                  <a:ea typeface="黑体" pitchFamily="49" charset="-122"/>
                </a:rPr>
                <a:t>词句段运用</a:t>
              </a:r>
              <a:endParaRPr lang="zh-CN" altLang="en-US" sz="3600" b="1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xmlns="" id="{FFAE2F21-1109-864F-AE35-E487F1430E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560" y="155224"/>
              <a:ext cx="450000" cy="55975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9878" y="411510"/>
            <a:ext cx="3672408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宋体" pitchFamily="2" charset="-122"/>
                <a:ea typeface="宋体" pitchFamily="2" charset="-122"/>
              </a:rPr>
              <a:t>《</a:t>
            </a:r>
            <a:r>
              <a:rPr lang="zh-CN" altLang="en-US" sz="3200" b="1" dirty="0">
                <a:latin typeface="宋体" pitchFamily="2" charset="-122"/>
                <a:ea typeface="宋体" pitchFamily="2" charset="-122"/>
              </a:rPr>
              <a:t>三国演义</a:t>
            </a:r>
            <a:r>
              <a:rPr lang="en-US" altLang="zh-CN" sz="3200" b="1" dirty="0">
                <a:latin typeface="宋体" pitchFamily="2" charset="-122"/>
                <a:ea typeface="宋体" pitchFamily="2" charset="-122"/>
              </a:rPr>
              <a:t>》</a:t>
            </a:r>
            <a:r>
              <a:rPr lang="zh-CN" altLang="en-US" sz="3200" b="1" dirty="0">
                <a:latin typeface="宋体" pitchFamily="2" charset="-122"/>
                <a:ea typeface="宋体" pitchFamily="2" charset="-122"/>
              </a:rPr>
              <a:t>简介</a:t>
            </a:r>
            <a:endParaRPr lang="en-US" altLang="zh-CN" sz="32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60765" y="1406262"/>
            <a:ext cx="6192688" cy="2677656"/>
          </a:xfrm>
          <a:prstGeom prst="rect">
            <a:avLst/>
          </a:prstGeom>
          <a:solidFill>
            <a:schemeClr val="bg1"/>
          </a:solidFill>
          <a:ln>
            <a:noFill/>
            <a:prstDash val="lgDashDot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   </a:t>
            </a:r>
            <a:r>
              <a:rPr lang="en-US" altLang="zh-CN" sz="2800" b="1" dirty="0">
                <a:latin typeface="宋体" pitchFamily="2" charset="-122"/>
                <a:ea typeface="宋体" pitchFamily="2" charset="-122"/>
              </a:rPr>
              <a:t>《</a:t>
            </a:r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三国演义</a:t>
            </a:r>
            <a:r>
              <a:rPr lang="en-US" altLang="zh-CN" sz="2800" b="1" dirty="0">
                <a:latin typeface="宋体" pitchFamily="2" charset="-122"/>
                <a:ea typeface="宋体" pitchFamily="2" charset="-122"/>
              </a:rPr>
              <a:t>》</a:t>
            </a:r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描写了从</a:t>
            </a:r>
            <a:r>
              <a:rPr lang="zh-CN" altLang="en-US" sz="28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东汉末年</a:t>
            </a:r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到</a:t>
            </a:r>
            <a:r>
              <a:rPr lang="zh-CN" altLang="en-US" sz="28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西晋初年</a:t>
            </a:r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之间近</a:t>
            </a:r>
            <a:r>
              <a:rPr lang="en-US" altLang="zh-CN" sz="2800" b="1" dirty="0">
                <a:latin typeface="宋体" pitchFamily="2" charset="-122"/>
                <a:ea typeface="宋体" pitchFamily="2" charset="-122"/>
              </a:rPr>
              <a:t>105</a:t>
            </a:r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年的历史风云。全书反映了三国时代的政治军事斗争，反映了三国时代各种社会矛盾的转化，并概括了这一时代的历史巨变，塑造了一批叱咤风云的三国英雄人物。</a:t>
            </a:r>
          </a:p>
        </p:txBody>
      </p:sp>
      <p:pic>
        <p:nvPicPr>
          <p:cNvPr id="1026" name="Picture 2" descr="C:\Users\Administrator\Desktop\timgNPXXP21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89659"/>
            <a:ext cx="2165229" cy="30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主题​​">
  <a:themeElements>
    <a:clrScheme name="自定义 1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B3C5"/>
      </a:accent1>
      <a:accent2>
        <a:srgbClr val="F07474"/>
      </a:accent2>
      <a:accent3>
        <a:srgbClr val="FFBF53"/>
      </a:accent3>
      <a:accent4>
        <a:srgbClr val="673B77"/>
      </a:accent4>
      <a:accent5>
        <a:srgbClr val="00B9FA"/>
      </a:accent5>
      <a:accent6>
        <a:srgbClr val="BECE37"/>
      </a:accent6>
      <a:hlink>
        <a:srgbClr val="B381D9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>
          <a:noFill/>
        </a:ln>
        <a:effectLst>
          <a:outerShdw blurRad="444500" dist="254000" dir="8100000" algn="tr" rotWithShape="0">
            <a:prstClr val="black">
              <a:alpha val="5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1524</Words>
  <Application>Microsoft Office PowerPoint</Application>
  <PresentationFormat>全屏显示(16:9)</PresentationFormat>
  <Paragraphs>100</Paragraphs>
  <Slides>24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5" baseType="lpstr">
      <vt:lpstr>Arial</vt:lpstr>
      <vt:lpstr>宋体</vt:lpstr>
      <vt:lpstr>仿宋</vt:lpstr>
      <vt:lpstr>楷体</vt:lpstr>
      <vt:lpstr>Xingkai SC</vt:lpstr>
      <vt:lpstr>Calibri</vt:lpstr>
      <vt:lpstr>黑体</vt:lpstr>
      <vt:lpstr>汉语拼音</vt:lpstr>
      <vt:lpstr>Times New Roman</vt:lpstr>
      <vt:lpstr>微软雅黑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3588.pptx</dc:title>
  <dc:creator/>
  <cp:lastModifiedBy/>
  <cp:revision>326</cp:revision>
  <dcterms:created xsi:type="dcterms:W3CDTF">2017-03-17T02:28:00Z</dcterms:created>
  <dcterms:modified xsi:type="dcterms:W3CDTF">2024-05-23T03:19:09Z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2052-11.8.2.8411</vt:lpwstr>
  </property>
</Properties>
</file>