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emf" ContentType="image/x-emf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9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2"/>
    <p:sldMasterId id="2147483657" r:id="rId3"/>
  </p:sldMasterIdLst>
  <p:notesMasterIdLst>
    <p:notesMasterId r:id="rId4"/>
  </p:notesMasterIdLst>
  <p:handoutMasterIdLst>
    <p:handoutMasterId r:id="rId5"/>
  </p:handoutMasterIdLst>
  <p:sldIdLst>
    <p:sldId id="1433" r:id="rId6"/>
    <p:sldId id="523" r:id="rId7"/>
    <p:sldId id="1066" r:id="rId8"/>
    <p:sldId id="1101" r:id="rId9"/>
    <p:sldId id="1100" r:id="rId10"/>
    <p:sldId id="1067" r:id="rId11"/>
    <p:sldId id="1064" r:id="rId12"/>
    <p:sldId id="1104" r:id="rId13"/>
    <p:sldId id="1069" r:id="rId14"/>
    <p:sldId id="1102" r:id="rId15"/>
    <p:sldId id="1103" r:id="rId16"/>
    <p:sldId id="1110" r:id="rId17"/>
    <p:sldId id="1081" r:id="rId18"/>
    <p:sldId id="1084" r:id="rId19"/>
    <p:sldId id="1090" r:id="rId20"/>
    <p:sldId id="1086" r:id="rId21"/>
    <p:sldId id="1106" r:id="rId22"/>
    <p:sldId id="1108" r:id="rId23"/>
    <p:sldId id="1109" r:id="rId24"/>
    <p:sldId id="1097" r:id="rId25"/>
    <p:sldId id="1078" r:id="rId26"/>
    <p:sldId id="795" r:id="rId27"/>
    <p:sldId id="530" r:id="rId28"/>
    <p:sldId id="1056" r:id="rId29"/>
    <p:sldId id="374" r:id="rId30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86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2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6">
          <p15:clr>
            <a:srgbClr val="A4A3A4"/>
          </p15:clr>
        </p15:guide>
        <p15:guide id="2" pos="2294">
          <p15:clr>
            <a:srgbClr val="A4A3A4"/>
          </p15:clr>
        </p15:guide>
      </p15:notesGuideLst>
    </p:ext>
  </p:extLst>
</p:presentation>
</file>

<file path=ppt/commentAuthors.xml><?xml version="1.0" encoding="utf-8"?>
<p:cmAuthorLst xmlns:p="http://schemas.openxmlformats.org/presentationml/2006/main"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94660"/>
  </p:normalViewPr>
  <p:slideViewPr>
    <p:cSldViewPr>
      <p:cViewPr>
        <p:scale>
          <a:sx n="110" d="100"/>
          <a:sy n="110" d="100"/>
        </p:scale>
        <p:origin x="-750" y="-156"/>
      </p:cViewPr>
      <p:guideLst>
        <p:guide orient="horz" pos="258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916"/>
        <p:guide pos="2294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5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handoutMaster" Target="handoutMasters/handout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1277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055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val="276140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127694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71931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401421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val="152691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val="45875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val="202405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val="117734726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384897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561071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950818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jpeg" /><Relationship Id="rId6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slideLayout" Target="../slideLayouts/slideLayout6.xml" /><Relationship Id="rId3" Type="http://schemas.openxmlformats.org/officeDocument/2006/relationships/slideLayout" Target="../slideLayouts/slideLayout7.xml" /><Relationship Id="rId4" Type="http://schemas.openxmlformats.org/officeDocument/2006/relationships/image" Target="../media/image2.jpeg" /><Relationship Id="rId5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07504" y="645522"/>
            <a:ext cx="7776864" cy="3888432"/>
          </a:xfrm>
          <a:prstGeom prst="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6" r:id="rId4"/>
  </p:sldLayoutIdLst>
  <p:transition/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pct5">
          <a:fgClr>
            <a:srgbClr val="29393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Administrator\Desktop\5b7be13e86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A3E7135-8777-F9B3-8CEE-39B964DF26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0C63AA5-6307-E77E-9A0E-03E9E7BEC5F6}"/>
              </a:ext>
            </a:extLst>
          </p:cNvPr>
          <p:cNvSpPr/>
          <p:nvPr userDrawn="1"/>
        </p:nvSpPr>
        <p:spPr>
          <a:xfrm>
            <a:off x="107504" y="645522"/>
            <a:ext cx="7776864" cy="3888432"/>
          </a:xfrm>
          <a:prstGeom prst="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68729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ransition/>
  <p:timing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jpeg" /><Relationship Id="rId4" Type="http://schemas.openxmlformats.org/officeDocument/2006/relationships/image" Target="../media/image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1.emf" /><Relationship Id="rId4" Type="http://schemas.openxmlformats.org/officeDocument/2006/relationships/image" Target="../media/image22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1.emf" /><Relationship Id="rId4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3.emf" /><Relationship Id="rId4" Type="http://schemas.openxmlformats.org/officeDocument/2006/relationships/image" Target="../media/image2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5.emf" /><Relationship Id="rId4" Type="http://schemas.openxmlformats.org/officeDocument/2006/relationships/image" Target="../media/image26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emf" /><Relationship Id="rId3" Type="http://schemas.openxmlformats.org/officeDocument/2006/relationships/image" Target="../media/image2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emf" /><Relationship Id="rId3" Type="http://schemas.openxmlformats.org/officeDocument/2006/relationships/hyperlink" Target="&#36164;&#26009;&#38142;&#25509;/&#35270;&#39057;/&#35838;&#25991;&#26391;&#35835;-13&#33891;&#23384;&#29790;&#33293;&#36523;&#28856;&#26263;&#22561;.mp4" TargetMode="External" /><Relationship Id="rId4" Type="http://schemas.openxmlformats.org/officeDocument/2006/relationships/image" Target="../media/image11.png" /><Relationship Id="rId5" Type="http://schemas.openxmlformats.org/officeDocument/2006/relationships/image" Target="../media/image12.gi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3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Relationship Id="rId3" Type="http://schemas.openxmlformats.org/officeDocument/2006/relationships/image" Target="../media/image1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emf" /><Relationship Id="rId3" Type="http://schemas.openxmlformats.org/officeDocument/2006/relationships/image" Target="../media/image1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六年级语文下册</a:t>
            </a:r>
            <a:endParaRPr lang="zh-CN" altLang="en-US" sz="4500" b="1">
              <a:solidFill>
                <a:srgbClr val="21181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3591310823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059832" y="123478"/>
            <a:ext cx="2448272" cy="995363"/>
            <a:chOff x="3491880" y="2599798"/>
            <a:chExt cx="2762252" cy="99536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1880" y="2599798"/>
              <a:ext cx="2762252" cy="995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060579" y="2879119"/>
              <a:ext cx="17062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黑体" pitchFamily="49" charset="-122"/>
                  <a:ea typeface="黑体" pitchFamily="49" charset="-122"/>
                </a:rPr>
                <a:t>任务一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2564" y="1275606"/>
            <a:ext cx="783987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默读课文，说一说董存瑞是一个怎样的战士。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115616" y="2715766"/>
            <a:ext cx="1944216" cy="648072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英勇无畏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3491880" y="2715766"/>
            <a:ext cx="2016224" cy="648072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不怕牺牲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012160" y="2715766"/>
            <a:ext cx="2088232" cy="648072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机智勇敢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563888" y="3651870"/>
            <a:ext cx="1944216" cy="648072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视死如归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6012160" y="3651870"/>
            <a:ext cx="2088232" cy="648072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1115616" y="3651870"/>
            <a:ext cx="1944216" cy="648072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舍生忘死</a:t>
            </a:r>
          </a:p>
        </p:txBody>
      </p:sp>
    </p:spTree>
    <p:extLst>
      <p:ext uri="{BB962C8B-B14F-4D97-AF65-F5344CB8AC3E}">
        <p14:creationId val="3737651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131840" y="280243"/>
            <a:ext cx="2448272" cy="995363"/>
            <a:chOff x="3491880" y="2599798"/>
            <a:chExt cx="2762252" cy="99536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1880" y="2599798"/>
              <a:ext cx="2762252" cy="995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060579" y="2879119"/>
              <a:ext cx="17062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黑体" pitchFamily="49" charset="-122"/>
                  <a:ea typeface="黑体" pitchFamily="49" charset="-122"/>
                </a:rPr>
                <a:t>任务二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67544" y="1491630"/>
            <a:ext cx="813690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默读第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2—7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自然段，找出描写董存瑞神态、言行的句子读一读，并作简单批注。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小组交流这些描写对刻画人物有什么作用。</a:t>
            </a:r>
            <a:endParaRPr lang="zh-CN" altLang="en-US" sz="3200">
              <a:latin typeface="宋体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357206953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4"/>
          <p:cNvSpPr txBox="1"/>
          <p:nvPr/>
        </p:nvSpPr>
        <p:spPr>
          <a:xfrm>
            <a:off x="827584" y="987574"/>
            <a:ext cx="772555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想一想董存瑞炸暗堡的过程可以分成几步？</a:t>
            </a:r>
          </a:p>
        </p:txBody>
      </p:sp>
      <p:sp>
        <p:nvSpPr>
          <p:cNvPr id="11" name="对话气泡: 圆角矩形 14"/>
          <p:cNvSpPr/>
          <p:nvPr/>
        </p:nvSpPr>
        <p:spPr>
          <a:xfrm>
            <a:off x="827584" y="2427734"/>
            <a:ext cx="2160240" cy="93610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请求炸暗堡</a:t>
            </a:r>
            <a:endParaRPr lang="en-US" altLang="zh-CN" sz="2800" b="1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对话气泡: 圆角矩形 14"/>
          <p:cNvSpPr/>
          <p:nvPr/>
        </p:nvSpPr>
        <p:spPr>
          <a:xfrm>
            <a:off x="3563888" y="2427734"/>
            <a:ext cx="1872208" cy="864096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逼近暗堡</a:t>
            </a:r>
            <a:endParaRPr lang="en-US" altLang="zh-CN" sz="2800" b="1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对话气泡: 圆角矩形 14"/>
          <p:cNvSpPr/>
          <p:nvPr/>
        </p:nvSpPr>
        <p:spPr>
          <a:xfrm>
            <a:off x="6084168" y="2427734"/>
            <a:ext cx="2160240" cy="864096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舍身炸暗堡</a:t>
            </a:r>
            <a:endParaRPr lang="en-US" altLang="zh-CN" sz="2800" b="1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808708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对话气泡: 圆角矩形 14"/>
          <p:cNvSpPr/>
          <p:nvPr/>
        </p:nvSpPr>
        <p:spPr>
          <a:xfrm>
            <a:off x="3051080" y="153796"/>
            <a:ext cx="2781501" cy="608387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宋体" pitchFamily="2" charset="-122"/>
                <a:ea typeface="宋体" panose="02010600030101010101" pitchFamily="2" charset="-122"/>
              </a:rPr>
              <a:t>请求炸暗堡</a:t>
            </a:r>
          </a:p>
        </p:txBody>
      </p:sp>
      <p:sp>
        <p:nvSpPr>
          <p:cNvPr id="2" name="矩形 1"/>
          <p:cNvSpPr/>
          <p:nvPr/>
        </p:nvSpPr>
        <p:spPr>
          <a:xfrm>
            <a:off x="611560" y="1203598"/>
            <a:ext cx="7992888" cy="1643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董存瑞瞪着敌人的暗堡，两眼迸射出仇恨的火花。他跑到连长身边，坚决地说：“连长，我去炸掉它！”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897657" y="1255949"/>
            <a:ext cx="287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24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圆角矩形 15"/>
          <p:cNvSpPr/>
          <p:nvPr/>
        </p:nvSpPr>
        <p:spPr>
          <a:xfrm>
            <a:off x="2483768" y="1319064"/>
            <a:ext cx="759803" cy="36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25" name="圆角矩形 15"/>
          <p:cNvSpPr/>
          <p:nvPr/>
        </p:nvSpPr>
        <p:spPr>
          <a:xfrm>
            <a:off x="6084168" y="1302018"/>
            <a:ext cx="720080" cy="36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26" name="对话气泡: 圆角矩形 14"/>
          <p:cNvSpPr/>
          <p:nvPr/>
        </p:nvSpPr>
        <p:spPr>
          <a:xfrm>
            <a:off x="1438218" y="2958547"/>
            <a:ext cx="1728192" cy="545025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FF000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神态描写</a:t>
            </a:r>
          </a:p>
        </p:txBody>
      </p:sp>
      <p:sp>
        <p:nvSpPr>
          <p:cNvPr id="27" name="圆角矩形 15"/>
          <p:cNvSpPr/>
          <p:nvPr/>
        </p:nvSpPr>
        <p:spPr>
          <a:xfrm>
            <a:off x="2110460" y="1840595"/>
            <a:ext cx="405593" cy="36952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28" name="圆角矩形 15"/>
          <p:cNvSpPr/>
          <p:nvPr/>
        </p:nvSpPr>
        <p:spPr>
          <a:xfrm>
            <a:off x="5694646" y="1840596"/>
            <a:ext cx="405593" cy="36952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29" name="对话气泡: 圆角矩形 14"/>
          <p:cNvSpPr/>
          <p:nvPr/>
        </p:nvSpPr>
        <p:spPr>
          <a:xfrm>
            <a:off x="3823240" y="2952090"/>
            <a:ext cx="1728192" cy="545025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动作描写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6558742" y="2248699"/>
            <a:ext cx="182968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83568" y="2787774"/>
            <a:ext cx="196331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对话气泡: 圆角矩形 14"/>
          <p:cNvSpPr/>
          <p:nvPr/>
        </p:nvSpPr>
        <p:spPr>
          <a:xfrm>
            <a:off x="6084168" y="2952089"/>
            <a:ext cx="1728192" cy="545025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B05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语言描写</a:t>
            </a:r>
          </a:p>
        </p:txBody>
      </p:sp>
      <p:sp>
        <p:nvSpPr>
          <p:cNvPr id="11" name="矩形 10"/>
          <p:cNvSpPr/>
          <p:nvPr/>
        </p:nvSpPr>
        <p:spPr>
          <a:xfrm>
            <a:off x="2066461" y="3867894"/>
            <a:ext cx="5083086" cy="52322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对敌人的憎恨和炸暗堡的决心。</a:t>
            </a:r>
          </a:p>
        </p:txBody>
      </p:sp>
    </p:spTree>
    <p:extLst>
      <p:ext uri="{BB962C8B-B14F-4D97-AF65-F5344CB8AC3E}">
        <p14:creationId val="1083480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话气泡: 圆角矩形 14"/>
          <p:cNvSpPr/>
          <p:nvPr/>
        </p:nvSpPr>
        <p:spPr>
          <a:xfrm>
            <a:off x="3419872" y="267494"/>
            <a:ext cx="2016224" cy="648072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宋体" pitchFamily="2" charset="-122"/>
                <a:ea typeface="宋体" panose="02010600030101010101" pitchFamily="2" charset="-122"/>
              </a:rPr>
              <a:t>逼近暗堡</a:t>
            </a:r>
          </a:p>
        </p:txBody>
      </p:sp>
      <p:sp>
        <p:nvSpPr>
          <p:cNvPr id="5" name="矩形 4"/>
          <p:cNvSpPr/>
          <p:nvPr/>
        </p:nvSpPr>
        <p:spPr>
          <a:xfrm>
            <a:off x="467544" y="1558351"/>
            <a:ext cx="8280920" cy="18651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董存瑞抱起炸药包，郅顺义背起两兜手榴弹，同时跃出战壕，冲了上去。他们互相配合，郅顺义扔一阵手榴弹，董存瑞就向前跃进几步；郅顺义再扔一阵，董存瑞再跃进几步。跟在后面的战友把一捆捆手榴弹送到郅顺义手里。</a:t>
            </a:r>
          </a:p>
        </p:txBody>
      </p:sp>
      <p:sp>
        <p:nvSpPr>
          <p:cNvPr id="6" name="圆角矩形 15"/>
          <p:cNvSpPr/>
          <p:nvPr/>
        </p:nvSpPr>
        <p:spPr>
          <a:xfrm>
            <a:off x="2123728" y="1630359"/>
            <a:ext cx="570682" cy="36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7" name="圆角矩形 15"/>
          <p:cNvSpPr/>
          <p:nvPr/>
        </p:nvSpPr>
        <p:spPr>
          <a:xfrm>
            <a:off x="7884368" y="1634346"/>
            <a:ext cx="667170" cy="36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8" name="圆角矩形 15"/>
          <p:cNvSpPr/>
          <p:nvPr/>
        </p:nvSpPr>
        <p:spPr>
          <a:xfrm>
            <a:off x="1475656" y="2052918"/>
            <a:ext cx="360040" cy="36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0" name="圆角矩形 15"/>
          <p:cNvSpPr/>
          <p:nvPr/>
        </p:nvSpPr>
        <p:spPr>
          <a:xfrm>
            <a:off x="2104336" y="2502344"/>
            <a:ext cx="1232764" cy="36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1" name="圆角矩形 15"/>
          <p:cNvSpPr/>
          <p:nvPr/>
        </p:nvSpPr>
        <p:spPr>
          <a:xfrm>
            <a:off x="7020272" y="2502344"/>
            <a:ext cx="1512168" cy="36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4" name="云形标注 13"/>
          <p:cNvSpPr/>
          <p:nvPr/>
        </p:nvSpPr>
        <p:spPr>
          <a:xfrm>
            <a:off x="426158" y="802267"/>
            <a:ext cx="2910942" cy="720080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动作描写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467544" y="3718591"/>
            <a:ext cx="1944216" cy="648072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英勇无畏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2564160" y="3718591"/>
            <a:ext cx="1944216" cy="648072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不怕牺牲</a:t>
            </a:r>
          </a:p>
        </p:txBody>
      </p:sp>
      <p:sp>
        <p:nvSpPr>
          <p:cNvPr id="17" name="圆角矩形 15"/>
          <p:cNvSpPr/>
          <p:nvPr/>
        </p:nvSpPr>
        <p:spPr>
          <a:xfrm>
            <a:off x="2104337" y="1634083"/>
            <a:ext cx="590073" cy="369529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8" name="圆角矩形 15"/>
          <p:cNvSpPr/>
          <p:nvPr/>
        </p:nvSpPr>
        <p:spPr>
          <a:xfrm>
            <a:off x="7884368" y="1636672"/>
            <a:ext cx="648072" cy="369529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9" name="圆角矩形 15"/>
          <p:cNvSpPr/>
          <p:nvPr/>
        </p:nvSpPr>
        <p:spPr>
          <a:xfrm>
            <a:off x="1475656" y="2052917"/>
            <a:ext cx="371047" cy="369529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20" name="圆角矩形 15"/>
          <p:cNvSpPr/>
          <p:nvPr/>
        </p:nvSpPr>
        <p:spPr>
          <a:xfrm>
            <a:off x="7020272" y="2503128"/>
            <a:ext cx="1512168" cy="369529"/>
          </a:xfrm>
          <a:prstGeom prst="roundRect">
            <a:avLst/>
          </a:prstGeom>
          <a:solidFill>
            <a:srgbClr val="0070C0">
              <a:alpha val="39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21" name="圆角矩形 15"/>
          <p:cNvSpPr/>
          <p:nvPr/>
        </p:nvSpPr>
        <p:spPr>
          <a:xfrm>
            <a:off x="2123728" y="2503128"/>
            <a:ext cx="1213371" cy="369529"/>
          </a:xfrm>
          <a:prstGeom prst="roundRect">
            <a:avLst/>
          </a:prstGeom>
          <a:solidFill>
            <a:srgbClr val="0070C0">
              <a:alpha val="39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22" name="圆角矩形标注 21"/>
          <p:cNvSpPr/>
          <p:nvPr/>
        </p:nvSpPr>
        <p:spPr>
          <a:xfrm>
            <a:off x="4677665" y="3718591"/>
            <a:ext cx="1944216" cy="648072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机智勇敢</a:t>
            </a:r>
          </a:p>
        </p:txBody>
      </p:sp>
      <p:sp>
        <p:nvSpPr>
          <p:cNvPr id="23" name="圆角矩形标注 22"/>
          <p:cNvSpPr/>
          <p:nvPr/>
        </p:nvSpPr>
        <p:spPr>
          <a:xfrm>
            <a:off x="6804248" y="3723878"/>
            <a:ext cx="1944216" cy="648072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动作敏捷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53988" y="1563638"/>
            <a:ext cx="287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4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val="4292969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39552" y="1031254"/>
            <a:ext cx="820891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敌人的机枪更疯狂了，子弹扑哧扑哧打在董存瑞身边，激起了点点尘土，四周冒起了白烟。董存瑞夹紧炸药包，一会儿忽左忽右地匍匐前进，一会儿又向前滚上好几米。敌人的机枪一齐向董存瑞扫射，在他面前交织成一道火网。突然，他身子一震，左腿中了一枪。他用手一摸，全是血。这时，他离暗堡只有几十米了。他隐蔽在一小块凹地里。郅顺义接二连三地扔手榴弹。趁着腾起的黑烟，董存瑞猛冲到桥下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62063" y="1018712"/>
            <a:ext cx="287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24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圆角矩形 15"/>
          <p:cNvSpPr/>
          <p:nvPr/>
        </p:nvSpPr>
        <p:spPr>
          <a:xfrm>
            <a:off x="6516216" y="1419622"/>
            <a:ext cx="1008112" cy="36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7" name="圆角矩形 15"/>
          <p:cNvSpPr/>
          <p:nvPr/>
        </p:nvSpPr>
        <p:spPr>
          <a:xfrm>
            <a:off x="7812360" y="1427471"/>
            <a:ext cx="504056" cy="36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8" name="圆角矩形 15"/>
          <p:cNvSpPr/>
          <p:nvPr/>
        </p:nvSpPr>
        <p:spPr>
          <a:xfrm>
            <a:off x="2195736" y="1813475"/>
            <a:ext cx="720080" cy="36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9" name="云形标注 8"/>
          <p:cNvSpPr/>
          <p:nvPr/>
        </p:nvSpPr>
        <p:spPr>
          <a:xfrm>
            <a:off x="323528" y="275461"/>
            <a:ext cx="2910942" cy="720080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动作描写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3419872" y="311465"/>
            <a:ext cx="1944216" cy="648072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英勇无畏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5516488" y="311465"/>
            <a:ext cx="1944216" cy="648072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沉着机智</a:t>
            </a:r>
          </a:p>
        </p:txBody>
      </p:sp>
      <p:sp>
        <p:nvSpPr>
          <p:cNvPr id="12" name="圆角矩形 15"/>
          <p:cNvSpPr/>
          <p:nvPr/>
        </p:nvSpPr>
        <p:spPr>
          <a:xfrm>
            <a:off x="3995937" y="2193095"/>
            <a:ext cx="1008112" cy="36952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3" name="圆角矩形 15"/>
          <p:cNvSpPr/>
          <p:nvPr/>
        </p:nvSpPr>
        <p:spPr>
          <a:xfrm>
            <a:off x="7308304" y="2158318"/>
            <a:ext cx="1008112" cy="36952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4" name="圆角矩形 15"/>
          <p:cNvSpPr/>
          <p:nvPr/>
        </p:nvSpPr>
        <p:spPr>
          <a:xfrm>
            <a:off x="6236568" y="2872847"/>
            <a:ext cx="504056" cy="36952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6" name="右箭头 15"/>
          <p:cNvSpPr/>
          <p:nvPr/>
        </p:nvSpPr>
        <p:spPr>
          <a:xfrm>
            <a:off x="3561750" y="3889617"/>
            <a:ext cx="542198" cy="456291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对话气泡: 圆角矩形 14"/>
          <p:cNvSpPr/>
          <p:nvPr/>
        </p:nvSpPr>
        <p:spPr>
          <a:xfrm>
            <a:off x="4364151" y="3608554"/>
            <a:ext cx="4032448" cy="1048653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为了革命事业，早已将自己的生死置之度外。</a:t>
            </a:r>
          </a:p>
        </p:txBody>
      </p:sp>
      <p:sp>
        <p:nvSpPr>
          <p:cNvPr id="18" name="对话气泡: 圆角矩形 14"/>
          <p:cNvSpPr/>
          <p:nvPr/>
        </p:nvSpPr>
        <p:spPr>
          <a:xfrm>
            <a:off x="905732" y="3641254"/>
            <a:ext cx="2298116" cy="1015953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即使受伤，也没有退缩。</a:t>
            </a:r>
            <a:endParaRPr lang="en-US" altLang="zh-CN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3484085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话气泡: 圆角矩形 14"/>
          <p:cNvSpPr/>
          <p:nvPr/>
        </p:nvSpPr>
        <p:spPr>
          <a:xfrm>
            <a:off x="3084944" y="267494"/>
            <a:ext cx="2639184" cy="648072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宋体" pitchFamily="2" charset="-122"/>
                <a:ea typeface="宋体" panose="02010600030101010101" pitchFamily="2" charset="-122"/>
              </a:rPr>
              <a:t>舍身炸暗堡</a:t>
            </a:r>
          </a:p>
        </p:txBody>
      </p:sp>
      <p:sp>
        <p:nvSpPr>
          <p:cNvPr id="4" name="文本框 4"/>
          <p:cNvSpPr txBox="1"/>
          <p:nvPr/>
        </p:nvSpPr>
        <p:spPr>
          <a:xfrm>
            <a:off x="696006" y="1491630"/>
            <a:ext cx="792088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默读第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7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自然段，结合教材插图，想一想董存瑞是怎样炸掉暗堡的？</a:t>
            </a:r>
          </a:p>
        </p:txBody>
      </p:sp>
    </p:spTree>
    <p:extLst>
      <p:ext uri="{BB962C8B-B14F-4D97-AF65-F5344CB8AC3E}">
        <p14:creationId val="212917399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115616" y="1203598"/>
            <a:ext cx="7200800" cy="18651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董存瑞看看四周，这座桥有一人多高，两边是光滑的斜坡。炸药包放在哪儿呢？他想把炸药包放在河沿上，试了两次，都滑了下来。要是把炸药包放在河床上，又无法炸毁暗堡。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03648" y="1204393"/>
            <a:ext cx="287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endParaRPr lang="zh-CN" altLang="en-US" sz="24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283968" y="1682207"/>
            <a:ext cx="36724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219120" y="2116089"/>
            <a:ext cx="17687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15"/>
          <p:cNvSpPr/>
          <p:nvPr/>
        </p:nvSpPr>
        <p:spPr>
          <a:xfrm>
            <a:off x="1508970" y="2151014"/>
            <a:ext cx="902790" cy="369529"/>
          </a:xfrm>
          <a:prstGeom prst="roundRect">
            <a:avLst/>
          </a:prstGeom>
          <a:solidFill>
            <a:srgbClr val="0070C0">
              <a:alpha val="39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0" name="圆角矩形 15"/>
          <p:cNvSpPr/>
          <p:nvPr/>
        </p:nvSpPr>
        <p:spPr>
          <a:xfrm>
            <a:off x="1775326" y="2585064"/>
            <a:ext cx="1002730" cy="369529"/>
          </a:xfrm>
          <a:prstGeom prst="roundRect">
            <a:avLst/>
          </a:prstGeom>
          <a:solidFill>
            <a:srgbClr val="0070C0">
              <a:alpha val="39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cxnSp>
        <p:nvCxnSpPr>
          <p:cNvPr id="11" name="直接连接符 10"/>
          <p:cNvCxnSpPr/>
          <p:nvPr/>
        </p:nvCxnSpPr>
        <p:spPr>
          <a:xfrm>
            <a:off x="2771800" y="2571750"/>
            <a:ext cx="326798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082026" y="3003798"/>
            <a:ext cx="228206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1"/>
          <p:cNvSpPr txBox="1"/>
          <p:nvPr/>
        </p:nvSpPr>
        <p:spPr>
          <a:xfrm>
            <a:off x="1951971" y="3579862"/>
            <a:ext cx="55446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没有合适的地方可以安放炸药包。</a:t>
            </a:r>
          </a:p>
        </p:txBody>
      </p:sp>
    </p:spTree>
    <p:extLst>
      <p:ext uri="{BB962C8B-B14F-4D97-AF65-F5344CB8AC3E}">
        <p14:creationId val="220645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27584" y="897563"/>
            <a:ext cx="734481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就在这时候，嘹亮的冲锋号响了，惊天动地的喊杀声由远而近。</a:t>
            </a:r>
            <a:endParaRPr lang="zh-CN" altLang="en-US" sz="2800"/>
          </a:p>
        </p:txBody>
      </p:sp>
      <p:sp>
        <p:nvSpPr>
          <p:cNvPr id="3" name="对话气泡: 圆角矩形 14"/>
          <p:cNvSpPr/>
          <p:nvPr/>
        </p:nvSpPr>
        <p:spPr>
          <a:xfrm>
            <a:off x="1009190" y="2317638"/>
            <a:ext cx="7235218" cy="1217788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大部队已经冲上来了，如果还不炸掉暗堡，就会有更多的战士死去，炸掉暗堡已经迫在眉睫。</a:t>
            </a:r>
          </a:p>
        </p:txBody>
      </p:sp>
    </p:spTree>
    <p:extLst>
      <p:ext uri="{BB962C8B-B14F-4D97-AF65-F5344CB8AC3E}">
        <p14:creationId val="30316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83568" y="411510"/>
            <a:ext cx="799288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在这万分紧急的关头，董存瑞是怎么做的？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1419622"/>
            <a:ext cx="8496944" cy="27515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在这万分紧急的关头，董存瑞昂首挺胸，站在桥底中央，左手托起炸药包，顶住桥底，右手猛地一拉导火索。导火索哧哧地冒着白烟，闪着火花，火光照亮了他那钢铸一般的脸。一秒钟、两秒钟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他像巨人一样挺立着，两眼放射着坚毅的光芒。他抬头眺望远方，用尽力气高喊着：“同志们，为了新中国，冲啊！”</a:t>
            </a:r>
          </a:p>
        </p:txBody>
      </p:sp>
      <p:sp>
        <p:nvSpPr>
          <p:cNvPr id="6" name="圆角矩形 15"/>
          <p:cNvSpPr/>
          <p:nvPr/>
        </p:nvSpPr>
        <p:spPr>
          <a:xfrm>
            <a:off x="4420737" y="1454476"/>
            <a:ext cx="1213239" cy="4066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7" name="圆角矩形 15"/>
          <p:cNvSpPr/>
          <p:nvPr/>
        </p:nvSpPr>
        <p:spPr>
          <a:xfrm>
            <a:off x="5855267" y="1455468"/>
            <a:ext cx="720080" cy="4056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8" name="圆角矩形 15"/>
          <p:cNvSpPr/>
          <p:nvPr/>
        </p:nvSpPr>
        <p:spPr>
          <a:xfrm>
            <a:off x="364491" y="1923678"/>
            <a:ext cx="666240" cy="36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9" name="圆角矩形 15"/>
          <p:cNvSpPr/>
          <p:nvPr/>
        </p:nvSpPr>
        <p:spPr>
          <a:xfrm>
            <a:off x="2211095" y="1923678"/>
            <a:ext cx="720080" cy="36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0" name="圆角矩形 15"/>
          <p:cNvSpPr/>
          <p:nvPr/>
        </p:nvSpPr>
        <p:spPr>
          <a:xfrm>
            <a:off x="4991171" y="1923678"/>
            <a:ext cx="642805" cy="36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2" name="圆角矩形 15"/>
          <p:cNvSpPr/>
          <p:nvPr/>
        </p:nvSpPr>
        <p:spPr>
          <a:xfrm>
            <a:off x="5027357" y="3219822"/>
            <a:ext cx="3708230" cy="43204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3" name="圆角矩形 15"/>
          <p:cNvSpPr/>
          <p:nvPr/>
        </p:nvSpPr>
        <p:spPr>
          <a:xfrm>
            <a:off x="371574" y="3642989"/>
            <a:ext cx="1250531" cy="44092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5" name="圆角矩形 15"/>
          <p:cNvSpPr/>
          <p:nvPr/>
        </p:nvSpPr>
        <p:spPr>
          <a:xfrm>
            <a:off x="5608687" y="2388700"/>
            <a:ext cx="1902764" cy="40668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6" name="圆角矩形 15"/>
          <p:cNvSpPr/>
          <p:nvPr/>
        </p:nvSpPr>
        <p:spPr>
          <a:xfrm>
            <a:off x="4991171" y="2795383"/>
            <a:ext cx="3096344" cy="40668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1350"/>
              <a:t>                          </a:t>
            </a:r>
            <a:endParaRPr lang="zh-SG" altLang="en-US" sz="1350"/>
          </a:p>
        </p:txBody>
      </p:sp>
      <p:sp>
        <p:nvSpPr>
          <p:cNvPr id="17" name="对话气泡: 圆角矩形 14"/>
          <p:cNvSpPr/>
          <p:nvPr/>
        </p:nvSpPr>
        <p:spPr>
          <a:xfrm>
            <a:off x="2686915" y="1018613"/>
            <a:ext cx="1728192" cy="545025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FF000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动作描写</a:t>
            </a:r>
          </a:p>
        </p:txBody>
      </p:sp>
      <p:sp>
        <p:nvSpPr>
          <p:cNvPr id="18" name="对话气泡: 圆角矩形 14"/>
          <p:cNvSpPr/>
          <p:nvPr/>
        </p:nvSpPr>
        <p:spPr>
          <a:xfrm>
            <a:off x="6719363" y="1835929"/>
            <a:ext cx="1728192" cy="545025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神态描写</a:t>
            </a:r>
          </a:p>
        </p:txBody>
      </p:sp>
      <p:sp>
        <p:nvSpPr>
          <p:cNvPr id="19" name="对话气泡: 圆角矩形 14"/>
          <p:cNvSpPr/>
          <p:nvPr/>
        </p:nvSpPr>
        <p:spPr>
          <a:xfrm>
            <a:off x="6863379" y="3651870"/>
            <a:ext cx="1728192" cy="545025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B05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语言描写</a:t>
            </a:r>
          </a:p>
        </p:txBody>
      </p:sp>
      <p:sp>
        <p:nvSpPr>
          <p:cNvPr id="21" name="云形标注 20"/>
          <p:cNvSpPr/>
          <p:nvPr/>
        </p:nvSpPr>
        <p:spPr>
          <a:xfrm>
            <a:off x="2686915" y="3836855"/>
            <a:ext cx="2910942" cy="720080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视死如归</a:t>
            </a:r>
          </a:p>
        </p:txBody>
      </p:sp>
    </p:spTree>
    <p:extLst>
      <p:ext uri="{BB962C8B-B14F-4D97-AF65-F5344CB8AC3E}">
        <p14:creationId val="4192686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" b="1"/>
          <a:stretch>
            <a:fillRect/>
          </a:stretch>
        </p:blipFill>
        <p:spPr>
          <a:xfrm>
            <a:off x="0" y="2902"/>
            <a:ext cx="9144000" cy="516403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39552" y="1707654"/>
            <a:ext cx="7973522" cy="122139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1391165" y="1808262"/>
            <a:ext cx="7560840" cy="1076573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董存瑞舍身炸暗堡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3" y="1730841"/>
            <a:ext cx="1240746" cy="12314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496" y="51470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923507" y="1854416"/>
            <a:ext cx="883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5400" b="1">
                <a:solidFill>
                  <a:srgbClr val="92D050"/>
                </a:solidFill>
                <a:latin typeface="宋体" pitchFamily="2" charset="-122"/>
                <a:ea typeface="宋体" panose="02010600030101010101" pitchFamily="2" charset="-122"/>
              </a:rPr>
              <a:t>13</a:t>
            </a:r>
            <a:endParaRPr kumimoji="1" lang="zh-CN" altLang="en-US" sz="6000" b="1">
              <a:solidFill>
                <a:srgbClr val="92D05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1535181" y="1508348"/>
            <a:ext cx="909613" cy="1076573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prstClr val="black"/>
                </a:solidFill>
                <a:latin typeface="宋体" pitchFamily="2" charset="-122"/>
              </a:rPr>
              <a:t>*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 descr="https://img0.baidu.com/it/u=4220854892,3789787469&amp;fm=26&amp;fmt=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603" y="892947"/>
            <a:ext cx="3744415" cy="249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矩形 1"/>
          <p:cNvSpPr/>
          <p:nvPr/>
        </p:nvSpPr>
        <p:spPr>
          <a:xfrm>
            <a:off x="1403648" y="3795886"/>
            <a:ext cx="641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舍身为国，永垂不朽</a:t>
            </a:r>
          </a:p>
        </p:txBody>
      </p:sp>
      <p:pic>
        <p:nvPicPr>
          <p:cNvPr id="20484" name="Picture 4" descr="https://img2.baidu.com/it/u=3225480059,2258223342&amp;fm=26&amp;fmt=au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915566"/>
            <a:ext cx="3441171" cy="249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val="3106966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2" y="98654"/>
            <a:ext cx="2268000" cy="6925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596"/>
            <a:ext cx="450000" cy="559756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611560" y="5147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002905" y="987575"/>
            <a:ext cx="629581" cy="35283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董存瑞舍身炸暗堡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1776502" y="1367391"/>
            <a:ext cx="288032" cy="2693196"/>
          </a:xfrm>
          <a:prstGeom prst="leftBrace">
            <a:avLst/>
          </a:prstGeom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136543" y="1207698"/>
            <a:ext cx="1080120" cy="6684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原因</a:t>
            </a:r>
          </a:p>
        </p:txBody>
      </p:sp>
      <p:sp>
        <p:nvSpPr>
          <p:cNvPr id="9" name="流程图: 可选过程 8"/>
          <p:cNvSpPr/>
          <p:nvPr/>
        </p:nvSpPr>
        <p:spPr>
          <a:xfrm>
            <a:off x="3864734" y="2471515"/>
            <a:ext cx="2114603" cy="442534"/>
          </a:xfrm>
          <a:prstGeom prst="flowChartAlternateProcess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逼近暗堡</a:t>
            </a:r>
          </a:p>
        </p:txBody>
      </p:sp>
      <p:sp>
        <p:nvSpPr>
          <p:cNvPr id="10" name="流程图: 可选过程 9"/>
          <p:cNvSpPr/>
          <p:nvPr/>
        </p:nvSpPr>
        <p:spPr>
          <a:xfrm>
            <a:off x="3898158" y="1779662"/>
            <a:ext cx="2122866" cy="502108"/>
          </a:xfrm>
          <a:prstGeom prst="flowChartAlternateProcess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请求炸暗堡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064534" y="2355726"/>
            <a:ext cx="1152129" cy="62199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经过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2136543" y="3674009"/>
            <a:ext cx="1080120" cy="5491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结果</a:t>
            </a:r>
          </a:p>
        </p:txBody>
      </p:sp>
      <p:sp>
        <p:nvSpPr>
          <p:cNvPr id="18" name="左大括号 17"/>
          <p:cNvSpPr/>
          <p:nvPr/>
        </p:nvSpPr>
        <p:spPr>
          <a:xfrm>
            <a:off x="3504694" y="1896865"/>
            <a:ext cx="264465" cy="1475644"/>
          </a:xfrm>
          <a:prstGeom prst="leftBrace">
            <a:avLst/>
          </a:prstGeom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可选过程 26"/>
          <p:cNvSpPr/>
          <p:nvPr/>
        </p:nvSpPr>
        <p:spPr>
          <a:xfrm>
            <a:off x="3898158" y="3134591"/>
            <a:ext cx="2114603" cy="442534"/>
          </a:xfrm>
          <a:prstGeom prst="flowChartAlternateProcess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舍身炸暗堡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6673047" y="1524047"/>
            <a:ext cx="1756415" cy="5491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英勇无畏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6704017" y="2213310"/>
            <a:ext cx="1756415" cy="5491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不怕牺牲</a:t>
            </a:r>
          </a:p>
        </p:txBody>
      </p:sp>
      <p:sp>
        <p:nvSpPr>
          <p:cNvPr id="24" name="左大括号 23"/>
          <p:cNvSpPr/>
          <p:nvPr/>
        </p:nvSpPr>
        <p:spPr>
          <a:xfrm rot="10800000">
            <a:off x="6168991" y="1519791"/>
            <a:ext cx="288032" cy="2693196"/>
          </a:xfrm>
          <a:prstGeom prst="leftBrace">
            <a:avLst/>
          </a:prstGeom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6701270" y="2916267"/>
            <a:ext cx="1756415" cy="5491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视死如归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6704017" y="3606736"/>
            <a:ext cx="1756415" cy="5491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……</a:t>
            </a:r>
            <a:endParaRPr lang="zh-CN" altLang="en-US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</p:txBody>
      </p:sp>
    </p:spTree>
    <p:extLst>
      <p:ext uri="{BB962C8B-B14F-4D97-AF65-F5344CB8AC3E}">
        <p14:creationId val="1013829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6" grpId="0" animBg="1"/>
      <p:bldP spid="17" grpId="0" animBg="1"/>
      <p:bldP spid="18" grpId="0" animBg="1"/>
      <p:bldP spid="2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67544" y="1456599"/>
            <a:ext cx="8064896" cy="1907239"/>
          </a:xfrm>
          <a:prstGeom prst="rect">
            <a:avLst/>
          </a:prstGeom>
          <a:noFill/>
          <a:ln>
            <a:noFill/>
          </a:ln>
        </p:spPr>
        <p:txBody>
          <a:bodyPr wrap="square" lIns="68567" tIns="34283" rIns="68567" bIns="34283" rtlCol="0" anchor="t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这篇课文介绍了战斗英雄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在解放隆化的战斗中，舍身炸掉敌人的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为大部队开辟了前进的道路，而自己却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的英雄事迹。</a:t>
            </a:r>
          </a:p>
        </p:txBody>
      </p:sp>
      <p:sp>
        <p:nvSpPr>
          <p:cNvPr id="4" name="矩形 3"/>
          <p:cNvSpPr/>
          <p:nvPr/>
        </p:nvSpPr>
        <p:spPr>
          <a:xfrm>
            <a:off x="5085462" y="1539595"/>
            <a:ext cx="1473072" cy="500123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董存瑞</a:t>
            </a:r>
          </a:p>
        </p:txBody>
      </p:sp>
      <p:sp>
        <p:nvSpPr>
          <p:cNvPr id="5" name="矩形 4"/>
          <p:cNvSpPr/>
          <p:nvPr/>
        </p:nvSpPr>
        <p:spPr>
          <a:xfrm>
            <a:off x="4860032" y="2170278"/>
            <a:ext cx="864096" cy="500123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暗堡</a:t>
            </a:r>
          </a:p>
        </p:txBody>
      </p:sp>
      <p:sp>
        <p:nvSpPr>
          <p:cNvPr id="13" name="矩形 12"/>
          <p:cNvSpPr/>
          <p:nvPr/>
        </p:nvSpPr>
        <p:spPr>
          <a:xfrm>
            <a:off x="4122844" y="2818350"/>
            <a:ext cx="1601284" cy="500123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壮烈牺牲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76" y="222989"/>
            <a:ext cx="2268000" cy="6925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6931"/>
            <a:ext cx="450000" cy="559756"/>
          </a:xfrm>
          <a:prstGeom prst="rect">
            <a:avLst/>
          </a:prstGeom>
        </p:spPr>
      </p:pic>
      <p:sp>
        <p:nvSpPr>
          <p:cNvPr id="16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467544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539552" y="844133"/>
            <a:ext cx="82454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刘胡兰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1946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月，国民党军进犯文水县城。刘胡兰以自己年纪小、熟悉环境为由，主动要求留下来，组织群众掩埋粮食，并配合武工队镇压了反动村长。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1947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日，刘胡兰因叛徒出卖被捕。在敌人的威胁面前，她坚贞不屈，大义凛然。敌人为了使她屈服，在她面前将同时被捕的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位革命群众用铡刀杀害。刘胡兰毫无惧色，从容走向铡刀，壮烈牺牲，尚未满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周岁。毛主席专门为刘胡兰题词：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生的伟大，死的光荣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80" y="150981"/>
            <a:ext cx="2268000" cy="692577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586426" y="11923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拓展延伸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0981"/>
            <a:ext cx="450000" cy="5597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19" y="222989"/>
            <a:ext cx="2268000" cy="692577"/>
          </a:xfrm>
          <a:prstGeom prst="rect">
            <a:avLst/>
          </a:prstGeom>
        </p:spPr>
      </p:pic>
      <p:sp>
        <p:nvSpPr>
          <p:cNvPr id="13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602584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" y="227200"/>
            <a:ext cx="450000" cy="5597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0235" y="1203598"/>
            <a:ext cx="866766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b="1">
                <a:latin typeface="宋体" pitchFamily="2" charset="-122"/>
                <a:ea typeface="宋体" panose="02010600030101010101" pitchFamily="2" charset="-122"/>
              </a:rPr>
              <a:t>    作为小学生，你认为我们可以为祖国做些什么呢？</a:t>
            </a:r>
            <a:endParaRPr kumimoji="1" lang="en-US" altLang="zh-CN" sz="3200" b="1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9137" y="2715766"/>
            <a:ext cx="7929856" cy="1126462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我们要好好学习，用知识为祖国贡献自己的力量。</a:t>
            </a:r>
          </a:p>
        </p:txBody>
      </p:sp>
    </p:spTree>
    <p:extLst>
      <p:ext uri="{BB962C8B-B14F-4D97-AF65-F5344CB8AC3E}">
        <p14:creationId val="2080805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60032" y="1347614"/>
            <a:ext cx="8352928" cy="22852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67" tIns="34283" rIns="68567" bIns="34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上网查找资料，看看还有哪些像董存瑞一样的革命烈士，了解他们的英雄事迹，再把这些事迹讲给家人或朋友听。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4997"/>
            <a:ext cx="2268000" cy="692577"/>
          </a:xfrm>
          <a:prstGeom prst="rect">
            <a:avLst/>
          </a:prstGeom>
        </p:spPr>
      </p:pic>
      <p:sp>
        <p:nvSpPr>
          <p:cNvPr id="5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64933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299208"/>
            <a:ext cx="450000" cy="55975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23529" y="2701401"/>
            <a:ext cx="8496944" cy="2068822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无数革命先烈为了民族解放和人民幸福，浴血奋战，前赴后继。李大钊、刘胡兰、董存瑞，还有飞夺泸定桥的红四团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他们在革命事业的道路上谱写了壮烈的篇章。今天，我们来学习董存瑞的故事。</a:t>
            </a:r>
            <a:endParaRPr lang="en-US" altLang="zh-CN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 descr="https://img0.baidu.com/it/u=4201692208,3973530578&amp;fm=26&amp;fmt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2561" r="4463"/>
          <a:stretch>
            <a:fillRect/>
          </a:stretch>
        </p:blipFill>
        <p:spPr bwMode="auto">
          <a:xfrm>
            <a:off x="3464220" y="642462"/>
            <a:ext cx="1999402" cy="1700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07944"/>
            <a:ext cx="1968451" cy="1700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s://5b0988e595225.cdn.sohucs.com/q_70,c_zoom,w_640/images/20181029/0c7bb3218f734108b40d35ebf2d4d57d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92683"/>
            <a:ext cx="2409825" cy="2400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693977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pics2.baidu.com/feed/e824b899a9014c085e2c56061d818e007af4f404.jpeg?token=86fa6c79e86120362949bcc7b8c4f4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103429"/>
            <a:ext cx="1968180" cy="27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850165" y="699542"/>
            <a:ext cx="5904656" cy="373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董存瑞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生于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1929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年，河北省怀来县人。他出身贫苦农民家庭。当过儿童团长，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岁时，曾机智地掩护区委书记躲过侵华日军追捕，被誉为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“抗日小英雄”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1945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月参加八路军。后任某部六班班长。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1947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年加入中国共产党。他军事技术过硬，作</a:t>
            </a:r>
            <a:endParaRPr lang="zh-CN" altLang="en-US" sz="2800"/>
          </a:p>
        </p:txBody>
      </p:sp>
    </p:spTree>
    <p:extLst>
      <p:ext uri="{BB962C8B-B14F-4D97-AF65-F5344CB8AC3E}">
        <p14:creationId val="324800015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83568" y="728837"/>
            <a:ext cx="7920880" cy="3643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战机智勇敢，在一次战斗中只身俘敌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多人。先后立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大功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次、小功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次，获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枚“勇敢奖章”、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枚“毛泽东奖章”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。他所领导的班获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“董存瑞练兵模范班”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称号。在解放军攻打隆化城的战斗中，被桥型碉堡火力所阻，董存瑞挺身冲到桥下，托起炸药包，炸掉暗堡，用自己的生命为部队开辟了前进的道路。他牺牲时只有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岁。</a:t>
            </a:r>
          </a:p>
        </p:txBody>
      </p:sp>
    </p:spTree>
    <p:extLst>
      <p:ext uri="{BB962C8B-B14F-4D97-AF65-F5344CB8AC3E}">
        <p14:creationId val="417105978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4"/>
          <p:cNvSpPr txBox="1"/>
          <p:nvPr/>
        </p:nvSpPr>
        <p:spPr>
          <a:xfrm>
            <a:off x="754061" y="1563638"/>
            <a:ext cx="742158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自由读课文，读准字音，读通句子。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思考：本文是按照什么顺序写的？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1" y="214983"/>
            <a:ext cx="2269879" cy="693151"/>
          </a:xfrm>
          <a:prstGeom prst="rect">
            <a:avLst/>
          </a:prstGeom>
        </p:spPr>
      </p:pic>
      <p:sp>
        <p:nvSpPr>
          <p:cNvPr id="6" name="文本框 14">
            <a:hlinkClick r:id="rId3" action="ppaction://hlinkfile"/>
          </p:cNvPr>
          <p:cNvSpPr txBox="1"/>
          <p:nvPr/>
        </p:nvSpPr>
        <p:spPr>
          <a:xfrm>
            <a:off x="720917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3453"/>
            <a:ext cx="443315" cy="551442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3305162" y="784624"/>
            <a:ext cx="109351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点击图标，</a:t>
            </a:r>
            <a:endParaRPr lang="en-US" altLang="zh-CN" sz="1600" b="1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听范读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405909" y="245104"/>
            <a:ext cx="1059582" cy="1059582"/>
          </a:xfrm>
          <a:prstGeom prst="rect">
            <a:avLst/>
          </a:prstGeom>
        </p:spPr>
      </p:pic>
      <p:sp>
        <p:nvSpPr>
          <p:cNvPr id="10" name="云形标注 9"/>
          <p:cNvSpPr/>
          <p:nvPr/>
        </p:nvSpPr>
        <p:spPr>
          <a:xfrm>
            <a:off x="3491880" y="3003798"/>
            <a:ext cx="4536504" cy="720080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事情发展顺序</a:t>
            </a:r>
          </a:p>
        </p:txBody>
      </p:sp>
    </p:spTree>
    <p:extLst>
      <p:ext uri="{BB962C8B-B14F-4D97-AF65-F5344CB8AC3E}">
        <p14:creationId val="1159943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1731"/>
            <a:ext cx="431626" cy="558077"/>
          </a:xfrm>
          <a:prstGeom prst="rect">
            <a:avLst/>
          </a:prstGeom>
        </p:spPr>
      </p:pic>
      <p:sp>
        <p:nvSpPr>
          <p:cNvPr id="4" name="文本框 15">
            <a:extLst>
              <a:ext uri="{FF2B5EF4-FFF2-40B4-BE49-F238E27FC236}">
                <a16:creationId xmlns:a16="http://schemas.microsoft.com/office/drawing/2014/main" id="{59E5E49B-C5CE-9047-A49B-3D00DDB31B47}"/>
              </a:ext>
            </a:extLst>
          </p:cNvPr>
          <p:cNvSpPr txBox="1"/>
          <p:nvPr/>
        </p:nvSpPr>
        <p:spPr>
          <a:xfrm>
            <a:off x="585812" y="123478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我会读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6854" y="1180946"/>
            <a:ext cx="8013618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狡猾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迸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射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战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壕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扑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哧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匍匐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隐蔽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凹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en-US" altLang="zh-CN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坚毅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封锁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嘹亮  震撼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郅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顺义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地动山摇  接二连三  昂首挺胸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08685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ea typeface="黑体" pitchFamily="49" charset="-122"/>
                <a:cs typeface="汉语拼音" pitchFamily="34" charset="0"/>
              </a:rPr>
              <a:t>bè</a:t>
            </a:r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ng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10197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háo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1075826"/>
            <a:ext cx="150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ea typeface="黑体" pitchFamily="49" charset="-122"/>
                <a:cs typeface="汉语拼音" pitchFamily="34" charset="0"/>
              </a:rPr>
              <a:t>pú fú 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219312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ea typeface="黑体" pitchFamily="49" charset="-122"/>
                <a:cs typeface="汉语拼音" pitchFamily="34" charset="0"/>
              </a:rPr>
              <a:t>āo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108685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chī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215428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zhì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</p:spTree>
    <p:extLst>
      <p:ext uri="{BB962C8B-B14F-4D97-AF65-F5344CB8AC3E}">
        <p14:creationId val="2490384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"/>
          <p:cNvSpPr txBox="1"/>
          <p:nvPr/>
        </p:nvSpPr>
        <p:spPr>
          <a:xfrm>
            <a:off x="755576" y="776948"/>
            <a:ext cx="7839871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思考：课文讲述了哪几部分内容？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7654"/>
            <a:ext cx="3528392" cy="49423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7654"/>
            <a:ext cx="3528392" cy="4942368"/>
          </a:xfrm>
          <a:prstGeom prst="rect">
            <a:avLst/>
          </a:prstGeom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96426" y="1851667"/>
            <a:ext cx="287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185342" y="2840037"/>
            <a:ext cx="287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87624" y="3147814"/>
            <a:ext cx="287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87624" y="3291830"/>
            <a:ext cx="287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179173" y="3599607"/>
            <a:ext cx="287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531842" y="535781"/>
            <a:ext cx="287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572694" y="2479997"/>
            <a:ext cx="287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endParaRPr lang="zh-CN" altLang="en-US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572694" y="3907384"/>
            <a:ext cx="287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8</a:t>
            </a:r>
            <a:endParaRPr lang="zh-CN" altLang="en-US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1043608" y="1901032"/>
            <a:ext cx="2952328" cy="958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1050329" y="2885218"/>
            <a:ext cx="2945607" cy="13299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4519041" y="437601"/>
            <a:ext cx="2933280" cy="35743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4532569" y="4011910"/>
            <a:ext cx="2919752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对话气泡: 圆角矩形 14"/>
          <p:cNvSpPr/>
          <p:nvPr/>
        </p:nvSpPr>
        <p:spPr>
          <a:xfrm>
            <a:off x="179512" y="1381729"/>
            <a:ext cx="2772147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FF000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炸暗堡的原因</a:t>
            </a:r>
          </a:p>
        </p:txBody>
      </p:sp>
      <p:sp>
        <p:nvSpPr>
          <p:cNvPr id="19" name="对话气泡: 圆角矩形 14"/>
          <p:cNvSpPr/>
          <p:nvPr/>
        </p:nvSpPr>
        <p:spPr>
          <a:xfrm>
            <a:off x="242375" y="4215161"/>
            <a:ext cx="2529425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炸暗堡的经过</a:t>
            </a:r>
          </a:p>
        </p:txBody>
      </p:sp>
      <p:sp>
        <p:nvSpPr>
          <p:cNvPr id="20" name="对话气泡: 圆角矩形 14"/>
          <p:cNvSpPr/>
          <p:nvPr/>
        </p:nvSpPr>
        <p:spPr>
          <a:xfrm>
            <a:off x="6228184" y="4371950"/>
            <a:ext cx="2592218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B05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炸暗堡的结果</a:t>
            </a:r>
          </a:p>
        </p:txBody>
      </p:sp>
    </p:spTree>
    <p:extLst>
      <p:ext uri="{BB962C8B-B14F-4D97-AF65-F5344CB8AC3E}">
        <p14:creationId val="1812833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7087F0-05A3-5A44-856F-C41399ED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222989"/>
            <a:ext cx="2268000" cy="692577"/>
          </a:xfrm>
          <a:prstGeom prst="rect">
            <a:avLst/>
          </a:prstGeom>
        </p:spPr>
      </p:pic>
      <p:sp>
        <p:nvSpPr>
          <p:cNvPr id="5" name="文本框 14">
            <a:extLst>
              <a:ext uri="{FF2B5EF4-FFF2-40B4-BE49-F238E27FC236}">
                <a16:creationId xmlns:a16="http://schemas.microsoft.com/office/drawing/2014/main" id="{BBA2FD5C-C51E-D445-8A16-7059B950F227}"/>
              </a:ext>
            </a:extLst>
          </p:cNvPr>
          <p:cNvSpPr txBox="1"/>
          <p:nvPr/>
        </p:nvSpPr>
        <p:spPr>
          <a:xfrm>
            <a:off x="738869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互动课堂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FAE2F21-1109-864F-AE35-E487F1430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232"/>
            <a:ext cx="450000" cy="559756"/>
          </a:xfrm>
          <a:prstGeom prst="rect">
            <a:avLst/>
          </a:prstGeom>
        </p:spPr>
      </p:pic>
      <p:sp>
        <p:nvSpPr>
          <p:cNvPr id="17" name="文本框 4"/>
          <p:cNvSpPr txBox="1"/>
          <p:nvPr/>
        </p:nvSpPr>
        <p:spPr>
          <a:xfrm>
            <a:off x="652063" y="916368"/>
            <a:ext cx="783987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根据“学习提示”，明确本节课的学习任务吧。</a:t>
            </a:r>
          </a:p>
        </p:txBody>
      </p:sp>
      <p:sp>
        <p:nvSpPr>
          <p:cNvPr id="8" name="矩形 7"/>
          <p:cNvSpPr/>
          <p:nvPr/>
        </p:nvSpPr>
        <p:spPr>
          <a:xfrm>
            <a:off x="539552" y="2139702"/>
            <a:ext cx="8046944" cy="218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64933" y="2321632"/>
            <a:ext cx="7433531" cy="1889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为了民族解放和人民幸福，无数革命先烈浴血奋战，百折不挠，在革命事业的道路上谱写了壮烈的诗篇。董存瑞就是其中的一位。默读课文，说一说董存瑞是一个怎样的战士。再找出描写董存瑞神态、言行的句子读一读，和同学交流这些描写对刻画人物有什么作用。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738869" y="2430932"/>
            <a:ext cx="0" cy="172499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316416" y="2427734"/>
            <a:ext cx="0" cy="170322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691504" y="3435846"/>
            <a:ext cx="49687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808440" y="3435846"/>
            <a:ext cx="12919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971600" y="3867894"/>
            <a:ext cx="712879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971600" y="4155926"/>
            <a:ext cx="15841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099214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3.09.14"/>
  <p:tag name="AS_TITLE" val="Aspose.Slides for .NET 4.0 Client Profile"/>
  <p:tag name="AS_VERSION" val="23.9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145</Paragraphs>
  <Slides>25</Slides>
  <Notes>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9">
      <vt:lpstr>Arial</vt:lpstr>
      <vt:lpstr>Impact</vt:lpstr>
      <vt:lpstr>微软雅黑</vt:lpstr>
      <vt:lpstr>Times New Roman</vt:lpstr>
      <vt:lpstr>宋体</vt:lpstr>
      <vt:lpstr>Calibri</vt:lpstr>
      <vt:lpstr>楷体</vt:lpstr>
      <vt:lpstr>黑体</vt:lpstr>
      <vt:lpstr>Kaiti SC</vt:lpstr>
      <vt:lpstr>汉语拼音</vt:lpstr>
      <vt:lpstr>Wingdings</vt:lpstr>
      <vt:lpstr>华文行楷</vt:lpstr>
      <vt:lpstr>Tahoma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23.0900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dzzy</dc:creator>
  <cp:revision>1</cp:revision>
  <cp:lastPrinted>2023-12-30T04:53:17Z</cp:lastPrinted>
  <dcterms:created xsi:type="dcterms:W3CDTF">2023-12-30T04:53:17Z</dcterms:created>
  <dcterms:modified xsi:type="dcterms:W3CDTF">2023-12-29T20:53:17Z</dcterms:modified>
</cp:coreProperties>
</file>