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5" r:id="rId2"/>
    <p:sldId id="258" r:id="rId3"/>
    <p:sldId id="326" r:id="rId4"/>
    <p:sldId id="261" r:id="rId5"/>
    <p:sldId id="409" r:id="rId6"/>
    <p:sldId id="387" r:id="rId7"/>
    <p:sldId id="403" r:id="rId8"/>
    <p:sldId id="427" r:id="rId9"/>
    <p:sldId id="414" r:id="rId10"/>
    <p:sldId id="428" r:id="rId11"/>
    <p:sldId id="415" r:id="rId12"/>
    <p:sldId id="416" r:id="rId13"/>
    <p:sldId id="429" r:id="rId14"/>
    <p:sldId id="333" r:id="rId15"/>
  </p:sldIdLst>
  <p:sldSz cx="12190413" cy="6859588"/>
  <p:notesSz cx="6858000" cy="9144000"/>
  <p:defaultTextStyle>
    <a:defPPr>
      <a:defRPr lang="zh-CN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9D9D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689" autoAdjust="0"/>
    <p:restoredTop sz="94660"/>
  </p:normalViewPr>
  <p:slideViewPr>
    <p:cSldViewPr>
      <p:cViewPr>
        <p:scale>
          <a:sx n="100" d="100"/>
          <a:sy n="100" d="100"/>
        </p:scale>
        <p:origin x="588" y="48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51594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4129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1" y="4176"/>
            <a:ext cx="12188453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15983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2" y="4176"/>
            <a:ext cx="9741176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94175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1961" y="4176"/>
            <a:ext cx="7629217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47060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02244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914633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53341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39147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3"/>
          <p:cNvSpPr txBox="1"/>
          <p:nvPr userDrawn="1"/>
        </p:nvSpPr>
        <p:spPr>
          <a:xfrm>
            <a:off x="1644019" y="1886585"/>
            <a:ext cx="5336439" cy="1446884"/>
          </a:xfrm>
          <a:prstGeom prst="rect">
            <a:avLst/>
          </a:prstGeom>
          <a:noFill/>
        </p:spPr>
        <p:txBody>
          <a:bodyPr wrap="square" lIns="91438" tIns="45719" rIns="91438" bIns="45719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zh-CN"/>
            </a:defPPr>
            <a:lvl1pPr>
              <a:defRPr sz="7200" spc="50">
                <a:ln w="1143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康俪金黑W8(P)" pitchFamily="34" charset="-122"/>
                <a:ea typeface="华康俪金黑W8(P)" pitchFamily="34" charset="-122"/>
                <a:cs typeface="经典繁仿黑" pitchFamily="49" charset="-122"/>
              </a:defRPr>
            </a:lvl1pPr>
          </a:lstStyle>
          <a:p>
            <a:pPr lvl="0"/>
            <a:r>
              <a:rPr lang="zh-CN" altLang="en-US" sz="8800" b="1" dirty="0" smtClean="0">
                <a:solidFill>
                  <a:srgbClr val="CD1F06"/>
                </a:solidFill>
                <a:latin typeface="微软雅黑" pitchFamily="34" charset="-122"/>
                <a:ea typeface="微软雅黑" pitchFamily="34" charset="-122"/>
              </a:rPr>
              <a:t>谢谢</a:t>
            </a:r>
            <a:r>
              <a:rPr lang="zh-CN" altLang="en-US" sz="8800" b="1" dirty="0" smtClean="0">
                <a:solidFill>
                  <a:srgbClr val="00B050"/>
                </a:solidFill>
                <a:latin typeface="微软雅黑" pitchFamily="34" charset="-122"/>
                <a:ea typeface="微软雅黑" pitchFamily="34" charset="-122"/>
              </a:rPr>
              <a:t>观看</a:t>
            </a:r>
            <a:endParaRPr lang="zh-CN" altLang="en-US" sz="8800" b="1" dirty="0">
              <a:solidFill>
                <a:srgbClr val="00B05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1782655" y="3658773"/>
            <a:ext cx="5618651" cy="954329"/>
          </a:xfrm>
          <a:prstGeom prst="rect">
            <a:avLst/>
          </a:prstGeom>
        </p:spPr>
        <p:txBody>
          <a:bodyPr wrap="square" lIns="91438" tIns="45719" rIns="91438" bIns="45719" anchor="ctr">
            <a:spAutoFit/>
          </a:bodyPr>
          <a:lstStyle/>
          <a:p>
            <a:pPr algn="l"/>
            <a:r>
              <a:rPr lang="en-US" altLang="zh-CN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——</a:t>
            </a:r>
            <a:r>
              <a:rPr lang="zh-CN" altLang="en-US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更多精彩内容请登录 </a:t>
            </a:r>
            <a:endParaRPr lang="en-US" altLang="zh-CN" sz="2800" b="0" dirty="0" smtClean="0">
              <a:solidFill>
                <a:schemeClr val="bg1">
                  <a:lumMod val="50000"/>
                </a:schemeClr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  <a:p>
            <a:pPr algn="l"/>
            <a:r>
              <a:rPr lang="en-US" altLang="zh-CN" sz="2800" b="0" baseline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        </a:t>
            </a:r>
            <a:r>
              <a:rPr lang="en-US" altLang="zh-CN" sz="2800" b="0" dirty="0" smtClean="0">
                <a:solidFill>
                  <a:srgbClr val="FF0000"/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www.91taoke.com</a:t>
            </a:r>
            <a:endParaRPr lang="zh-CN" altLang="en-US" sz="2800" b="0" dirty="0">
              <a:solidFill>
                <a:srgbClr val="FF0000"/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426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8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70"/>
                            </p:stCondLst>
                            <p:childTnLst>
                              <p:par>
                                <p:cTn id="1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7834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9" r:id="rId8"/>
  </p:sldLayoutIdLst>
  <p:timing>
    <p:tnLst>
      <p:par>
        <p:cTn id="1" dur="indefinite" restart="never" nodeType="tmRoot"/>
      </p:par>
    </p:tnLst>
  </p:timing>
  <p:txStyles>
    <p:titleStyle>
      <a:lvl1pPr algn="ctr" defTabSz="108850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188" indent="-408188" algn="l" defTabSz="108850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408" indent="-340157" algn="l" defTabSz="1088502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627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878" indent="-272125" algn="l" defTabSz="108850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29" indent="-272125" algn="l" defTabSz="1088502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80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631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88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613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5" Type="http://schemas.openxmlformats.org/officeDocument/2006/relationships/slide" Target="slide14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slide" Target="slide1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image" Target="../media/image7.png"/><Relationship Id="rId7" Type="http://schemas.openxmlformats.org/officeDocument/2006/relationships/slide" Target="slide11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slide" Target="slide9.xml"/><Relationship Id="rId5" Type="http://schemas.openxmlformats.org/officeDocument/2006/relationships/slide" Target="slide6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5" Type="http://schemas.openxmlformats.org/officeDocument/2006/relationships/slide" Target="slide14.xml"/><Relationship Id="rId4" Type="http://schemas.openxmlformats.org/officeDocument/2006/relationships/slide" Target="slid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slide" Target="slide1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slide" Target="slide2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slide" Target="slide1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image" Target="../media/image7.png"/><Relationship Id="rId7" Type="http://schemas.openxmlformats.org/officeDocument/2006/relationships/slide" Target="slide1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9.xml"/><Relationship Id="rId5" Type="http://schemas.openxmlformats.org/officeDocument/2006/relationships/slide" Target="slide6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5" Type="http://schemas.openxmlformats.org/officeDocument/2006/relationships/slide" Target="slide14.xml"/><Relationship Id="rId4" Type="http://schemas.openxmlformats.org/officeDocument/2006/relationships/slide" Target="slide1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image" Target="../media/image7.png"/><Relationship Id="rId7" Type="http://schemas.openxmlformats.org/officeDocument/2006/relationships/slide" Target="slide1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9.xml"/><Relationship Id="rId5" Type="http://schemas.openxmlformats.org/officeDocument/2006/relationships/slide" Target="slide6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贾文2016\同步\创新设计\创新 地理 鲁教 必修3\创新鲁教3图片\0FU232E9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2913" b="4755"/>
          <a:stretch/>
        </p:blipFill>
        <p:spPr bwMode="auto">
          <a:xfrm>
            <a:off x="-437314" y="4221882"/>
            <a:ext cx="13065041" cy="2872335"/>
          </a:xfrm>
          <a:prstGeom prst="rect">
            <a:avLst/>
          </a:prstGeom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38622" y="2135972"/>
            <a:ext cx="756084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微专题</a:t>
            </a:r>
            <a:r>
              <a:rPr lang="en-US" altLang="zh-CN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16</a:t>
            </a:r>
            <a:r>
              <a:rPr lang="zh-CN" altLang="zh-CN" sz="5000" b="1" dirty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　</a:t>
            </a:r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经济发展区域</a:t>
            </a:r>
            <a:endParaRPr lang="zh-CN" altLang="zh-CN" sz="5000" b="1" dirty="0">
              <a:solidFill>
                <a:schemeClr val="accent6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940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32409" y="592907"/>
            <a:ext cx="11524006" cy="387376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甲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地是商品谷物农业区，由于过度垦殖，水土流失加重，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对，排除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选项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以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种植业为主，没有过度放牧问题，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没有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大规模围湖造田问题，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③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错，排除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项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生产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过程中，可能产生土地污染造成土地质量下降，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④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对。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3882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81608" y="547280"/>
            <a:ext cx="11639246" cy="15768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读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江苏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1990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年、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2010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年产业结构图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图甲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1990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2010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年人均生产总值、城市化水平变化图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图乙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，回答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4100" name="Picture 4" descr="K405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4566" y="3202918"/>
            <a:ext cx="5356913" cy="3024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 descr="K40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99602" y="2177615"/>
            <a:ext cx="6009202" cy="406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2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3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4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258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5" descr="K40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18652" y="737455"/>
            <a:ext cx="6009202" cy="406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/>
          <p:cNvSpPr/>
          <p:nvPr/>
        </p:nvSpPr>
        <p:spPr>
          <a:xfrm>
            <a:off x="190550" y="475372"/>
            <a:ext cx="5501000" cy="47598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对比江苏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年间的产业结构变化，说法正确的是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A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第一产业比重快速下降，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农业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Times New Roman"/>
              </a:rPr>
              <a:t> </a:t>
            </a:r>
            <a:r>
              <a:rPr lang="en-US" altLang="zh-CN" sz="2800" kern="100" dirty="0" smtClean="0">
                <a:latin typeface="Times New Roman"/>
                <a:ea typeface="华文细黑"/>
                <a:cs typeface="Times New Roman"/>
              </a:rPr>
              <a:t>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生产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水平降低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第二产业上升速度超过第三产业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第三产业比重快速提升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第三产业一直占据主导地位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534" y="3880892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89218" y="1405772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>
            <a:hlinkClick r:id="rId4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4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5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6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7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4902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72083" y="574280"/>
            <a:ext cx="11639246" cy="35035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本题组考查城市化的过程和特点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对比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江苏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年间的产业结构变化，可以看出第一产业比重快速下降，但是农业生产水平不会降低，故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错误，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年间第二产业由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49%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上升到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53%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，第三产业由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26%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上升到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41%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，第三产业上升速度最快，比重快速提升，第三产业一直不占据主导地位，故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错误，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正确。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6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7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8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9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8663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7" name="圆角矩形 16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62558" y="451326"/>
            <a:ext cx="11639246" cy="612777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有关江苏城市化，说法正确的是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城市化速度一直在加快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大部分城市出现逆城市化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C.2010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年江苏处于城市化的成熟阶段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经济发展与城市化水平呈正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相关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2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读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江苏省城市化率和人均地区生产总值变化图可以看出，城市化速度先加快后减慢，故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错误，江苏省城市化水平在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60%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左右，还不属于成熟阶段，没有出现逆城市化现象，故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错误，可以得出的是经济发展与城市化水平呈正相关，故选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10343678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8542" y="3141762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79869" y="685692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xmlns="" val="204804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790998" y="0"/>
            <a:ext cx="972000" cy="118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90997" y="206526"/>
            <a:ext cx="972001" cy="907296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zh-CN" altLang="en-US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栏目索引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7253101" y="2925738"/>
            <a:ext cx="3388265" cy="3134074"/>
            <a:chOff x="2743996" y="1628935"/>
            <a:chExt cx="3722581" cy="3588331"/>
          </a:xfrm>
        </p:grpSpPr>
        <p:sp>
          <p:nvSpPr>
            <p:cNvPr id="9" name="矩形 20">
              <a:hlinkClick r:id="rId2" action="ppaction://hlinksldjump"/>
            </p:cNvPr>
            <p:cNvSpPr/>
            <p:nvPr/>
          </p:nvSpPr>
          <p:spPr>
            <a:xfrm>
              <a:off x="4668044" y="1628935"/>
              <a:ext cx="1709739" cy="1709738"/>
            </a:xfrm>
            <a:custGeom>
              <a:avLst/>
              <a:gdLst/>
              <a:ahLst/>
              <a:cxnLst/>
              <a:rect l="l" t="t" r="r" b="b"/>
              <a:pathLst>
                <a:path w="1709738" h="1709738">
                  <a:moveTo>
                    <a:pt x="854869" y="0"/>
                  </a:moveTo>
                  <a:cubicBezTo>
                    <a:pt x="1327739" y="0"/>
                    <a:pt x="1709738" y="381998"/>
                    <a:pt x="1709738" y="854869"/>
                  </a:cubicBezTo>
                  <a:cubicBezTo>
                    <a:pt x="1709738" y="1327739"/>
                    <a:pt x="1327739" y="1709738"/>
                    <a:pt x="854869" y="1709738"/>
                  </a:cubicBezTo>
                  <a:cubicBezTo>
                    <a:pt x="0" y="1709738"/>
                    <a:pt x="0" y="1709738"/>
                    <a:pt x="0" y="1709738"/>
                  </a:cubicBezTo>
                  <a:cubicBezTo>
                    <a:pt x="0" y="854869"/>
                    <a:pt x="0" y="854869"/>
                    <a:pt x="0" y="854869"/>
                  </a:cubicBezTo>
                  <a:cubicBezTo>
                    <a:pt x="0" y="381998"/>
                    <a:pt x="381999" y="0"/>
                    <a:pt x="854869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r>
                <a:rPr lang="zh-CN" altLang="en-US" sz="2400" b="1" kern="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知能梳理</a:t>
              </a:r>
              <a:endPara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0" name="矩形 22"/>
            <p:cNvSpPr/>
            <p:nvPr/>
          </p:nvSpPr>
          <p:spPr>
            <a:xfrm>
              <a:off x="4668044" y="3521820"/>
              <a:ext cx="1798533" cy="1695446"/>
            </a:xfrm>
            <a:custGeom>
              <a:avLst/>
              <a:gdLst/>
              <a:ahLst/>
              <a:cxnLst/>
              <a:rect l="l" t="t" r="r" b="b"/>
              <a:pathLst>
                <a:path w="2376488" h="2376487">
                  <a:moveTo>
                    <a:pt x="0" y="0"/>
                  </a:moveTo>
                  <a:cubicBezTo>
                    <a:pt x="1188244" y="0"/>
                    <a:pt x="1188244" y="0"/>
                    <a:pt x="1188244" y="0"/>
                  </a:cubicBezTo>
                  <a:cubicBezTo>
                    <a:pt x="1845521" y="0"/>
                    <a:pt x="2376488" y="530967"/>
                    <a:pt x="2376488" y="1188243"/>
                  </a:cubicBezTo>
                  <a:cubicBezTo>
                    <a:pt x="2376488" y="1845520"/>
                    <a:pt x="1845521" y="2376487"/>
                    <a:pt x="1188244" y="2376487"/>
                  </a:cubicBezTo>
                  <a:cubicBezTo>
                    <a:pt x="530967" y="2376487"/>
                    <a:pt x="0" y="1845520"/>
                    <a:pt x="0" y="1188243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zh-CN" altLang="en-US" sz="2300" b="1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1" name="矩形 21">
              <a:hlinkClick r:id="rId3" action="ppaction://hlinksldjump"/>
            </p:cNvPr>
            <p:cNvSpPr/>
            <p:nvPr/>
          </p:nvSpPr>
          <p:spPr>
            <a:xfrm>
              <a:off x="2743996" y="3497835"/>
              <a:ext cx="1709737" cy="1709738"/>
            </a:xfrm>
            <a:custGeom>
              <a:avLst/>
              <a:gdLst/>
              <a:ahLst/>
              <a:cxnLst/>
              <a:rect l="l" t="t" r="r" b="b"/>
              <a:pathLst>
                <a:path w="1709737" h="1709738">
                  <a:moveTo>
                    <a:pt x="854868" y="0"/>
                  </a:moveTo>
                  <a:cubicBezTo>
                    <a:pt x="1709737" y="0"/>
                    <a:pt x="1709737" y="0"/>
                    <a:pt x="1709737" y="0"/>
                  </a:cubicBezTo>
                  <a:cubicBezTo>
                    <a:pt x="1709737" y="854869"/>
                    <a:pt x="1709737" y="854869"/>
                    <a:pt x="1709737" y="854869"/>
                  </a:cubicBezTo>
                  <a:cubicBezTo>
                    <a:pt x="1709737" y="1327740"/>
                    <a:pt x="1327738" y="1709738"/>
                    <a:pt x="854868" y="1709738"/>
                  </a:cubicBezTo>
                  <a:cubicBezTo>
                    <a:pt x="381998" y="1709738"/>
                    <a:pt x="0" y="1327740"/>
                    <a:pt x="0" y="854869"/>
                  </a:cubicBezTo>
                  <a:cubicBezTo>
                    <a:pt x="0" y="381999"/>
                    <a:pt x="381998" y="0"/>
                    <a:pt x="854868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r>
                <a:rPr lang="zh-CN" altLang="en-US" sz="2400" b="1" kern="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深化练习</a:t>
              </a:r>
              <a:endPara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2" name="Freeform 37">
              <a:hlinkClick r:id="rId4" action="ppaction://hlinksldjump"/>
            </p:cNvPr>
            <p:cNvSpPr>
              <a:spLocks/>
            </p:cNvSpPr>
            <p:nvPr/>
          </p:nvSpPr>
          <p:spPr bwMode="gray">
            <a:xfrm rot="10800000" flipV="1">
              <a:off x="2748756" y="1629350"/>
              <a:ext cx="1709738" cy="1709737"/>
            </a:xfrm>
            <a:custGeom>
              <a:avLst/>
              <a:gdLst>
                <a:gd name="T0" fmla="*/ 2147483647 w 1016"/>
                <a:gd name="T1" fmla="*/ 0 h 1016"/>
                <a:gd name="T2" fmla="*/ 0 w 1016"/>
                <a:gd name="T3" fmla="*/ 2147483647 h 1016"/>
                <a:gd name="T4" fmla="*/ 0 w 1016"/>
                <a:gd name="T5" fmla="*/ 2147483647 h 1016"/>
                <a:gd name="T6" fmla="*/ 2147483647 w 1016"/>
                <a:gd name="T7" fmla="*/ 2147483647 h 1016"/>
                <a:gd name="T8" fmla="*/ 2147483647 w 1016"/>
                <a:gd name="T9" fmla="*/ 2147483647 h 1016"/>
                <a:gd name="T10" fmla="*/ 2147483647 w 1016"/>
                <a:gd name="T11" fmla="*/ 0 h 10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16"/>
                <a:gd name="T19" fmla="*/ 0 h 1016"/>
                <a:gd name="T20" fmla="*/ 1016 w 1016"/>
                <a:gd name="T21" fmla="*/ 1016 h 10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16" h="1016">
                  <a:moveTo>
                    <a:pt x="508" y="0"/>
                  </a:moveTo>
                  <a:cubicBezTo>
                    <a:pt x="227" y="0"/>
                    <a:pt x="0" y="227"/>
                    <a:pt x="0" y="508"/>
                  </a:cubicBezTo>
                  <a:cubicBezTo>
                    <a:pt x="0" y="1016"/>
                    <a:pt x="0" y="1016"/>
                    <a:pt x="0" y="1016"/>
                  </a:cubicBezTo>
                  <a:cubicBezTo>
                    <a:pt x="508" y="1016"/>
                    <a:pt x="508" y="1016"/>
                    <a:pt x="508" y="1016"/>
                  </a:cubicBezTo>
                  <a:cubicBezTo>
                    <a:pt x="789" y="1016"/>
                    <a:pt x="1016" y="789"/>
                    <a:pt x="1016" y="508"/>
                  </a:cubicBezTo>
                  <a:cubicBezTo>
                    <a:pt x="1016" y="227"/>
                    <a:pt x="789" y="0"/>
                    <a:pt x="508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r>
                <a:rPr lang="zh-CN" altLang="en-US" sz="2400" b="1" kern="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回扣导图</a:t>
              </a:r>
              <a:endPara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16" name="TextBox 8">
            <a:hlinkClick r:id="rId5" action="ppaction://hlinksldjump"/>
          </p:cNvPr>
          <p:cNvSpPr txBox="1"/>
          <p:nvPr/>
        </p:nvSpPr>
        <p:spPr>
          <a:xfrm>
            <a:off x="6527254" y="3388065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01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sp>
        <p:nvSpPr>
          <p:cNvPr id="17" name="TextBox 8">
            <a:hlinkClick r:id="rId3" action="ppaction://hlinksldjump"/>
          </p:cNvPr>
          <p:cNvSpPr txBox="1"/>
          <p:nvPr/>
        </p:nvSpPr>
        <p:spPr>
          <a:xfrm>
            <a:off x="10457596" y="3388065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02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sp>
        <p:nvSpPr>
          <p:cNvPr id="18" name="TextBox 8">
            <a:hlinkClick r:id="" action="ppaction://noaction"/>
          </p:cNvPr>
          <p:cNvSpPr txBox="1"/>
          <p:nvPr/>
        </p:nvSpPr>
        <p:spPr>
          <a:xfrm>
            <a:off x="6527254" y="5076634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03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sp>
        <p:nvSpPr>
          <p:cNvPr id="22" name="TextBox 8">
            <a:hlinkClick r:id="" action="ppaction://noaction"/>
          </p:cNvPr>
          <p:cNvSpPr txBox="1"/>
          <p:nvPr/>
        </p:nvSpPr>
        <p:spPr>
          <a:xfrm>
            <a:off x="10476646" y="5076634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04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pic>
        <p:nvPicPr>
          <p:cNvPr id="13" name="Picture 4" descr="D:\素材\91淘课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0031"/>
          <a:stretch/>
        </p:blipFill>
        <p:spPr bwMode="auto">
          <a:xfrm>
            <a:off x="9198150" y="5075827"/>
            <a:ext cx="1207714" cy="57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7471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回扣</a:t>
            </a:r>
            <a:r>
              <a: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导图</a:t>
            </a:r>
          </a:p>
        </p:txBody>
      </p:sp>
      <p:sp>
        <p:nvSpPr>
          <p:cNvPr id="4" name="矩形 3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1026" name="Picture 2" descr="K40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13411" y="604935"/>
            <a:ext cx="7763590" cy="6022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8306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2400" b="1" kern="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知能梳理</a:t>
            </a:r>
            <a:endParaRPr lang="zh-CN" altLang="en-US" sz="2400" b="1" kern="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59385650"/>
              </p:ext>
            </p:extLst>
          </p:nvPr>
        </p:nvGraphicFramePr>
        <p:xfrm>
          <a:off x="365283" y="847030"/>
          <a:ext cx="11459847" cy="5698158"/>
        </p:xfrm>
        <a:graphic>
          <a:graphicData uri="http://schemas.openxmlformats.org/drawingml/2006/table">
            <a:tbl>
              <a:tblPr/>
              <a:tblGrid>
                <a:gridCol w="1368152"/>
                <a:gridCol w="1656184"/>
                <a:gridCol w="4824536"/>
                <a:gridCol w="3610975"/>
              </a:tblGrid>
              <a:tr h="7122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 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4313" marR="64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类型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4313" marR="64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典型地区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4313" marR="64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考点内容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4313" marR="64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4539"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经济发展区域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4313" marR="64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农业发展区域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4313" marR="64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我国商品粮、商品棉、甘蔗、油菜、水果等主产区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4313" marR="64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(1)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农业生产条件</a:t>
                      </a:r>
                      <a:r>
                        <a:rPr lang="zh-CN" sz="2800" kern="100" dirty="0" smtClean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评价</a:t>
                      </a:r>
                      <a:endParaRPr lang="en-US" altLang="zh-CN" sz="2800" kern="100" dirty="0" smtClean="0">
                        <a:effectLst/>
                        <a:latin typeface="Times New Roman"/>
                        <a:ea typeface="华文细黑"/>
                        <a:cs typeface="Times New Roman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 smtClean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优势和劣势</a:t>
                      </a: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)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(2)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农作物分布特点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(3)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农业地域类型的生产特点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(4)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农业可持续发展的措施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4313" marR="64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227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世界主要农业地域类型分布区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4313" marR="64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84907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世界重要作物</a:t>
                      </a: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橡胶、咖啡等</a:t>
                      </a: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)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主要产区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4313" marR="64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1767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67885546"/>
              </p:ext>
            </p:extLst>
          </p:nvPr>
        </p:nvGraphicFramePr>
        <p:xfrm>
          <a:off x="365283" y="315853"/>
          <a:ext cx="11459847" cy="6200761"/>
        </p:xfrm>
        <a:graphic>
          <a:graphicData uri="http://schemas.openxmlformats.org/drawingml/2006/table">
            <a:tbl>
              <a:tblPr/>
              <a:tblGrid>
                <a:gridCol w="1625467"/>
                <a:gridCol w="2016224"/>
                <a:gridCol w="5040560"/>
                <a:gridCol w="2777596"/>
              </a:tblGrid>
              <a:tr h="2255612">
                <a:tc rowSpan="4"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经济发展区域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4313" marR="64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工业化和城市化地区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4313" marR="64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我国辽中南、京津唐、沪宁杭、珠三角、环渤海、长江沿线等地区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4313" marR="64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(1)</a:t>
                      </a: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工业区的区位条件评价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(2)</a:t>
                      </a: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工业生产特点分析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(3)</a:t>
                      </a: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工业化和城市化过程中出现的问题及解决措施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4313" marR="64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122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美国三大工业区</a:t>
                      </a: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东北部地区、南部地区、西部地区</a:t>
                      </a: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)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4313" marR="64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70352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俄罗斯主要工业区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4313" marR="64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77039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我国珠三角、江苏省的工业化和城市化地区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4313" marR="643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478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2400" b="1" kern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深化练习</a:t>
            </a:r>
            <a:endParaRPr lang="zh-CN" altLang="en-US" sz="2400" b="1" kern="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62558" y="549474"/>
            <a:ext cx="11639246" cy="15768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读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美国部分地区图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图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Ⅰ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甲地到乙地降水量与蒸发量的关系示意图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图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Ⅱ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，回答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3074" name="Picture 2" descr="K40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3092"/>
          <a:stretch/>
        </p:blipFill>
        <p:spPr bwMode="auto">
          <a:xfrm>
            <a:off x="334566" y="1946201"/>
            <a:ext cx="5894784" cy="400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K40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94612" y="2997746"/>
            <a:ext cx="5517540" cy="2882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 descr="K40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6768" t="59795" r="172" b="14545"/>
          <a:stretch/>
        </p:blipFill>
        <p:spPr bwMode="auto">
          <a:xfrm>
            <a:off x="403945" y="5565651"/>
            <a:ext cx="885825" cy="1028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5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6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7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621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K40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3092"/>
          <a:stretch/>
        </p:blipFill>
        <p:spPr bwMode="auto">
          <a:xfrm>
            <a:off x="5631558" y="486991"/>
            <a:ext cx="6383206" cy="4341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/>
          <p:cNvSpPr/>
          <p:nvPr/>
        </p:nvSpPr>
        <p:spPr>
          <a:xfrm>
            <a:off x="310425" y="549474"/>
            <a:ext cx="5496749" cy="4443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据图推断乙地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农业类型可能是乳畜业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农业类型可能是商品谷物农业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农业发展可能面临冻害、雪灾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农业发展表现为生产规模小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，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Times New Roman"/>
              </a:rPr>
              <a:t> </a:t>
            </a:r>
            <a:r>
              <a:rPr lang="en-US" altLang="zh-CN" sz="2800" kern="100" dirty="0" smtClean="0">
                <a:latin typeface="Times New Roman"/>
                <a:ea typeface="华文细黑"/>
                <a:cs typeface="Times New Roman"/>
              </a:rPr>
              <a:t>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商品率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低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8450" y="2709714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9337" y="828512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>
            <a:hlinkClick r:id="rId4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10" name="Picture 2" descr="K40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6768" t="59795" r="172" b="14545"/>
          <a:stretch/>
        </p:blipFill>
        <p:spPr bwMode="auto">
          <a:xfrm>
            <a:off x="5797649" y="4764129"/>
            <a:ext cx="959221" cy="1113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2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3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4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017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34566" y="578049"/>
            <a:ext cx="11409907" cy="437454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本题考查美国农业地域类型及分布，区域主要生态环境问题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根据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所学的美国农业带分布情况，乳畜业分布在美国东北部，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项错误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乙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地位于中央大平原西部山麓地区，蒸发量大于降水量，是畜牧和灌溉农业区，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项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错误。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纬度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较高，对冬季寒潮没有地形阻挡，可能面临冻害、雪灾，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项正确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农业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类型是大牧场放牧业，规模大，商品率高，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项错误。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2397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K40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3092"/>
          <a:stretch/>
        </p:blipFill>
        <p:spPr bwMode="auto">
          <a:xfrm>
            <a:off x="5631558" y="521067"/>
            <a:ext cx="6383206" cy="4341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/>
          <p:cNvSpPr/>
          <p:nvPr/>
        </p:nvSpPr>
        <p:spPr>
          <a:xfrm>
            <a:off x="248170" y="348476"/>
            <a:ext cx="11524006" cy="62093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甲地存在的环境问题是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过度垦殖，水土流失加重　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过度放牧导致草场退化，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土地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Times New Roman"/>
              </a:rPr>
              <a:t>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荒漠化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③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大规模围湖造田，导致湖泊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面积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Times New Roman"/>
              </a:rPr>
              <a:t> </a:t>
            </a:r>
            <a:r>
              <a:rPr lang="en-US" altLang="zh-CN" sz="2800" kern="100" dirty="0" smtClean="0">
                <a:latin typeface="Times New Roman"/>
                <a:ea typeface="华文细黑"/>
                <a:cs typeface="Times New Roman"/>
              </a:rPr>
              <a:t>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剧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减　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④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土地污染造成土地质量下降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①④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②③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</a:t>
            </a: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C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①③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②④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492" y="5148461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36460" y="597099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>
            <a:hlinkClick r:id="rId4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9" name="Picture 2" descr="K40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6768" t="59795" r="172" b="14545"/>
          <a:stretch/>
        </p:blipFill>
        <p:spPr bwMode="auto">
          <a:xfrm>
            <a:off x="5797649" y="4764129"/>
            <a:ext cx="959221" cy="1113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209187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649048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088909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3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528771" y="-189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4596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347</Words>
  <Application>Microsoft Office PowerPoint</Application>
  <PresentationFormat>自定义</PresentationFormat>
  <Paragraphs>122</Paragraphs>
  <Slides>14</Slides>
  <Notes>0</Notes>
  <HiddenSlides>3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Office 主题​​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</vt:vector>
  </TitlesOfParts>
  <Company>china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</cp:lastModifiedBy>
  <cp:revision>670</cp:revision>
  <dcterms:created xsi:type="dcterms:W3CDTF">2016-03-28T08:35:20Z</dcterms:created>
  <dcterms:modified xsi:type="dcterms:W3CDTF">2017-01-17T01:42:09Z</dcterms:modified>
</cp:coreProperties>
</file>