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6" r:id="rId3"/>
    <p:sldId id="285" r:id="rId5"/>
    <p:sldId id="361" r:id="rId6"/>
    <p:sldId id="356" r:id="rId7"/>
    <p:sldId id="377" r:id="rId8"/>
    <p:sldId id="378" r:id="rId9"/>
    <p:sldId id="389" r:id="rId10"/>
    <p:sldId id="362" r:id="rId11"/>
    <p:sldId id="408" r:id="rId12"/>
    <p:sldId id="381" r:id="rId13"/>
    <p:sldId id="382" r:id="rId14"/>
    <p:sldId id="383" r:id="rId15"/>
    <p:sldId id="423" r:id="rId16"/>
    <p:sldId id="384" r:id="rId17"/>
    <p:sldId id="385" r:id="rId18"/>
    <p:sldId id="387" r:id="rId19"/>
    <p:sldId id="388" r:id="rId20"/>
    <p:sldId id="391" r:id="rId21"/>
    <p:sldId id="392" r:id="rId22"/>
    <p:sldId id="394" r:id="rId23"/>
    <p:sldId id="397" r:id="rId24"/>
    <p:sldId id="393" r:id="rId25"/>
    <p:sldId id="265" r:id="rId26"/>
    <p:sldId id="386" r:id="rId27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5995" autoAdjust="0"/>
  </p:normalViewPr>
  <p:slideViewPr>
    <p:cSldViewPr snapToGrid="0" showGuides="1">
      <p:cViewPr varScale="1">
        <p:scale>
          <a:sx n="94" d="100"/>
          <a:sy n="94" d="100"/>
        </p:scale>
        <p:origin x="-68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6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884BA-3611-40A6-891C-C66FFD314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角三角形 19"/>
          <p:cNvSpPr/>
          <p:nvPr/>
        </p:nvSpPr>
        <p:spPr>
          <a:xfrm flipH="1" flipV="1">
            <a:off x="0" y="0"/>
            <a:ext cx="9144000" cy="514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3429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6858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0287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3716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170180" indent="-170180" algn="l" defTabSz="68453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hyperlink" Target="&#29992;&#23567;&#30005;&#21160;&#26426;&#21457;&#30005;.mp4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file:///C:\Users\Administrator\AppData\Local\Temp\wps\INetCache\0143ee610a7cfc7cdb5ef37d74b4f36e" TargetMode="External"/><Relationship Id="rId7" Type="http://schemas.openxmlformats.org/officeDocument/2006/relationships/image" Target="../media/image19.jpeg"/><Relationship Id="rId6" Type="http://schemas.openxmlformats.org/officeDocument/2006/relationships/tags" Target="../tags/tag6.xml"/><Relationship Id="rId5" Type="http://schemas.openxmlformats.org/officeDocument/2006/relationships/image" Target="file:///C:\Users\Administrator\AppData\Local\Temp\wps\INetCache\dcdc5dd9acc53f28bc2c711cd050b8af" TargetMode="External"/><Relationship Id="rId4" Type="http://schemas.openxmlformats.org/officeDocument/2006/relationships/image" Target="../media/image18.jpeg"/><Relationship Id="rId3" Type="http://schemas.openxmlformats.org/officeDocument/2006/relationships/tags" Target="../tags/tag5.xml"/><Relationship Id="rId27" Type="http://schemas.openxmlformats.org/officeDocument/2006/relationships/notesSlide" Target="../notesSlides/notesSlide4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18.xml"/><Relationship Id="rId24" Type="http://schemas.openxmlformats.org/officeDocument/2006/relationships/tags" Target="../tags/tag17.xml"/><Relationship Id="rId23" Type="http://schemas.openxmlformats.org/officeDocument/2006/relationships/image" Target="../media/image4.png"/><Relationship Id="rId22" Type="http://schemas.openxmlformats.org/officeDocument/2006/relationships/tags" Target="../tags/tag16.xml"/><Relationship Id="rId21" Type="http://schemas.openxmlformats.org/officeDocument/2006/relationships/tags" Target="../tags/tag15.xml"/><Relationship Id="rId20" Type="http://schemas.openxmlformats.org/officeDocument/2006/relationships/tags" Target="../tags/tag14.xml"/><Relationship Id="rId2" Type="http://schemas.openxmlformats.org/officeDocument/2006/relationships/tags" Target="../tags/tag4.xml"/><Relationship Id="rId19" Type="http://schemas.openxmlformats.org/officeDocument/2006/relationships/tags" Target="../tags/tag13.xml"/><Relationship Id="rId18" Type="http://schemas.openxmlformats.org/officeDocument/2006/relationships/tags" Target="../tags/tag12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image" Target="file:///C:\Users\Administrator\AppData\Local\Temp\wps\INetCache\dd60de527df8fd0890f8075e7bbca69b" TargetMode="External"/><Relationship Id="rId13" Type="http://schemas.openxmlformats.org/officeDocument/2006/relationships/image" Target="../media/image21.jpeg"/><Relationship Id="rId12" Type="http://schemas.openxmlformats.org/officeDocument/2006/relationships/tags" Target="../tags/tag8.xml"/><Relationship Id="rId11" Type="http://schemas.openxmlformats.org/officeDocument/2006/relationships/image" Target="file:///C:\Users\Administrator\AppData\Local\Temp\wps\INetCache\8c11ee4b5fb8c0ff56c2020dc56f2821" TargetMode="External"/><Relationship Id="rId10" Type="http://schemas.openxmlformats.org/officeDocument/2006/relationships/image" Target="../media/image20.jpeg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9.png"/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&#32452;&#35013;&#19968;&#36742;&#22826;&#38451;&#33021;&#39537;&#21160;&#30340;&#23567;&#36710;.mp4" TargetMode="Externa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Relationship Id="rId3" Type="http://schemas.openxmlformats.org/officeDocument/2006/relationships/hyperlink" Target="7.jpg" TargetMode="External"/><Relationship Id="rId2" Type="http://schemas.openxmlformats.org/officeDocument/2006/relationships/image" Target="../media/image33.png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&#25163;&#25671;&#24335;&#21457;&#30005;&#26426;&#30005;&#37327;&#23567;&#28783;&#27873;.mp4" TargetMode="Externa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14.jpeg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3210" y="1689108"/>
            <a:ext cx="34531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4.7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能量从哪里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来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73280" y="300570"/>
            <a:ext cx="263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实验步骤：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3279" y="828636"/>
            <a:ext cx="4509537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如图，用导线将小灯泡和小电动机连接起来。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38" y="945219"/>
            <a:ext cx="3583982" cy="2736098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73279" y="1694988"/>
            <a:ext cx="4509537" cy="12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用手使劲搓小电动机的轴，使小电动机转动，观察小灯泡是否被点亮。</a:t>
            </a:r>
            <a:endParaRPr lang="zh-CN" altLang="en-US" sz="24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26" y="2946496"/>
            <a:ext cx="1042934" cy="1935302"/>
          </a:xfrm>
          <a:prstGeom prst="rect">
            <a:avLst/>
          </a:prstGeom>
        </p:spPr>
      </p:pic>
      <p:sp>
        <p:nvSpPr>
          <p:cNvPr id="17" name="对话气泡: 圆角矩形 16"/>
          <p:cNvSpPr/>
          <p:nvPr/>
        </p:nvSpPr>
        <p:spPr>
          <a:xfrm>
            <a:off x="4982816" y="3590854"/>
            <a:ext cx="2193449" cy="911629"/>
          </a:xfrm>
          <a:prstGeom prst="wedgeRoundRectCallout">
            <a:avLst>
              <a:gd name="adj1" fmla="val 60929"/>
              <a:gd name="adj2" fmla="val -3801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小灯泡为什么不亮呢？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8" y="2967863"/>
            <a:ext cx="1109035" cy="1983041"/>
          </a:xfrm>
          <a:prstGeom prst="rect">
            <a:avLst/>
          </a:prstGeom>
        </p:spPr>
      </p:pic>
      <p:sp>
        <p:nvSpPr>
          <p:cNvPr id="19" name="对话气泡: 圆角矩形 18"/>
          <p:cNvSpPr/>
          <p:nvPr/>
        </p:nvSpPr>
        <p:spPr>
          <a:xfrm>
            <a:off x="1572162" y="3519482"/>
            <a:ext cx="2457497" cy="879802"/>
          </a:xfrm>
          <a:prstGeom prst="wedgeRoundRectCallout">
            <a:avLst>
              <a:gd name="adj1" fmla="val -59220"/>
              <a:gd name="adj2" fmla="val -335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小电动机转得不够快。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对话气泡: 圆角矩形 19"/>
          <p:cNvSpPr/>
          <p:nvPr/>
        </p:nvSpPr>
        <p:spPr>
          <a:xfrm>
            <a:off x="4270620" y="3591618"/>
            <a:ext cx="2905645" cy="911629"/>
          </a:xfrm>
          <a:prstGeom prst="wedgeRoundRectCallout">
            <a:avLst>
              <a:gd name="adj1" fmla="val 58877"/>
              <a:gd name="adj2" fmla="val -394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怎样使小电动机转得更快一些呢？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7" grpId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73280" y="300570"/>
            <a:ext cx="263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实验步骤：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6" y="947786"/>
            <a:ext cx="3803091" cy="29033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94" y="947786"/>
            <a:ext cx="3803091" cy="290337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92929" y="434297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3" action="ppaction://hlinkfile"/>
              </a:rPr>
              <a:t>点击播放实验视频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6" y="947786"/>
            <a:ext cx="3803091" cy="29033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94" y="947786"/>
            <a:ext cx="3803091" cy="290337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9420" y="3968159"/>
            <a:ext cx="7905160" cy="83099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lvl="0" defTabSz="4572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当电动机被用来发电的时候，它就是发电机，发电站就是用发电机来发电的。</a:t>
            </a:r>
            <a:endParaRPr lang="zh-CN" altLang="en-US" kern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对话气泡: 圆角矩形 9"/>
          <p:cNvSpPr/>
          <p:nvPr/>
        </p:nvSpPr>
        <p:spPr>
          <a:xfrm>
            <a:off x="3394421" y="390726"/>
            <a:ext cx="3523355" cy="1318194"/>
          </a:xfrm>
          <a:prstGeom prst="wedgeRoundRectCallout">
            <a:avLst>
              <a:gd name="adj1" fmla="val 29460"/>
              <a:gd name="adj2" fmla="val 802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如果使小电动机持续不断地转动，它就可以源源不断地发电。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849120" y="205740"/>
            <a:ext cx="6906578" cy="825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1.我们知道哪些发电的方法?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118110" y="1676876"/>
            <a:ext cx="3387090" cy="3037212"/>
            <a:chOff x="248" y="2684"/>
            <a:chExt cx="7112" cy="8106"/>
          </a:xfrm>
        </p:grpSpPr>
        <p:pic>
          <p:nvPicPr>
            <p:cNvPr id="111" name="图片 110"/>
            <p:cNvPicPr/>
            <p:nvPr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409" y="2684"/>
              <a:ext cx="2835" cy="2835"/>
            </a:xfrm>
            <a:prstGeom prst="ellipse">
              <a:avLst/>
            </a:prstGeom>
            <a:noFill/>
            <a:ln w="9525">
              <a:noFill/>
            </a:ln>
          </p:spPr>
        </p:pic>
        <p:pic>
          <p:nvPicPr>
            <p:cNvPr id="112" name="图片 111"/>
            <p:cNvPicPr/>
            <p:nvPr>
              <p:custDataLst>
                <p:tags r:id="rId6"/>
              </p:custDataLst>
            </p:nvPr>
          </p:nvPicPr>
          <p:blipFill>
            <a:blip r:embed="rId7" r:link="rId8"/>
            <a:stretch>
              <a:fillRect/>
            </a:stretch>
          </p:blipFill>
          <p:spPr>
            <a:xfrm>
              <a:off x="4382" y="2684"/>
              <a:ext cx="2835" cy="2835"/>
            </a:xfrm>
            <a:prstGeom prst="ellipse">
              <a:avLst/>
            </a:prstGeom>
            <a:noFill/>
            <a:ln w="9525">
              <a:noFill/>
            </a:ln>
          </p:spPr>
        </p:pic>
        <p:pic>
          <p:nvPicPr>
            <p:cNvPr id="113" name="图片 112"/>
            <p:cNvPicPr/>
            <p:nvPr>
              <p:custDataLst>
                <p:tags r:id="rId9"/>
              </p:custDataLst>
            </p:nvPr>
          </p:nvPicPr>
          <p:blipFill>
            <a:blip r:embed="rId10" r:link="rId11"/>
            <a:stretch>
              <a:fillRect/>
            </a:stretch>
          </p:blipFill>
          <p:spPr>
            <a:xfrm>
              <a:off x="694" y="6726"/>
              <a:ext cx="2835" cy="2835"/>
            </a:xfrm>
            <a:prstGeom prst="ellipse">
              <a:avLst/>
            </a:prstGeom>
            <a:noFill/>
            <a:ln w="9525">
              <a:noFill/>
            </a:ln>
          </p:spPr>
        </p:pic>
        <p:pic>
          <p:nvPicPr>
            <p:cNvPr id="114" name="图片 113"/>
            <p:cNvPicPr/>
            <p:nvPr>
              <p:custDataLst>
                <p:tags r:id="rId12"/>
              </p:custDataLst>
            </p:nvPr>
          </p:nvPicPr>
          <p:blipFill>
            <a:blip r:embed="rId13" r:link="rId14"/>
            <a:stretch>
              <a:fillRect/>
            </a:stretch>
          </p:blipFill>
          <p:spPr>
            <a:xfrm>
              <a:off x="4525" y="6410"/>
              <a:ext cx="2835" cy="2835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4" name="文本框 3"/>
            <p:cNvSpPr txBox="1"/>
            <p:nvPr>
              <p:custDataLst>
                <p:tags r:id="rId15"/>
              </p:custDataLst>
            </p:nvPr>
          </p:nvSpPr>
          <p:spPr>
            <a:xfrm>
              <a:off x="525" y="5519"/>
              <a:ext cx="2410" cy="12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</a:rPr>
                <a:t>水电站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6"/>
              </p:custDataLst>
            </p:nvPr>
          </p:nvSpPr>
          <p:spPr>
            <a:xfrm>
              <a:off x="4261" y="5491"/>
              <a:ext cx="2956" cy="12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</a:rPr>
                <a:t>风能电站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7"/>
              </p:custDataLst>
            </p:nvPr>
          </p:nvSpPr>
          <p:spPr>
            <a:xfrm>
              <a:off x="248" y="9561"/>
              <a:ext cx="4000" cy="12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</a:rPr>
                <a:t>火力发电站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8"/>
              </p:custDataLst>
            </p:nvPr>
          </p:nvSpPr>
          <p:spPr>
            <a:xfrm>
              <a:off x="4658" y="9554"/>
              <a:ext cx="2558" cy="12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</a:rPr>
                <a:t>核电站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5541169" y="2062639"/>
            <a:ext cx="212693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水力发电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5541169" y="2615089"/>
            <a:ext cx="212693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风力发电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1"/>
            </p:custDataLst>
          </p:nvPr>
        </p:nvSpPr>
        <p:spPr>
          <a:xfrm>
            <a:off x="5541169" y="3104674"/>
            <a:ext cx="212693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火力发电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2"/>
            </p:custDataLst>
          </p:nvPr>
        </p:nvSpPr>
        <p:spPr>
          <a:xfrm>
            <a:off x="5541169" y="3594259"/>
            <a:ext cx="212693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核能发电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8" r="53662" b="20066"/>
          <a:stretch>
            <a:fillRect/>
          </a:stretch>
        </p:blipFill>
        <p:spPr>
          <a:xfrm>
            <a:off x="225469" y="129642"/>
            <a:ext cx="1451589" cy="6754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7684" y="205750"/>
            <a:ext cx="1077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4"/>
            </p:custDataLst>
          </p:nvPr>
        </p:nvSpPr>
        <p:spPr>
          <a:xfrm>
            <a:off x="5646579" y="4054634"/>
            <a:ext cx="212693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......</a:t>
            </a:r>
            <a:endParaRPr 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251" y="1534254"/>
            <a:ext cx="4319775" cy="277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000" b="1"/>
              <a:t>       水力发电的基本原理是利用水位落差，配合水轮发电机发电，也就是利用水的位能转换为水轮的机械能，再用机械能推动发电机发电。科学家们利用水位落差的天然条件，有效地结合流力工程及机械物理等，精心搭配以达到最高的发电量，供人们使用廉价又无污染的电能。</a:t>
            </a:r>
            <a:endParaRPr lang="zh-CN" altLang="en-US" sz="2000" b="1"/>
          </a:p>
        </p:txBody>
      </p:sp>
      <p:pic>
        <p:nvPicPr>
          <p:cNvPr id="4098" name="Picture 2" descr="https://gimg2.baidu.com/image_search/src=http%3A%2F%2F5b0988e595225.cdn.sohucs.com%2Fimages%2F20200426%2F9b1b6825b09843ecb8ccfb5f4549e79c.jpeg&amp;refer=http%3A%2F%2F5b0988e595225.cdn.sohucs.com&amp;app=2002&amp;size=f9999,10000&amp;q=a80&amp;n=0&amp;g=0n&amp;fmt=jpeg?sec=1628835374&amp;t=c9d1cb7a23652fca8ca06a197bef69e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409" y="1400432"/>
            <a:ext cx="3955340" cy="26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757453" y="93635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水力发电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img2.baidu.com/image_search/src=http%3A%2F%2F08imgmini.eastday.com%2Fmobile%2F20200114%2F20200114174353_257e7cbeb49d1481166a76fef5bc8f8e_2.jpeg&amp;refer=http%3A%2F%2F08imgmini.eastday.com&amp;app=2002&amp;size=f9999,10000&amp;q=a80&amp;n=0&amp;g=0n&amp;fmt=jpeg?sec=1628835649&amp;t=79b612d23cfe4dfd4da77a0f64d625b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811" y="859152"/>
            <a:ext cx="4580015" cy="285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095896" y="1185185"/>
            <a:ext cx="3641294" cy="277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000" b="1">
                <a:latin typeface="+mn-lt"/>
              </a:rPr>
              <a:t>        火力发电是利用可燃物</a:t>
            </a:r>
            <a:r>
              <a:rPr lang="en-US" altLang="zh-CN" sz="2000" b="1">
                <a:latin typeface="+mn-lt"/>
              </a:rPr>
              <a:t>(</a:t>
            </a:r>
            <a:r>
              <a:rPr lang="zh-CN" altLang="en-US" sz="2000" b="1">
                <a:latin typeface="+mn-lt"/>
              </a:rPr>
              <a:t>多为煤</a:t>
            </a:r>
            <a:r>
              <a:rPr lang="en-US" altLang="zh-CN" sz="2000" b="1">
                <a:latin typeface="+mn-lt"/>
              </a:rPr>
              <a:t>) </a:t>
            </a:r>
            <a:r>
              <a:rPr lang="zh-CN" altLang="en-US" sz="2000" b="1">
                <a:latin typeface="+mn-lt"/>
              </a:rPr>
              <a:t>燃烧时释放的热能，通过发电动力装置转换成电能的一种发电方式。火力发电厂的主要设备系统包括燃料供给系统、给水系统、蒸汽系统、冷却系统、电气系统及其他一些辅助处理设备。</a:t>
            </a:r>
            <a:endParaRPr lang="zh-CN" altLang="en-US" sz="2000" b="1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83133" y="382532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火力发电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40908" y="255405"/>
            <a:ext cx="1627369" cy="523220"/>
          </a:xfrm>
          <a:prstGeom prst="rect">
            <a:avLst/>
          </a:prstGeom>
          <a:solidFill>
            <a:srgbClr val="FCECE8"/>
          </a:solidFill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核能发电</a:t>
            </a:r>
            <a:endParaRPr lang="zh-CN" altLang="en-US" sz="5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gss0.baidu.com/70cFfyinKgQFm2e88IuM_a/image/c0=shijue1,0,0,294,40/sign=2c868c3e27f5e0fefa15814234095edd/9825bc315c6034a882463ba6c11349540923767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30" y="967410"/>
            <a:ext cx="4035285" cy="26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gimg2.baidu.com/image_search/src=http%3A%2F%2Fpic.biodiscover.com%2Fuploads%2F03afdbd66e7929b125f8597834fa83a4%2Farticle%2Fbiodiscover_22391563.jpg&amp;refer=http%3A%2F%2Fpic.biodiscover.com&amp;app=2002&amp;size=f9999,10000&amp;q=a80&amp;n=0&amp;g=0n&amp;fmt=jpeg?sec=1628836152&amp;t=82e83006e97293f704164a208871bd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712" y="967409"/>
            <a:ext cx="4229858" cy="26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594387" y="375888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风力发电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24956" y="375888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地热发电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251308" y="4350327"/>
            <a:ext cx="1627369" cy="523220"/>
          </a:xfrm>
          <a:prstGeom prst="rect">
            <a:avLst/>
          </a:prstGeom>
          <a:solidFill>
            <a:srgbClr val="FCECE8"/>
          </a:solidFill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潮汐发电</a:t>
            </a:r>
            <a:endParaRPr lang="zh-CN" altLang="en-US" sz="5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48749" y="1205423"/>
          <a:ext cx="7646502" cy="3700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834"/>
                <a:gridCol w="2548834"/>
                <a:gridCol w="2548834"/>
              </a:tblGrid>
              <a:tr h="528701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电能的来源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转换的能量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输出的能量形式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/>
                </a:tc>
              </a:tr>
              <a:tr h="528701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普通电池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化学能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 rowSpan="6"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电能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</a:tr>
              <a:tr h="528701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光电池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光能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 vMerge="1">
                  <a:tcPr anchor="ctr"/>
                </a:tc>
              </a:tr>
              <a:tr h="528701"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 vMerge="1">
                  <a:tcPr anchor="ctr"/>
                </a:tc>
              </a:tr>
              <a:tr h="528701"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 vMerge="1">
                  <a:tcPr anchor="ctr"/>
                </a:tc>
              </a:tr>
              <a:tr h="528701"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 vMerge="1">
                  <a:tcPr anchor="ctr"/>
                </a:tc>
              </a:tr>
              <a:tr h="528701"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4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/>
                </a:tc>
                <a:tc vMerge="1">
                  <a:tcPr anchor="ctr"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1484621" y="2825043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热电站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15597" y="282504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化学能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84620" y="335455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水电站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70286" y="335455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水能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84619" y="387946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风电站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70285" y="387946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风能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84619" y="440437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核电站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70284" y="440437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核能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799465" y="-135890"/>
            <a:ext cx="5810250" cy="1341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4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能量又是怎样转化的?查阅资料，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把结果记录在表格中。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173356" y="1881809"/>
            <a:ext cx="3762565" cy="209384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83" y="815210"/>
            <a:ext cx="1432689" cy="3513079"/>
          </a:xfrm>
          <a:prstGeom prst="rect">
            <a:avLst/>
          </a:prstGeom>
        </p:spPr>
      </p:pic>
      <p:sp>
        <p:nvSpPr>
          <p:cNvPr id="16" name="对话气泡: 圆角矩形 15"/>
          <p:cNvSpPr/>
          <p:nvPr/>
        </p:nvSpPr>
        <p:spPr>
          <a:xfrm>
            <a:off x="1585709" y="878197"/>
            <a:ext cx="5848761" cy="882048"/>
          </a:xfrm>
          <a:prstGeom prst="wedgeRoundRectCallout">
            <a:avLst>
              <a:gd name="adj1" fmla="val -55216"/>
              <a:gd name="adj2" fmla="val 385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我们在生活中接触过多种多样的能量形式，你们能说说有哪些吗？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17318" y="228166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</a:rPr>
              <a:t>声能</a:t>
            </a:r>
            <a:endParaRPr lang="zh-CN" altLang="en-US" sz="2800" b="1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04072" y="228311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</a:rPr>
              <a:t>光能</a:t>
            </a:r>
            <a:endParaRPr lang="zh-CN" altLang="en-US" sz="2800" b="1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60354" y="228166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</a:rPr>
              <a:t>电能</a:t>
            </a:r>
            <a:endParaRPr lang="zh-CN" altLang="en-US" sz="2800" b="1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17318" y="306468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</a:rPr>
              <a:t>热能</a:t>
            </a:r>
            <a:endParaRPr lang="zh-CN" altLang="en-US" sz="2800" b="1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04072" y="306468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</a:rPr>
              <a:t>磁能</a:t>
            </a:r>
            <a:endParaRPr lang="zh-CN" altLang="en-US" sz="2800" b="1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33860" y="3064689"/>
            <a:ext cx="1166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思想气泡: 云 22"/>
          <p:cNvSpPr/>
          <p:nvPr/>
        </p:nvSpPr>
        <p:spPr>
          <a:xfrm>
            <a:off x="5216955" y="3286600"/>
            <a:ext cx="3330697" cy="1637911"/>
          </a:xfrm>
          <a:prstGeom prst="cloudCallout">
            <a:avLst>
              <a:gd name="adj1" fmla="val -61612"/>
              <a:gd name="adj2" fmla="val -3123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这些能量之间是如何进行转换的呢？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709" y="344758"/>
            <a:ext cx="1432689" cy="3513079"/>
          </a:xfrm>
          <a:prstGeom prst="rect">
            <a:avLst/>
          </a:prstGeom>
        </p:spPr>
      </p:pic>
      <p:sp>
        <p:nvSpPr>
          <p:cNvPr id="8" name="对话气泡: 圆角矩形 7"/>
          <p:cNvSpPr/>
          <p:nvPr/>
        </p:nvSpPr>
        <p:spPr>
          <a:xfrm>
            <a:off x="1526074" y="344758"/>
            <a:ext cx="4364517" cy="882048"/>
          </a:xfrm>
          <a:prstGeom prst="wedgeRoundRectCallout">
            <a:avLst>
              <a:gd name="adj1" fmla="val -55216"/>
              <a:gd name="adj2" fmla="val 385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通过本单元的学习，你对能量有了哪些新的认识？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对话气泡: 圆角矩形 8"/>
          <p:cNvSpPr/>
          <p:nvPr/>
        </p:nvSpPr>
        <p:spPr>
          <a:xfrm>
            <a:off x="3199480" y="1363832"/>
            <a:ext cx="4277052" cy="820675"/>
          </a:xfrm>
          <a:prstGeom prst="wedgeRoundRectCallout">
            <a:avLst>
              <a:gd name="adj1" fmla="val -56781"/>
              <a:gd name="adj2" fmla="val 25059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能量的形式是多种多样的，能量之间是可以</a:t>
            </a:r>
            <a:r>
              <a:rPr lang="zh-CN" altLang="en-US" sz="2200" b="1" ker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相互转换</a:t>
            </a:r>
            <a:r>
              <a:rPr lang="zh-CN" altLang="en-US" sz="2200" b="1" ker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  <a:endParaRPr kumimoji="0" lang="zh-CN" altLang="en-US" sz="2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卡通人物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825" y="1363832"/>
            <a:ext cx="934767" cy="17293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1" y="3022806"/>
            <a:ext cx="1008214" cy="1802765"/>
          </a:xfrm>
          <a:prstGeom prst="rect">
            <a:avLst/>
          </a:prstGeom>
        </p:spPr>
      </p:pic>
      <p:sp>
        <p:nvSpPr>
          <p:cNvPr id="12" name="对话气泡: 圆角矩形 11"/>
          <p:cNvSpPr/>
          <p:nvPr/>
        </p:nvSpPr>
        <p:spPr>
          <a:xfrm>
            <a:off x="2017698" y="3570047"/>
            <a:ext cx="4562006" cy="882048"/>
          </a:xfrm>
          <a:prstGeom prst="wedgeRoundRectCallout">
            <a:avLst>
              <a:gd name="adj1" fmla="val -54864"/>
              <a:gd name="adj2" fmla="val -341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能量可以从一个物体转移到另一个物体，如食物链中的能量传递。</a:t>
            </a:r>
            <a:endParaRPr lang="zh-CN" altLang="en-US" sz="2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31" y="3145668"/>
            <a:ext cx="1135075" cy="1689259"/>
          </a:xfrm>
          <a:prstGeom prst="rect">
            <a:avLst/>
          </a:prstGeom>
        </p:spPr>
      </p:pic>
      <p:sp>
        <p:nvSpPr>
          <p:cNvPr id="16" name="对话气泡: 圆角矩形 15"/>
          <p:cNvSpPr/>
          <p:nvPr/>
        </p:nvSpPr>
        <p:spPr>
          <a:xfrm>
            <a:off x="3550747" y="2406296"/>
            <a:ext cx="4277053" cy="820675"/>
          </a:xfrm>
          <a:prstGeom prst="wedgeRoundRectCallout">
            <a:avLst>
              <a:gd name="adj1" fmla="val 38089"/>
              <a:gd name="adj2" fmla="val 782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电能不是自然存在的能源，而是由其他形式的能源转换而来的。</a:t>
            </a:r>
            <a:endParaRPr lang="zh-CN" altLang="en-US" sz="2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1252" y="1198426"/>
            <a:ext cx="8302052" cy="44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10000"/>
              </a:lnSpc>
              <a:buClr>
                <a:srgbClr val="FFFFFF"/>
              </a:buClr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利用课外时间设计制作一辆太阳能小车，并测试一下。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3" y="1735390"/>
            <a:ext cx="2809622" cy="2214390"/>
          </a:xfrm>
          <a:prstGeom prst="rect">
            <a:avLst/>
          </a:prstGeom>
        </p:spPr>
      </p:pic>
      <p:pic>
        <p:nvPicPr>
          <p:cNvPr id="7" name="图片 5" descr="QQ截图20181109182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" b="525"/>
          <a:stretch>
            <a:fillRect/>
          </a:stretch>
        </p:blipFill>
        <p:spPr bwMode="auto">
          <a:xfrm>
            <a:off x="3276932" y="1927547"/>
            <a:ext cx="2565383" cy="183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IMG_20181112_204719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2221" r="31250" b="29167"/>
          <a:stretch>
            <a:fillRect/>
          </a:stretch>
        </p:blipFill>
        <p:spPr bwMode="auto">
          <a:xfrm>
            <a:off x="5927242" y="1905167"/>
            <a:ext cx="278606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6492929" y="434297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4" action="ppaction://hlinkfile"/>
              </a:rPr>
              <a:t>点击播放实验视频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展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708" r="38224" b="20066"/>
          <a:stretch>
            <a:fillRect/>
          </a:stretch>
        </p:blipFill>
        <p:spPr>
          <a:xfrm>
            <a:off x="225469" y="129642"/>
            <a:ext cx="1935224" cy="6754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7684" y="20575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750570" y="1510030"/>
            <a:ext cx="70739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0">
                <a:cs typeface="楷体_GB2312" charset="0"/>
              </a:rPr>
              <a:t>    </a:t>
            </a:r>
            <a:r>
              <a:rPr lang="en-US" alt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今天这节课，我们学习了能量从哪里来，知道了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太阳是自然界最大的能量来源。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我们知道了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电能是由其他形式的能量转换来的。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77" y="870654"/>
            <a:ext cx="3688245" cy="409717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129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知识脉络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7" y="1446212"/>
            <a:ext cx="8312727" cy="22510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7" y="543045"/>
            <a:ext cx="2639428" cy="26394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60781" y="3288489"/>
            <a:ext cx="2915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</a:rPr>
              <a:t>电灯将电能转换为光能和热能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pic>
        <p:nvPicPr>
          <p:cNvPr id="1026" name="Picture 2" descr="https://gimg2.baidu.com/image_search/src=http%3A%2F%2Fimg1.toocle.com%2Fsuppliers%2Fproduct_cn%2F2008%2F12%2F18%2F78%2F12356878_1.jpg&amp;refer=http%3A%2F%2Fimg1.toocle.com&amp;app=2002&amp;size=f9999,10000&amp;q=a80&amp;n=0&amp;g=0n&amp;fmt=jpeg?sec=1628826387&amp;t=9a7ae6e7f82acac0718942fa71f40e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040" y="411073"/>
            <a:ext cx="3551254" cy="29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4186495" y="3288489"/>
            <a:ext cx="334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</a:rPr>
              <a:t>太阳能热水器将太阳能转换为热能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4800" y="4207574"/>
            <a:ext cx="850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能量无处不在，而且时刻在发生转换，那么能量从哪里来呢？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1252" y="907799"/>
            <a:ext cx="6943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rPr>
              <a:t>1.</a:t>
            </a:r>
            <a:r>
              <a:rPr lang="zh-CN" altLang="en-US">
                <a:solidFill>
                  <a:prstClr val="black"/>
                </a:solidFill>
              </a:rPr>
              <a:t>太阳的能量是怎样传递到地球上的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252" y="1503226"/>
            <a:ext cx="8302052" cy="85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10000"/>
              </a:lnSpc>
              <a:buClr>
                <a:srgbClr val="FFFFFF"/>
              </a:buClr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说一说</a:t>
            </a:r>
            <a:r>
              <a:rPr lang="zh-CN" altLang="en-US" sz="24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我们每天进行着各种各样的活动，所以身体需要能量，而这些能量来自哪里呢？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8" y="2508796"/>
            <a:ext cx="1109035" cy="1983041"/>
          </a:xfrm>
          <a:prstGeom prst="rect">
            <a:avLst/>
          </a:prstGeom>
        </p:spPr>
      </p:pic>
      <p:sp>
        <p:nvSpPr>
          <p:cNvPr id="11" name="对话气泡: 圆角矩形 10"/>
          <p:cNvSpPr/>
          <p:nvPr/>
        </p:nvSpPr>
        <p:spPr>
          <a:xfrm>
            <a:off x="1793035" y="2740158"/>
            <a:ext cx="1221836" cy="561598"/>
          </a:xfrm>
          <a:prstGeom prst="wedgeRoundRectCallout">
            <a:avLst>
              <a:gd name="adj1" fmla="val -66663"/>
              <a:gd name="adj2" fmla="val 3182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食物。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65" y="2588687"/>
            <a:ext cx="1042934" cy="1935302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>
            <a:off x="3883104" y="2588687"/>
            <a:ext cx="3167268" cy="911629"/>
          </a:xfrm>
          <a:prstGeom prst="wedgeRoundRectCallout">
            <a:avLst>
              <a:gd name="adj1" fmla="val 56584"/>
              <a:gd name="adj2" fmla="val 317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食物中的能量又是来自哪里？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57" y="351385"/>
            <a:ext cx="5395686" cy="351307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93913" y="3894725"/>
            <a:ext cx="7156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太阳的能量是怎样传递给植物的？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3913" y="4386651"/>
            <a:ext cx="7156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太阳又是怎样为动物提供能量的呢？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5462" y="535056"/>
            <a:ext cx="8113077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4572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+mj-ea"/>
                <a:ea typeface="+mj-ea"/>
              </a:rPr>
              <a:t>参照食物链，描述太阳为我们提供能量的过程。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49260" y="4166928"/>
            <a:ext cx="6245475" cy="465448"/>
          </a:xfrm>
          <a:prstGeom prst="rect">
            <a:avLst/>
          </a:prstGeom>
          <a:solidFill>
            <a:srgbClr val="F6CB50"/>
          </a:solidFill>
          <a:ln w="25400">
            <a:solidFill>
              <a:srgbClr val="DDDDDD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10000"/>
              </a:lnSpc>
            </a:pPr>
            <a:r>
              <a:rPr lang="zh-CN" altLang="en-US" sz="2400" b="1" kern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小结：</a:t>
            </a:r>
            <a:r>
              <a:rPr lang="zh-CN" altLang="en-US" sz="2400" b="1" kern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太阳能是所有生命活动的能量来源。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1" y="1067699"/>
            <a:ext cx="6245475" cy="30155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1252" y="338450"/>
            <a:ext cx="3889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latin typeface="Times New Roman" panose="02020603050405020304"/>
                <a:ea typeface="宋体" panose="02010600030101010101" pitchFamily="2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5pPr>
            <a:lvl6pPr defTabSz="914400">
              <a:defRPr>
                <a:latin typeface="Calibri" panose="020F0502020204030204" pitchFamily="34" charset="0"/>
              </a:defRPr>
            </a:lvl6pPr>
            <a:lvl7pPr defTabSz="914400">
              <a:defRPr>
                <a:latin typeface="Calibri" panose="020F0502020204030204" pitchFamily="34" charset="0"/>
              </a:defRPr>
            </a:lvl7pPr>
            <a:lvl8pPr defTabSz="914400">
              <a:defRPr>
                <a:latin typeface="Calibri" panose="020F0502020204030204" pitchFamily="34" charset="0"/>
              </a:defRPr>
            </a:lvl8pPr>
            <a:lvl9pPr defTabSz="914400">
              <a:defRPr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</a:rPr>
              <a:t>2.</a:t>
            </a:r>
            <a:r>
              <a:rPr lang="zh-CN" altLang="en-US">
                <a:solidFill>
                  <a:prstClr val="black"/>
                </a:solidFill>
              </a:rPr>
              <a:t>电能是从哪里来的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6" y="1383339"/>
            <a:ext cx="4342543" cy="3328972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17550" y="891258"/>
            <a:ext cx="667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动手做一做，用手摇发电机点亮小灯泡。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572000" y="1625869"/>
            <a:ext cx="408167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手摇发电机发电，能量是如何转换的？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687597" y="2687369"/>
            <a:ext cx="2016125" cy="510778"/>
          </a:xfrm>
          <a:prstGeom prst="round2DiagRect">
            <a:avLst/>
          </a:prstGeom>
          <a:solidFill>
            <a:srgbClr val="FFFF00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</a:rPr>
              <a:t>动能→电能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92929" y="434297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zh-CN" altLang="en-US">
                <a:hlinkClick r:id="rId2" action="ppaction://hlinkfile"/>
              </a:rPr>
              <a:t>点击播放实验视频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6" y="1383339"/>
            <a:ext cx="4342543" cy="33289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136" y="1242671"/>
            <a:ext cx="2991945" cy="326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0974" y="481276"/>
            <a:ext cx="6622556" cy="508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10000"/>
              </a:lnSpc>
              <a:buClr>
                <a:srgbClr val="FFFFFF"/>
              </a:buClr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说一说</a:t>
            </a:r>
            <a:r>
              <a:rPr lang="zh-CN" altLang="en-US" sz="28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手摇发电机像什么装置？</a:t>
            </a:r>
            <a:endParaRPr lang="zh-CN" altLang="en-US" sz="28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3811865" y="1295679"/>
            <a:ext cx="2126757" cy="911629"/>
          </a:xfrm>
          <a:prstGeom prst="wedgeRoundRectCallout">
            <a:avLst>
              <a:gd name="adj1" fmla="val 39427"/>
              <a:gd name="adj2" fmla="val 928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小电动机能发电吗？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3841" y="327184"/>
            <a:ext cx="8498681" cy="448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" name="图片 2" descr="工作中的人80x45"/>
          <p:cNvPicPr>
            <a:picLocks noChangeAspect="1"/>
          </p:cNvPicPr>
          <p:nvPr/>
        </p:nvPicPr>
        <p:blipFill>
          <a:blip r:embed="rId1"/>
          <a:srcRect l="11842" r="4920"/>
          <a:stretch>
            <a:fillRect/>
          </a:stretch>
        </p:blipFill>
        <p:spPr>
          <a:xfrm>
            <a:off x="5539740" y="230029"/>
            <a:ext cx="3436144" cy="2322195"/>
          </a:xfrm>
          <a:prstGeom prst="rect">
            <a:avLst/>
          </a:prstGeom>
        </p:spPr>
      </p:pic>
      <p:sp>
        <p:nvSpPr>
          <p:cNvPr id="12" name="PA-矩形 3"/>
          <p:cNvSpPr/>
          <p:nvPr>
            <p:custDataLst>
              <p:tags r:id="rId2"/>
            </p:custDataLst>
          </p:nvPr>
        </p:nvSpPr>
        <p:spPr>
          <a:xfrm>
            <a:off x="310039" y="663893"/>
            <a:ext cx="668559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原微信已满，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向日葵教学将启用新微信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004" y="1563053"/>
            <a:ext cx="4029551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全国各地各学科课件、教案、学案、习题、试题、教学视频、公开课、优质课。</a:t>
            </a:r>
            <a:endParaRPr lang="zh-CN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2" name="图片 1" descr="C:\Users\Administrator\Desktop\代理咨询.jpg代理咨询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6395" y="2265998"/>
            <a:ext cx="1621155" cy="1621631"/>
          </a:xfrm>
          <a:prstGeom prst="rect">
            <a:avLst/>
          </a:prstGeom>
        </p:spPr>
      </p:pic>
      <p:sp>
        <p:nvSpPr>
          <p:cNvPr id="10" name="PA-矩形 3"/>
          <p:cNvSpPr/>
          <p:nvPr>
            <p:custDataLst>
              <p:tags r:id="rId4"/>
            </p:custDataLst>
          </p:nvPr>
        </p:nvSpPr>
        <p:spPr>
          <a:xfrm>
            <a:off x="1152525" y="4041458"/>
            <a:ext cx="7088029" cy="66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请提前加微信，下学期更精彩</a:t>
            </a:r>
            <a:r>
              <a:rPr lang="en-US" altLang="zh-CN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...</a:t>
            </a:r>
            <a:endParaRPr lang="en-US" altLang="zh-CN" sz="37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AS_UNIQUEID" val="143"/>
</p:tagLst>
</file>

<file path=ppt/tags/tag11.xml><?xml version="1.0" encoding="utf-8"?>
<p:tagLst xmlns:p="http://schemas.openxmlformats.org/presentationml/2006/main">
  <p:tag name="AS_UNIQUEID" val="144"/>
</p:tagLst>
</file>

<file path=ppt/tags/tag12.xml><?xml version="1.0" encoding="utf-8"?>
<p:tagLst xmlns:p="http://schemas.openxmlformats.org/presentationml/2006/main">
  <p:tag name="AS_UNIQUEID" val="145"/>
</p:tagLst>
</file>

<file path=ppt/tags/tag13.xml><?xml version="1.0" encoding="utf-8"?>
<p:tagLst xmlns:p="http://schemas.openxmlformats.org/presentationml/2006/main">
  <p:tag name="AS_UNIQUEID" val="146"/>
</p:tagLst>
</file>

<file path=ppt/tags/tag14.xml><?xml version="1.0" encoding="utf-8"?>
<p:tagLst xmlns:p="http://schemas.openxmlformats.org/presentationml/2006/main">
  <p:tag name="AS_UNIQUEID" val="147"/>
</p:tagLst>
</file>

<file path=ppt/tags/tag15.xml><?xml version="1.0" encoding="utf-8"?>
<p:tagLst xmlns:p="http://schemas.openxmlformats.org/presentationml/2006/main">
  <p:tag name="AS_UNIQUEID" val="148"/>
</p:tagLst>
</file>

<file path=ppt/tags/tag16.xml><?xml version="1.0" encoding="utf-8"?>
<p:tagLst xmlns:p="http://schemas.openxmlformats.org/presentationml/2006/main">
  <p:tag name="AS_UNIQUEID" val="149"/>
</p:tagLst>
</file>

<file path=ppt/tags/tag17.xml><?xml version="1.0" encoding="utf-8"?>
<p:tagLst xmlns:p="http://schemas.openxmlformats.org/presentationml/2006/main">
  <p:tag name="AS_UNIQUEID" val="149"/>
</p:tagLst>
</file>

<file path=ppt/tags/tag18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19.xml><?xml version="1.0" encoding="utf-8"?>
<p:tagLst xmlns:p="http://schemas.openxmlformats.org/presentationml/2006/main">
  <p:tag name="AS_UNIQUEID" val="130"/>
</p:tagLst>
</file>

<file path=ppt/tags/tag2.xml><?xml version="1.0" encoding="utf-8"?>
<p:tagLst xmlns:p="http://schemas.openxmlformats.org/presentationml/2006/main">
  <p:tag name="PA" val="v5.1.1"/>
</p:tagLst>
</file>

<file path=ppt/tags/tag20.xml><?xml version="1.0" encoding="utf-8"?>
<p:tagLst xmlns:p="http://schemas.openxmlformats.org/presentationml/2006/main">
  <p:tag name="AS_UNIQUEID" val="131"/>
</p:tagLst>
</file>

<file path=ppt/tags/tag21.xml><?xml version="1.0" encoding="utf-8"?>
<p:tagLst xmlns:p="http://schemas.openxmlformats.org/presentationml/2006/main">
  <p:tag name="AS_UNIQUEID" val="132"/>
</p:tagLst>
</file>

<file path=ppt/tags/tag22.xml><?xml version="1.0" encoding="utf-8"?>
<p:tagLst xmlns:p="http://schemas.openxmlformats.org/presentationml/2006/main">
  <p:tag name="KSO_WM_UNIT_TABLE_BEAUTIFY" val="smartTable{f226bead-a7f8-4779-b252-4c1dc63a5db4}"/>
</p:tagLst>
</file>

<file path=ppt/tags/tag23.xml><?xml version="1.0" encoding="utf-8"?>
<p:tagLst xmlns:p="http://schemas.openxmlformats.org/presentationml/2006/main">
  <p:tag name="AS_UNIQUEID" val="156"/>
</p:tagLst>
</file>

<file path=ppt/tags/tag24.xml><?xml version="1.0" encoding="utf-8"?>
<p:tagLst xmlns:p="http://schemas.openxmlformats.org/presentationml/2006/main">
  <p:tag name="AS_UNIQUEID" val="198"/>
</p:tagLst>
</file>

<file path=ppt/tags/tag25.xml><?xml version="1.0" encoding="utf-8"?>
<p:tagLst xmlns:p="http://schemas.openxmlformats.org/presentationml/2006/main">
  <p:tag name="ISLIDE.ADDREMOVEWATERMARK" val="vQPnBbQyLF"/>
</p:tagLst>
</file>

<file path=ppt/tags/tag2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3.xml><?xml version="1.0" encoding="utf-8"?>
<p:tagLst xmlns:p="http://schemas.openxmlformats.org/presentationml/2006/main">
  <p:tag name="AS_UNIQUEID" val="135"/>
</p:tagLst>
</file>

<file path=ppt/tags/tag4.xml><?xml version="1.0" encoding="utf-8"?>
<p:tagLst xmlns:p="http://schemas.openxmlformats.org/presentationml/2006/main">
  <p:tag name="AS_UNIQUEID" val="137"/>
</p:tagLst>
</file>

<file path=ppt/tags/tag5.xml><?xml version="1.0" encoding="utf-8"?>
<p:tagLst xmlns:p="http://schemas.openxmlformats.org/presentationml/2006/main">
  <p:tag name="AS_UNIQUEID" val="138"/>
</p:tagLst>
</file>

<file path=ppt/tags/tag6.xml><?xml version="1.0" encoding="utf-8"?>
<p:tagLst xmlns:p="http://schemas.openxmlformats.org/presentationml/2006/main">
  <p:tag name="AS_UNIQUEID" val="139"/>
</p:tagLst>
</file>

<file path=ppt/tags/tag7.xml><?xml version="1.0" encoding="utf-8"?>
<p:tagLst xmlns:p="http://schemas.openxmlformats.org/presentationml/2006/main">
  <p:tag name="AS_UNIQUEID" val="140"/>
</p:tagLst>
</file>

<file path=ppt/tags/tag8.xml><?xml version="1.0" encoding="utf-8"?>
<p:tagLst xmlns:p="http://schemas.openxmlformats.org/presentationml/2006/main">
  <p:tag name="AS_UNIQUEID" val="141"/>
</p:tagLst>
</file>

<file path=ppt/tags/tag9.xml><?xml version="1.0" encoding="utf-8"?>
<p:tagLst xmlns:p="http://schemas.openxmlformats.org/presentationml/2006/main">
  <p:tag name="AS_UNIQUEID" val="14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3200" b="1" dirty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WPS 演示</Application>
  <PresentationFormat>On-screen Show (16:9)</PresentationFormat>
  <Paragraphs>190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楷体</vt:lpstr>
      <vt:lpstr>黑体</vt:lpstr>
      <vt:lpstr>Times New Roman</vt:lpstr>
      <vt:lpstr>Calibri</vt:lpstr>
      <vt:lpstr>Arial</vt:lpstr>
      <vt:lpstr>字魂59号-创粗黑</vt:lpstr>
      <vt:lpstr>字魂58号-创中黑</vt:lpstr>
      <vt:lpstr>字魂36号-正文宋楷</vt:lpstr>
      <vt:lpstr>微软雅黑</vt:lpstr>
      <vt:lpstr>Arial Unicode MS</vt:lpstr>
      <vt:lpstr>等线</vt:lpstr>
      <vt:lpstr>楷体_GB2312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3</cp:revision>
  <cp:lastPrinted>2021-07-17T17:44:00Z</cp:lastPrinted>
  <dcterms:created xsi:type="dcterms:W3CDTF">2021-08-15T06:44:00Z</dcterms:created>
  <dcterms:modified xsi:type="dcterms:W3CDTF">2021-10-09T06:15:24Z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D26168BBC0F14C0D9443CFF39B936380</vt:lpwstr>
  </property>
  <property fmtid="{D5CDD505-2E9C-101B-9397-08002B2CF9AE}" pid="7" name="KSOProductBuildVer">
    <vt:lpwstr>2052-11.1.0.10938</vt:lpwstr>
  </property>
</Properties>
</file>