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258" r:id="rId3"/>
    <p:sldId id="326" r:id="rId4"/>
    <p:sldId id="261" r:id="rId5"/>
    <p:sldId id="387" r:id="rId6"/>
    <p:sldId id="427" r:id="rId7"/>
    <p:sldId id="403" r:id="rId8"/>
    <p:sldId id="414" r:id="rId9"/>
    <p:sldId id="415" r:id="rId10"/>
    <p:sldId id="333" r:id="rId11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1440" y="114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5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贾文2016\同步\创新设计\创新 地理 鲁教 必修3\创新鲁教3图片\0FU232E9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913" b="4755"/>
          <a:stretch/>
        </p:blipFill>
        <p:spPr bwMode="auto">
          <a:xfrm>
            <a:off x="-437314" y="4221882"/>
            <a:ext cx="13065041" cy="2872335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622" y="2135972"/>
            <a:ext cx="59766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微专题</a:t>
            </a:r>
            <a:r>
              <a:rPr lang="en-US" altLang="zh-CN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12</a:t>
            </a:r>
            <a:r>
              <a:rPr lang="zh-CN" altLang="zh-CN" sz="5000" b="1" dirty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交通建设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圆角矩形 16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16600" y="441801"/>
            <a:ext cx="11639246" cy="612777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长三角地区城际高铁的建成通车带来的有利影响是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显著减轻航空运输的压力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提高沿线农产品的外运量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缩短中东部地区时空距离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促进当地旅游资源的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开发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长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三角地区城际高铁属于短途运输，对航空影响不大，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城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际高铁是客运，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城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际高铁只分布在东部沿海的长江三角洲地区，与中部关系不大，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客运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便利，能够促进当地旅游资源的开发，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059" y="3113271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052" y="68569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20480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uiExpand="1" build="allAtOnce"/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790998" y="0"/>
            <a:ext cx="972000" cy="118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90997" y="206526"/>
            <a:ext cx="972001" cy="90729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栏目索引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253101" y="2925738"/>
            <a:ext cx="3388265" cy="3134074"/>
            <a:chOff x="2743996" y="1628935"/>
            <a:chExt cx="3722581" cy="3588331"/>
          </a:xfrm>
        </p:grpSpPr>
        <p:sp>
          <p:nvSpPr>
            <p:cNvPr id="9" name="矩形 20">
              <a:hlinkClick r:id="rId2" action="ppaction://hlinksldjump"/>
            </p:cNvPr>
            <p:cNvSpPr/>
            <p:nvPr/>
          </p:nvSpPr>
          <p:spPr>
            <a:xfrm>
              <a:off x="4668044" y="1628935"/>
              <a:ext cx="1709739" cy="1709738"/>
            </a:xfrm>
            <a:custGeom>
              <a:avLst/>
              <a:gdLst/>
              <a:ahLst/>
              <a:cxnLst/>
              <a:rect l="l" t="t" r="r" b="b"/>
              <a:pathLst>
                <a:path w="1709738" h="1709738">
                  <a:moveTo>
                    <a:pt x="854869" y="0"/>
                  </a:moveTo>
                  <a:cubicBezTo>
                    <a:pt x="1327739" y="0"/>
                    <a:pt x="1709738" y="381998"/>
                    <a:pt x="1709738" y="854869"/>
                  </a:cubicBezTo>
                  <a:cubicBezTo>
                    <a:pt x="1709738" y="1327739"/>
                    <a:pt x="1327739" y="1709738"/>
                    <a:pt x="854869" y="1709738"/>
                  </a:cubicBezTo>
                  <a:cubicBezTo>
                    <a:pt x="0" y="1709738"/>
                    <a:pt x="0" y="1709738"/>
                    <a:pt x="0" y="1709738"/>
                  </a:cubicBezTo>
                  <a:cubicBezTo>
                    <a:pt x="0" y="854869"/>
                    <a:pt x="0" y="854869"/>
                    <a:pt x="0" y="854869"/>
                  </a:cubicBezTo>
                  <a:cubicBezTo>
                    <a:pt x="0" y="381998"/>
                    <a:pt x="381999" y="0"/>
                    <a:pt x="854869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知能梳理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0" name="矩形 22"/>
            <p:cNvSpPr/>
            <p:nvPr/>
          </p:nvSpPr>
          <p:spPr>
            <a:xfrm>
              <a:off x="4668044" y="3521820"/>
              <a:ext cx="1798533" cy="1695446"/>
            </a:xfrm>
            <a:custGeom>
              <a:avLst/>
              <a:gdLst/>
              <a:ahLst/>
              <a:cxnLst/>
              <a:rect l="l" t="t" r="r" b="b"/>
              <a:pathLst>
                <a:path w="2376488" h="2376487">
                  <a:moveTo>
                    <a:pt x="0" y="0"/>
                  </a:moveTo>
                  <a:cubicBezTo>
                    <a:pt x="1188244" y="0"/>
                    <a:pt x="1188244" y="0"/>
                    <a:pt x="1188244" y="0"/>
                  </a:cubicBezTo>
                  <a:cubicBezTo>
                    <a:pt x="1845521" y="0"/>
                    <a:pt x="2376488" y="530967"/>
                    <a:pt x="2376488" y="1188243"/>
                  </a:cubicBezTo>
                  <a:cubicBezTo>
                    <a:pt x="2376488" y="1845520"/>
                    <a:pt x="1845521" y="2376487"/>
                    <a:pt x="1188244" y="2376487"/>
                  </a:cubicBezTo>
                  <a:cubicBezTo>
                    <a:pt x="530967" y="2376487"/>
                    <a:pt x="0" y="1845520"/>
                    <a:pt x="0" y="1188243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zh-CN" altLang="en-US" sz="2300" b="1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1" name="矩形 21">
              <a:hlinkClick r:id="rId3" action="ppaction://hlinksldjump"/>
            </p:cNvPr>
            <p:cNvSpPr/>
            <p:nvPr/>
          </p:nvSpPr>
          <p:spPr>
            <a:xfrm>
              <a:off x="2743996" y="3497835"/>
              <a:ext cx="1709737" cy="1709738"/>
            </a:xfrm>
            <a:custGeom>
              <a:avLst/>
              <a:gdLst/>
              <a:ahLst/>
              <a:cxnLst/>
              <a:rect l="l" t="t" r="r" b="b"/>
              <a:pathLst>
                <a:path w="1709737" h="1709738">
                  <a:moveTo>
                    <a:pt x="854868" y="0"/>
                  </a:moveTo>
                  <a:cubicBezTo>
                    <a:pt x="1709737" y="0"/>
                    <a:pt x="1709737" y="0"/>
                    <a:pt x="1709737" y="0"/>
                  </a:cubicBezTo>
                  <a:cubicBezTo>
                    <a:pt x="1709737" y="854869"/>
                    <a:pt x="1709737" y="854869"/>
                    <a:pt x="1709737" y="854869"/>
                  </a:cubicBezTo>
                  <a:cubicBezTo>
                    <a:pt x="1709737" y="1327740"/>
                    <a:pt x="1327738" y="1709738"/>
                    <a:pt x="854868" y="1709738"/>
                  </a:cubicBezTo>
                  <a:cubicBezTo>
                    <a:pt x="381998" y="1709738"/>
                    <a:pt x="0" y="1327740"/>
                    <a:pt x="0" y="854869"/>
                  </a:cubicBezTo>
                  <a:cubicBezTo>
                    <a:pt x="0" y="381999"/>
                    <a:pt x="381998" y="0"/>
                    <a:pt x="854868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深化练习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2" name="Freeform 37">
              <a:hlinkClick r:id="rId4" action="ppaction://hlinksldjump"/>
            </p:cNvPr>
            <p:cNvSpPr>
              <a:spLocks/>
            </p:cNvSpPr>
            <p:nvPr/>
          </p:nvSpPr>
          <p:spPr bwMode="gray">
            <a:xfrm rot="10800000" flipV="1">
              <a:off x="2748756" y="1629350"/>
              <a:ext cx="1709738" cy="1709737"/>
            </a:xfrm>
            <a:custGeom>
              <a:avLst/>
              <a:gdLst>
                <a:gd name="T0" fmla="*/ 2147483647 w 1016"/>
                <a:gd name="T1" fmla="*/ 0 h 1016"/>
                <a:gd name="T2" fmla="*/ 0 w 1016"/>
                <a:gd name="T3" fmla="*/ 2147483647 h 1016"/>
                <a:gd name="T4" fmla="*/ 0 w 1016"/>
                <a:gd name="T5" fmla="*/ 2147483647 h 1016"/>
                <a:gd name="T6" fmla="*/ 2147483647 w 1016"/>
                <a:gd name="T7" fmla="*/ 2147483647 h 1016"/>
                <a:gd name="T8" fmla="*/ 2147483647 w 1016"/>
                <a:gd name="T9" fmla="*/ 2147483647 h 1016"/>
                <a:gd name="T10" fmla="*/ 2147483647 w 1016"/>
                <a:gd name="T11" fmla="*/ 0 h 10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16"/>
                <a:gd name="T19" fmla="*/ 0 h 1016"/>
                <a:gd name="T20" fmla="*/ 1016 w 1016"/>
                <a:gd name="T21" fmla="*/ 1016 h 10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16" h="1016">
                  <a:moveTo>
                    <a:pt x="508" y="0"/>
                  </a:moveTo>
                  <a:cubicBezTo>
                    <a:pt x="227" y="0"/>
                    <a:pt x="0" y="227"/>
                    <a:pt x="0" y="508"/>
                  </a:cubicBezTo>
                  <a:cubicBezTo>
                    <a:pt x="0" y="1016"/>
                    <a:pt x="0" y="1016"/>
                    <a:pt x="0" y="1016"/>
                  </a:cubicBezTo>
                  <a:cubicBezTo>
                    <a:pt x="508" y="1016"/>
                    <a:pt x="508" y="1016"/>
                    <a:pt x="508" y="1016"/>
                  </a:cubicBezTo>
                  <a:cubicBezTo>
                    <a:pt x="789" y="1016"/>
                    <a:pt x="1016" y="789"/>
                    <a:pt x="1016" y="508"/>
                  </a:cubicBezTo>
                  <a:cubicBezTo>
                    <a:pt x="1016" y="227"/>
                    <a:pt x="789" y="0"/>
                    <a:pt x="508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回扣导图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16" name="TextBox 8">
            <a:hlinkClick r:id="rId5" action="ppaction://hlinksldjump"/>
          </p:cNvPr>
          <p:cNvSpPr txBox="1"/>
          <p:nvPr/>
        </p:nvSpPr>
        <p:spPr>
          <a:xfrm>
            <a:off x="6527254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01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7" name="TextBox 8">
            <a:hlinkClick r:id="rId3" action="ppaction://hlinksldjump"/>
          </p:cNvPr>
          <p:cNvSpPr txBox="1"/>
          <p:nvPr/>
        </p:nvSpPr>
        <p:spPr>
          <a:xfrm>
            <a:off x="10457596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02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8" name="TextBox 8">
            <a:hlinkClick r:id="" action="ppaction://noaction"/>
          </p:cNvPr>
          <p:cNvSpPr txBox="1"/>
          <p:nvPr/>
        </p:nvSpPr>
        <p:spPr>
          <a:xfrm>
            <a:off x="6527254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03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22" name="TextBox 8">
            <a:hlinkClick r:id="" action="ppaction://noaction"/>
          </p:cNvPr>
          <p:cNvSpPr txBox="1"/>
          <p:nvPr/>
        </p:nvSpPr>
        <p:spPr>
          <a:xfrm>
            <a:off x="10476646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04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pic>
        <p:nvPicPr>
          <p:cNvPr id="13" name="Picture 4" descr="D:\素材\91淘课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031"/>
          <a:stretch/>
        </p:blipFill>
        <p:spPr bwMode="auto">
          <a:xfrm>
            <a:off x="9198150" y="5075827"/>
            <a:ext cx="1207714" cy="57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47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回扣</a:t>
            </a:r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导图</a:t>
            </a:r>
          </a:p>
        </p:txBody>
      </p:sp>
      <p:sp>
        <p:nvSpPr>
          <p:cNvPr id="4" name="矩形 3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026" name="Picture 2" descr="K3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35216" y="1604141"/>
            <a:ext cx="7119980" cy="3409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知能梳理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18542" y="558999"/>
            <a:ext cx="11755638" cy="61196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主要的交通运输方式中，运输量最大的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是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最机动灵活的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是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运输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，铁路运输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适合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距离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运输。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影响交通站点建设的主要区位因素有自然因素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700" u="sng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因素、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条件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，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其中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因素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是阶段性因素，技术条件是解决制约因素的基本保障。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随着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的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进步，自然条件的影响越来越弱。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高速铁路建设中大量使用以桥带路的方式，以桥带路的主要作用有：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节约</a:t>
            </a:r>
            <a:endParaRPr lang="en-US" altLang="zh-CN" sz="27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线路平直、运行安全，跨越湿地和沙地等不利地形，跨越冻土、喀斯特地貌等不良地质地区，跨越河湖等不利地表障碍，给野生动物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预留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通道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等。</a:t>
            </a:r>
            <a:endParaRPr lang="zh-CN" altLang="zh-CN" sz="2700" kern="100" dirty="0">
              <a:latin typeface="宋体"/>
              <a:cs typeface="Courier New"/>
            </a:endParaRPr>
          </a:p>
          <a:p>
            <a:pPr algn="just">
              <a:lnSpc>
                <a:spcPts val="47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7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交通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运输</a:t>
            </a:r>
            <a:r>
              <a:rPr lang="en-US" altLang="zh-CN" sz="27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700" kern="100" dirty="0" smtClean="0">
                <a:latin typeface="Times New Roman"/>
                <a:ea typeface="华文细黑"/>
                <a:cs typeface="Times New Roman"/>
              </a:rPr>
              <a:t>和</a:t>
            </a:r>
            <a:r>
              <a:rPr lang="zh-CN" altLang="zh-CN" sz="2700" kern="100" dirty="0">
                <a:latin typeface="Times New Roman"/>
                <a:ea typeface="华文细黑"/>
                <a:cs typeface="Times New Roman"/>
              </a:rPr>
              <a:t>布局的改变能深刻影响沿线的聚落、商业等人类活动。</a:t>
            </a:r>
            <a:endParaRPr lang="zh-CN" altLang="zh-CN" sz="27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561812" y="617707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海运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124112" y="617707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公路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250207" y="1218154"/>
            <a:ext cx="53091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长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621890" y="1807518"/>
            <a:ext cx="156966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社会经济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105062" y="1817043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技术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29097" y="2412157"/>
            <a:ext cx="156966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社会经济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75345" y="2997746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技术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96533" y="4212357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耕地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540652" y="4788421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迁徙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773525" y="6003032"/>
            <a:ext cx="87716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/>
            <a:r>
              <a:rPr lang="zh-CN" altLang="zh-CN" sz="27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方式</a:t>
            </a:r>
            <a:endParaRPr lang="zh-CN" altLang="en-US" sz="27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6" name="圆角矩形 15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1035320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67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深化练习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75921" y="611957"/>
            <a:ext cx="11873194" cy="59446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2014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16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日沪昆高铁长沙以西湖南段正式开通运营，这标志着沪昆高铁湖南段正式全线贯通。长沙至怀化单程运行时间将由原来的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7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小时缩短至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小时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分左右。在我国进入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高铁时代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的大背景下，各城市的高铁站建设也方兴未艾。回答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高铁车站一般远离主城区，布局在城市郊区，其作用不包括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高铁站用地面积较广，郊区地价较低，可降低成本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促进高铁站所在郊区的城市化步伐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加快高铁站核心区域发展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便于旅客集散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09" y="5734050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49730" y="3412471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矩形 6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圆角矩形 7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9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21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34566" y="587167"/>
            <a:ext cx="11524006" cy="34906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本题组考查交通运输方式的选择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高铁站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的布局主要受自然因素和社会经济因素影响，布局在城市郊区，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高铁站用地面积较广，郊区地价较低，可降低成本；高铁是人流的集散地，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有助于郊区和城市核心区沟通，加速郊区城市化，加快经济发展，故选择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8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2182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39937" y="462608"/>
            <a:ext cx="11639246" cy="59684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下列关于高铁和航空运输的比较，说法正确的是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航空运输因速度快，在长距离运输中优势明显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航空运输因价格高，长距离受高铁影响较大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高铁因运量小，在短距离运输中占优势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高铁受自然因素影响较航空运输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大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比高铁和航空运输，航空运输速度快于高铁，在长距离运输上航空运输时间短，节约运输时间，优势明显；在运输价格上航空运输高于高铁，航空运输成本较高；在运量上航空运输量小，高铁运输量大；航空运输受气候影响大，不稳定性强，高铁受自然因素影响小于航空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正确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917" y="1130408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55446" y="689421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1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39221" y="496516"/>
            <a:ext cx="11639246" cy="15768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我国长三角地区城际高铁多段地基采用水泥粉煤灰碎石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(CFG)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桩施工技术。下图为铁路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CFG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桩复合地基示意图。读图完成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2050" name="Picture 2" descr="K39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59668" y="2034946"/>
            <a:ext cx="6871076" cy="357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59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88032" y="510901"/>
            <a:ext cx="11524006" cy="58902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长三角地区城际高铁多采用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CFG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桩复合地基的主要目的是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防止春季冻土消融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防止黏土地基沉降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减少大量稻田占用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降低洪水泛滥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危害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本题组考查城际高铁的路基特点，区域高铁通车带来的影响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长江三角洲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地区没有冻土，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CFG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桩深入土层中，可能防止黏土地基沉降，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图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中复合地基没有减少占地，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也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不能降低洪水危害，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15086" y="1288604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98960" y="775023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258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4" grpId="0"/>
      <p:bldP spid="4" grpId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422</Words>
  <Application>Microsoft Office PowerPoint</Application>
  <PresentationFormat>自定义</PresentationFormat>
  <Paragraphs>96</Paragraphs>
  <Slides>10</Slides>
  <Notes>0</Notes>
  <HiddenSlides>1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656</cp:revision>
  <dcterms:created xsi:type="dcterms:W3CDTF">2016-03-28T08:35:20Z</dcterms:created>
  <dcterms:modified xsi:type="dcterms:W3CDTF">2017-01-17T01:31:39Z</dcterms:modified>
</cp:coreProperties>
</file>