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3"/>
  </p:notesMasterIdLst>
  <p:sldIdLst>
    <p:sldId id="303" r:id="rId2"/>
    <p:sldId id="278" r:id="rId3"/>
    <p:sldId id="279" r:id="rId4"/>
    <p:sldId id="297" r:id="rId5"/>
    <p:sldId id="298" r:id="rId6"/>
    <p:sldId id="280" r:id="rId7"/>
    <p:sldId id="281" r:id="rId8"/>
    <p:sldId id="282" r:id="rId9"/>
    <p:sldId id="283" r:id="rId10"/>
    <p:sldId id="299" r:id="rId11"/>
    <p:sldId id="301" r:id="rId12"/>
    <p:sldId id="304" r:id="rId13"/>
    <p:sldId id="305" r:id="rId14"/>
    <p:sldId id="284" r:id="rId15"/>
    <p:sldId id="285" r:id="rId16"/>
    <p:sldId id="302" r:id="rId17"/>
    <p:sldId id="286" r:id="rId18"/>
    <p:sldId id="289" r:id="rId19"/>
    <p:sldId id="294" r:id="rId20"/>
    <p:sldId id="295" r:id="rId21"/>
    <p:sldId id="296" r:id="rId2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07" d="100"/>
          <a:sy n="107" d="100"/>
        </p:scale>
        <p:origin x="102" y="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86A8A-5428-4D66-AE63-AF672EC1CCA7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4BEA1-726A-4741-A703-D35F4D2ABD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8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4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2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8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44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08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95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2">
            <a:extLst>
              <a:ext uri="{FF2B5EF4-FFF2-40B4-BE49-F238E27FC236}">
                <a16:creationId xmlns:a16="http://schemas.microsoft.com/office/drawing/2014/main" id="{DBF6767F-67B4-449B-AC8E-5C7D7423C56C}"/>
              </a:ext>
            </a:extLst>
          </p:cNvPr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人教版  数学  六年级  下册</a:t>
            </a:r>
          </a:p>
        </p:txBody>
      </p:sp>
      <p:cxnSp>
        <p:nvCxnSpPr>
          <p:cNvPr id="28" name="直线连接符 4">
            <a:extLst>
              <a:ext uri="{FF2B5EF4-FFF2-40B4-BE49-F238E27FC236}">
                <a16:creationId xmlns:a16="http://schemas.microsoft.com/office/drawing/2014/main" id="{0865FAD3-4D10-4B84-8F4E-0CD39266C7E4}"/>
              </a:ext>
            </a:extLst>
          </p:cNvPr>
          <p:cNvCxnSpPr/>
          <p:nvPr userDrawn="1"/>
        </p:nvCxnSpPr>
        <p:spPr>
          <a:xfrm flipV="1">
            <a:off x="231783" y="383361"/>
            <a:ext cx="2396001" cy="0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底图2.png">
            <a:extLst>
              <a:ext uri="{FF2B5EF4-FFF2-40B4-BE49-F238E27FC236}">
                <a16:creationId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33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>
            <a:extLst>
              <a:ext uri="{FF2B5EF4-FFF2-40B4-BE49-F238E27FC236}">
                <a16:creationId xmlns:a16="http://schemas.microsoft.com/office/drawing/2014/main" id="{603C70D2-E6EE-4F81-A1A5-9DE152D50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22185CA-A1E4-48D9-8CC9-18B07D5020A2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sp>
          <p:nvSpPr>
            <p:cNvPr id="7" name="文本框 14">
              <a:extLst>
                <a:ext uri="{FF2B5EF4-FFF2-40B4-BE49-F238E27FC236}">
                  <a16:creationId xmlns:a16="http://schemas.microsoft.com/office/drawing/2014/main" id="{44E779EB-1F22-48A0-88AB-167E4D55494F}"/>
                </a:ext>
              </a:extLst>
            </p:cNvPr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情境导入</a:t>
              </a:r>
            </a:p>
          </p:txBody>
        </p:sp>
        <p:pic>
          <p:nvPicPr>
            <p:cNvPr id="8" name="图片 7" descr="未标题-1.png">
              <a:extLst>
                <a:ext uri="{FF2B5EF4-FFF2-40B4-BE49-F238E27FC236}">
                  <a16:creationId xmlns:a16="http://schemas.microsoft.com/office/drawing/2014/main" id="{D7E7AC7B-1F2F-4452-978E-7D4F1CB75F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980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>
            <a:extLst>
              <a:ext uri="{FF2B5EF4-FFF2-40B4-BE49-F238E27FC236}">
                <a16:creationId xmlns:a16="http://schemas.microsoft.com/office/drawing/2014/main" id="{C8E82B67-D02C-4713-A709-A6712D2B75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5B9DF55-7773-44E3-90F5-E6D6DE66154F}"/>
              </a:ext>
            </a:extLst>
          </p:cNvPr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sp>
          <p:nvSpPr>
            <p:cNvPr id="11" name="文本框 14">
              <a:extLst>
                <a:ext uri="{FF2B5EF4-FFF2-40B4-BE49-F238E27FC236}">
                  <a16:creationId xmlns:a16="http://schemas.microsoft.com/office/drawing/2014/main" id="{3E8E7D07-DAF9-49FF-88BE-487251052494}"/>
                </a:ext>
              </a:extLst>
            </p:cNvPr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探究新知</a:t>
              </a:r>
            </a:p>
          </p:txBody>
        </p:sp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id="{7CCBE46B-A91B-47AE-884B-313288CE3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8570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>
            <a:extLst>
              <a:ext uri="{FF2B5EF4-FFF2-40B4-BE49-F238E27FC236}">
                <a16:creationId xmlns:a16="http://schemas.microsoft.com/office/drawing/2014/main" id="{33C2FD80-7F3B-47FA-B613-9F4E8BB3E7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11592C-5BE7-4137-AF3B-B5A4C22DCFBE}"/>
              </a:ext>
            </a:extLst>
          </p:cNvPr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sp>
          <p:nvSpPr>
            <p:cNvPr id="9" name="文本框 14">
              <a:extLst>
                <a:ext uri="{FF2B5EF4-FFF2-40B4-BE49-F238E27FC236}">
                  <a16:creationId xmlns:a16="http://schemas.microsoft.com/office/drawing/2014/main" id="{9989284F-B94F-4989-95FF-5945475F5CD9}"/>
                </a:ext>
              </a:extLst>
            </p:cNvPr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课堂练习</a:t>
              </a:r>
            </a:p>
          </p:txBody>
        </p:sp>
        <p:pic>
          <p:nvPicPr>
            <p:cNvPr id="11" name="图片 10" descr="未标题-1.png">
              <a:extLst>
                <a:ext uri="{FF2B5EF4-FFF2-40B4-BE49-F238E27FC236}">
                  <a16:creationId xmlns:a16="http://schemas.microsoft.com/office/drawing/2014/main" id="{C69D06BF-94B8-4707-B76B-CE250696B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40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底图2.png">
            <a:extLst>
              <a:ext uri="{FF2B5EF4-FFF2-40B4-BE49-F238E27FC236}">
                <a16:creationId xmlns:a16="http://schemas.microsoft.com/office/drawing/2014/main" id="{11F63132-7D9F-49C8-B8B7-D652E682D6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sp>
        <p:nvSpPr>
          <p:cNvPr id="7" name="文本框 14">
            <a:extLst>
              <a:ext uri="{FF2B5EF4-FFF2-40B4-BE49-F238E27FC236}">
                <a16:creationId xmlns:a16="http://schemas.microsoft.com/office/drawing/2014/main" id="{ABA790D8-9491-4365-ABE9-8129549A9E78}"/>
              </a:ext>
            </a:extLst>
          </p:cNvPr>
          <p:cNvSpPr txBox="1"/>
          <p:nvPr userDrawn="1"/>
        </p:nvSpPr>
        <p:spPr>
          <a:xfrm>
            <a:off x="452876" y="9623"/>
            <a:ext cx="18472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457200"/>
            <a:r>
              <a:rPr lang="zh-CN" altLang="en-US" sz="2800" b="1" dirty="0">
                <a:solidFill>
                  <a:srgbClr val="44546A">
                    <a:lumMod val="50000"/>
                  </a:srgbClr>
                </a:solidFill>
                <a:latin typeface="宋体"/>
                <a:ea typeface="宋体"/>
              </a:rPr>
              <a:t>课堂小结</a:t>
            </a:r>
          </a:p>
        </p:txBody>
      </p:sp>
      <p:pic>
        <p:nvPicPr>
          <p:cNvPr id="8" name="图片 7" descr="未标题-1.png">
            <a:extLst>
              <a:ext uri="{FF2B5EF4-FFF2-40B4-BE49-F238E27FC236}">
                <a16:creationId xmlns:a16="http://schemas.microsoft.com/office/drawing/2014/main" id="{4BFC674E-DF2F-4CB2-81CE-5AF6333380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2921"/>
            <a:ext cx="3264091" cy="63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>
            <a:extLst>
              <a:ext uri="{FF2B5EF4-FFF2-40B4-BE49-F238E27FC236}">
                <a16:creationId xmlns:a16="http://schemas.microsoft.com/office/drawing/2014/main" id="{0833DDC6-5A6E-4E9D-8FE1-DFEAF0923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4F8253BB-1968-4F58-B9B7-6AC02F98FF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>
            <a:extLst>
              <a:ext uri="{FF2B5EF4-FFF2-40B4-BE49-F238E27FC236}">
                <a16:creationId xmlns:a16="http://schemas.microsoft.com/office/drawing/2014/main" id="{B4168DA0-1752-44D7-900F-0D2708EEC3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>
            <a:extLst>
              <a:ext uri="{FF2B5EF4-FFF2-40B4-BE49-F238E27FC236}">
                <a16:creationId xmlns:a16="http://schemas.microsoft.com/office/drawing/2014/main" id="{EAEF52F4-F423-48E6-A8E0-08A3FFEFB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rPr>
              <a:t>从课时练中选取。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12A02B4-96B9-4F38-8727-DEE9BC2C3D4C}"/>
              </a:ext>
            </a:extLst>
          </p:cNvPr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2" name="图片 11" descr="未标题-1.png">
              <a:extLst>
                <a:ext uri="{FF2B5EF4-FFF2-40B4-BE49-F238E27FC236}">
                  <a16:creationId xmlns:a16="http://schemas.microsoft.com/office/drawing/2014/main" id="{7DD69861-7098-49A1-9766-9A1AFFBFB8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AA9139E-C4E2-462C-A6AC-806507955D52}"/>
                </a:ext>
              </a:extLst>
            </p:cNvPr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/>
                  <a:ea typeface="宋体"/>
                </a:rPr>
                <a:t>课后作业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259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>
            <a:extLst>
              <a:ext uri="{FF2B5EF4-FFF2-40B4-BE49-F238E27FC236}">
                <a16:creationId xmlns:a16="http://schemas.microsoft.com/office/drawing/2014/main" id="{74B8E87D-3A6C-4360-BF40-5FFEB7666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4B6D921-5469-4B69-A447-9E6AB03C87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C23C19-49C0-4E79-AD6A-DDD475D1B1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66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>
            <a:extLst>
              <a:ext uri="{FF2B5EF4-FFF2-40B4-BE49-F238E27FC236}">
                <a16:creationId xmlns:a16="http://schemas.microsoft.com/office/drawing/2014/main" id="{A2D921E4-7FF4-4198-BACA-26012FA86B4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148064" y="83408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数学广角</a:t>
            </a:r>
            <a:r>
              <a:rPr lang="en-US" altLang="zh-CN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—</a:t>
            </a:r>
            <a:r>
              <a:rPr lang="zh-CN" altLang="en-US" sz="2000" b="1" dirty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鸽巢问题</a:t>
            </a:r>
          </a:p>
        </p:txBody>
      </p:sp>
    </p:spTree>
    <p:extLst>
      <p:ext uri="{BB962C8B-B14F-4D97-AF65-F5344CB8AC3E}">
        <p14:creationId xmlns:p14="http://schemas.microsoft.com/office/powerpoint/2010/main" val="3569772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6705BF0-C50E-4539-AB1A-02A986F74A2A}"/>
              </a:ext>
            </a:extLst>
          </p:cNvPr>
          <p:cNvSpPr/>
          <p:nvPr/>
        </p:nvSpPr>
        <p:spPr>
          <a:xfrm>
            <a:off x="4067944" y="563637"/>
            <a:ext cx="3491880" cy="424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D5BBA8B-BA0A-4AC0-98FD-19847CF7E065}"/>
              </a:ext>
            </a:extLst>
          </p:cNvPr>
          <p:cNvSpPr/>
          <p:nvPr/>
        </p:nvSpPr>
        <p:spPr>
          <a:xfrm>
            <a:off x="1720235" y="1939211"/>
            <a:ext cx="5547032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 defTabSz="457200"/>
            <a:r>
              <a:rPr lang="zh-CN" alt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鸽巢问题的应用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6DBB39-AF9F-4091-85D9-C3E4628D224D}"/>
              </a:ext>
            </a:extLst>
          </p:cNvPr>
          <p:cNvSpPr/>
          <p:nvPr/>
        </p:nvSpPr>
        <p:spPr>
          <a:xfrm>
            <a:off x="912693" y="519703"/>
            <a:ext cx="4769575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defTabSz="457200"/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数学广角</a:t>
            </a:r>
            <a:r>
              <a:rPr lang="en-US" altLang="zh-CN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鸽巢问题</a:t>
            </a:r>
          </a:p>
        </p:txBody>
      </p:sp>
      <p:grpSp>
        <p:nvGrpSpPr>
          <p:cNvPr id="5" name="组合 26">
            <a:extLst>
              <a:ext uri="{FF2B5EF4-FFF2-40B4-BE49-F238E27FC236}">
                <a16:creationId xmlns:a16="http://schemas.microsoft.com/office/drawing/2014/main" id="{DDC7039B-5419-476F-945A-FC6C39BE9E88}"/>
              </a:ext>
            </a:extLst>
          </p:cNvPr>
          <p:cNvGrpSpPr/>
          <p:nvPr/>
        </p:nvGrpSpPr>
        <p:grpSpPr>
          <a:xfrm>
            <a:off x="231783" y="520744"/>
            <a:ext cx="654821" cy="682782"/>
            <a:chOff x="1306635" y="1405635"/>
            <a:chExt cx="654821" cy="68278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01CC896-B42D-4BC6-AE9D-6BDC4E720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C935462D-E4D5-40E2-B011-48DEB80DABC7}"/>
                </a:ext>
              </a:extLst>
            </p:cNvPr>
            <p:cNvSpPr txBox="1"/>
            <p:nvPr/>
          </p:nvSpPr>
          <p:spPr>
            <a:xfrm>
              <a:off x="1435768" y="1405635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3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>
            <a:extLst>
              <a:ext uri="{FF2B5EF4-FFF2-40B4-BE49-F238E27FC236}">
                <a16:creationId xmlns:a16="http://schemas.microsoft.com/office/drawing/2014/main" id="{F84C6B17-A4CB-4B6A-9497-94B17B25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154470"/>
            <a:ext cx="786577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一副除去两王的扑克牌中，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背面必定取出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一对，至少要取几张牌？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8A3BDEB-F21C-44A5-AC98-6D0D1E90BB24}"/>
              </a:ext>
            </a:extLst>
          </p:cNvPr>
          <p:cNvGrpSpPr/>
          <p:nvPr/>
        </p:nvGrpSpPr>
        <p:grpSpPr>
          <a:xfrm>
            <a:off x="2525959" y="2035905"/>
            <a:ext cx="2905316" cy="1656184"/>
            <a:chOff x="2386583" y="2499742"/>
            <a:chExt cx="2905316" cy="1656184"/>
          </a:xfrm>
        </p:grpSpPr>
        <p:sp>
          <p:nvSpPr>
            <p:cNvPr id="4" name="立方体 3">
              <a:extLst>
                <a:ext uri="{FF2B5EF4-FFF2-40B4-BE49-F238E27FC236}">
                  <a16:creationId xmlns:a16="http://schemas.microsoft.com/office/drawing/2014/main" id="{EB89621E-5CCC-44F5-9C55-DC7E88615A75}"/>
                </a:ext>
              </a:extLst>
            </p:cNvPr>
            <p:cNvSpPr/>
            <p:nvPr/>
          </p:nvSpPr>
          <p:spPr>
            <a:xfrm>
              <a:off x="2386583" y="2499742"/>
              <a:ext cx="2905316" cy="1656184"/>
            </a:xfrm>
            <a:prstGeom prst="cube">
              <a:avLst>
                <a:gd name="adj" fmla="val 78758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Rectangle 54">
              <a:extLst>
                <a:ext uri="{FF2B5EF4-FFF2-40B4-BE49-F238E27FC236}">
                  <a16:creationId xmlns:a16="http://schemas.microsoft.com/office/drawing/2014/main" id="{8C874578-BF5C-456E-9E6A-606F54C81D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9757">
              <a:off x="3689325" y="2571750"/>
              <a:ext cx="1152128" cy="448969"/>
            </a:xfrm>
            <a:prstGeom prst="rect">
              <a:avLst/>
            </a:prstGeom>
            <a:noFill/>
            <a:ln>
              <a:noFill/>
            </a:ln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FontTx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扑克</a:t>
              </a:r>
            </a:p>
          </p:txBody>
        </p:sp>
      </p:grpSp>
      <p:sp>
        <p:nvSpPr>
          <p:cNvPr id="6" name="Rectangle 54">
            <a:extLst>
              <a:ext uri="{FF2B5EF4-FFF2-40B4-BE49-F238E27FC236}">
                <a16:creationId xmlns:a16="http://schemas.microsoft.com/office/drawing/2014/main" id="{A3D174A2-C4F6-4575-A554-9588502A3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636757"/>
            <a:ext cx="7865776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这道题你会解答了吗？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2B409E9-052E-425C-BA5F-818E33DDC7F0}"/>
              </a:ext>
            </a:extLst>
          </p:cNvPr>
          <p:cNvSpPr/>
          <p:nvPr/>
        </p:nvSpPr>
        <p:spPr>
          <a:xfrm>
            <a:off x="6469029" y="1157932"/>
            <a:ext cx="792088" cy="448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6D9A11E-D183-4D96-9FD0-9A2C4EF84656}"/>
              </a:ext>
            </a:extLst>
          </p:cNvPr>
          <p:cNvGrpSpPr/>
          <p:nvPr/>
        </p:nvGrpSpPr>
        <p:grpSpPr>
          <a:xfrm>
            <a:off x="1304088" y="2036792"/>
            <a:ext cx="6703258" cy="2623190"/>
            <a:chOff x="2200571" y="1933655"/>
            <a:chExt cx="6703258" cy="262319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B873EF2-37BF-4908-808C-A17AA519A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0571" y="1933655"/>
              <a:ext cx="4742857" cy="12761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836B3C9-9C4E-47F0-9C90-56F2FA62E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1448" y="1962226"/>
              <a:ext cx="1952381" cy="1247619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20B5BD6-E53D-4ED5-B47C-B694E2DAE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5024" y="3298199"/>
              <a:ext cx="2828571" cy="1238095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B7EDCA4-DD2A-4E1A-B501-008072887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8114" y="3290178"/>
              <a:ext cx="2866667" cy="1266667"/>
            </a:xfrm>
            <a:prstGeom prst="rect">
              <a:avLst/>
            </a:prstGeom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70A4F3D8-CB48-4B32-B8A1-BF4462EB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659" y="2704040"/>
            <a:ext cx="505209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一共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种牌，要取出一对，至少要取（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13+1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=14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张牌。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495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>
            <a:extLst>
              <a:ext uri="{FF2B5EF4-FFF2-40B4-BE49-F238E27FC236}">
                <a16:creationId xmlns:a16="http://schemas.microsoft.com/office/drawing/2014/main" id="{F84C6B17-A4CB-4B6A-9497-94B17B25F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43" y="1060935"/>
            <a:ext cx="7865776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一副扑克牌中，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背面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必定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取出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一对，至少要取几张牌？</a:t>
            </a:r>
          </a:p>
        </p:txBody>
      </p:sp>
      <p:sp>
        <p:nvSpPr>
          <p:cNvPr id="6" name="Rectangle 54">
            <a:extLst>
              <a:ext uri="{FF2B5EF4-FFF2-40B4-BE49-F238E27FC236}">
                <a16:creationId xmlns:a16="http://schemas.microsoft.com/office/drawing/2014/main" id="{A3D174A2-C4F6-4575-A554-9588502A3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74768"/>
            <a:ext cx="7865776" cy="5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试一试。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2B409E9-052E-425C-BA5F-818E33DDC7F0}"/>
              </a:ext>
            </a:extLst>
          </p:cNvPr>
          <p:cNvSpPr/>
          <p:nvPr/>
        </p:nvSpPr>
        <p:spPr>
          <a:xfrm>
            <a:off x="4958903" y="1060935"/>
            <a:ext cx="792088" cy="4489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D89FA45-D501-4A4F-A44E-A5D71F7FE0E0}"/>
              </a:ext>
            </a:extLst>
          </p:cNvPr>
          <p:cNvGrpSpPr/>
          <p:nvPr/>
        </p:nvGrpSpPr>
        <p:grpSpPr>
          <a:xfrm>
            <a:off x="1118524" y="1795087"/>
            <a:ext cx="6707831" cy="2576863"/>
            <a:chOff x="1399075" y="1917090"/>
            <a:chExt cx="6707831" cy="257686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6D9A11E-D183-4D96-9FD0-9A2C4EF84656}"/>
                </a:ext>
              </a:extLst>
            </p:cNvPr>
            <p:cNvGrpSpPr/>
            <p:nvPr/>
          </p:nvGrpSpPr>
          <p:grpSpPr>
            <a:xfrm>
              <a:off x="1399075" y="1917090"/>
              <a:ext cx="6707831" cy="2576863"/>
              <a:chOff x="2195998" y="1933655"/>
              <a:chExt cx="6707831" cy="2576863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0B873EF2-37BF-4908-808C-A17AA519A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00571" y="1933655"/>
                <a:ext cx="4742857" cy="1276190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836B3C9-9C4E-47F0-9C90-56F2FA62E5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51448" y="1962226"/>
                <a:ext cx="1952381" cy="1247619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720B5BD6-E53D-4ED5-B47C-B694E2DAE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5998" y="3251872"/>
                <a:ext cx="2828571" cy="1238095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CB7EDCA4-DD2A-4E1A-B501-0080728878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9088" y="3243851"/>
                <a:ext cx="2866667" cy="1266667"/>
              </a:xfrm>
              <a:prstGeom prst="rect">
                <a:avLst/>
              </a:prstGeom>
            </p:spPr>
          </p:pic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2F784777-F239-4264-B726-8D2ECF00D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51351" y="3286127"/>
              <a:ext cx="772311" cy="114997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70A4F3D8-CB48-4B32-B8A1-BF4462EBF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8659" y="2455747"/>
            <a:ext cx="505209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一共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种牌，要取出一对，至少要取（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14+1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=15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张牌。</a:t>
            </a:r>
            <a:endParaRPr lang="zh-CN" altLang="en-US" sz="24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181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398" y="1947751"/>
            <a:ext cx="1918668" cy="2153860"/>
          </a:xfrm>
          <a:prstGeom prst="rect">
            <a:avLst/>
          </a:prstGeom>
        </p:spPr>
      </p:pic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32098" y="653352"/>
            <a:ext cx="8587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向东小学六年级共有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367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名学生，其中六（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）班有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名学生。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915260" y="4155690"/>
            <a:ext cx="4680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 smtClean="0">
                <a:latin typeface="楷体" panose="02010609060101010101" pitchFamily="49" charset="-122"/>
                <a:ea typeface="楷体" panose="02010609060101010101" pitchFamily="49" charset="-122"/>
              </a:rPr>
              <a:t>他说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得对吗？为什么？</a:t>
            </a: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1921334" y="2056180"/>
            <a:ext cx="4406284" cy="1123712"/>
          </a:xfrm>
          <a:prstGeom prst="wedgeRoundRectCallout">
            <a:avLst>
              <a:gd name="adj1" fmla="val 70981"/>
              <a:gd name="adj2" fmla="val -255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六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年级至少有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个人在同一天过生日。六（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）班中至少有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人在同一个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过生日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72932" y="3382095"/>
            <a:ext cx="2877371" cy="1461996"/>
            <a:chOff x="548206" y="2822426"/>
            <a:chExt cx="2877371" cy="1461996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75127" y1="4915" x2="63198" y2="19658"/>
                          <a14:foregroundMark x1="67259" y1="4487" x2="61675" y2="11752"/>
                          <a14:foregroundMark x1="54315" y1="39744" x2="38832" y2="57265"/>
                          <a14:foregroundMark x1="25381" y1="38034" x2="37310" y2="57265"/>
                          <a14:foregroundMark x1="33756" y1="39744" x2="25888" y2="44658"/>
                          <a14:foregroundMark x1="54315" y1="44658" x2="29949" y2="45085"/>
                          <a14:foregroundMark x1="48731" y1="40171" x2="57614" y2="45940"/>
                          <a14:foregroundMark x1="50761" y1="38034" x2="44924" y2="41026"/>
                          <a14:foregroundMark x1="35787" y1="41026" x2="29442" y2="37607"/>
                          <a14:foregroundMark x1="49239" y1="54274" x2="43909" y2="54701"/>
                          <a14:foregroundMark x1="29949" y1="52564" x2="26396" y2="55556"/>
                          <a14:foregroundMark x1="35787" y1="63889" x2="36294" y2="74359"/>
                          <a14:foregroundMark x1="52284" y1="66880" x2="52284" y2="70299"/>
                          <a14:foregroundMark x1="65736" y1="94444" x2="58629" y2="91239"/>
                          <a14:foregroundMark x1="17005" y1="91667" x2="8122" y2="93590"/>
                          <a14:foregroundMark x1="66751" y1="92521" x2="61675" y2="89957"/>
                          <a14:foregroundMark x1="54822" y1="47222" x2="51269" y2="49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8206" y="3233479"/>
              <a:ext cx="884768" cy="105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0" name="组合 4"/>
            <p:cNvGrpSpPr>
              <a:grpSpLocks/>
            </p:cNvGrpSpPr>
            <p:nvPr/>
          </p:nvGrpSpPr>
          <p:grpSpPr bwMode="auto">
            <a:xfrm>
              <a:off x="1801749" y="2822426"/>
              <a:ext cx="1623828" cy="1008113"/>
              <a:chOff x="2125994" y="609226"/>
              <a:chExt cx="1217119" cy="627438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31" name="云形标注 82"/>
              <p:cNvSpPr>
                <a:spLocks noChangeArrowheads="1"/>
              </p:cNvSpPr>
              <p:nvPr/>
            </p:nvSpPr>
            <p:spPr bwMode="auto">
              <a:xfrm>
                <a:off x="2125994" y="609226"/>
                <a:ext cx="1217119" cy="627438"/>
              </a:xfrm>
              <a:prstGeom prst="cloudCallout">
                <a:avLst>
                  <a:gd name="adj1" fmla="val -79983"/>
                  <a:gd name="adj2" fmla="val 41128"/>
                </a:avLst>
              </a:prstGeom>
              <a:noFill/>
              <a:ln w="19050" algn="ctr">
                <a:solidFill>
                  <a:srgbClr val="82583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矩形 4"/>
              <p:cNvSpPr>
                <a:spLocks noChangeArrowheads="1"/>
              </p:cNvSpPr>
              <p:nvPr/>
            </p:nvSpPr>
            <p:spPr bwMode="auto">
              <a:xfrm>
                <a:off x="2314284" y="710634"/>
                <a:ext cx="905713" cy="47390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</a:rPr>
                  <a:t>用鸽巢问题解决。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685300" y="3454318"/>
            <a:ext cx="3357934" cy="647293"/>
            <a:chOff x="4333367" y="2760746"/>
            <a:chExt cx="3528392" cy="647293"/>
          </a:xfrm>
        </p:grpSpPr>
        <p:sp>
          <p:nvSpPr>
            <p:cNvPr id="37" name="AutoShape 2"/>
            <p:cNvSpPr>
              <a:spLocks noChangeArrowheads="1"/>
            </p:cNvSpPr>
            <p:nvPr/>
          </p:nvSpPr>
          <p:spPr bwMode="gray">
            <a:xfrm>
              <a:off x="4366962" y="2760746"/>
              <a:ext cx="3232668" cy="6472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EA501">
                    <a:alpha val="32000"/>
                  </a:srgbClr>
                </a:gs>
                <a:gs pos="100000">
                  <a:srgbClr val="FEA501">
                    <a:gamma/>
                    <a:shade val="72941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333367" y="2836514"/>
              <a:ext cx="35283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一年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个月看作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个抽屉。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43618" y="1261952"/>
            <a:ext cx="3598874" cy="647293"/>
            <a:chOff x="542345" y="1249483"/>
            <a:chExt cx="3357934" cy="647293"/>
          </a:xfrm>
        </p:grpSpPr>
        <p:sp>
          <p:nvSpPr>
            <p:cNvPr id="38" name="AutoShape 2"/>
            <p:cNvSpPr>
              <a:spLocks noChangeArrowheads="1"/>
            </p:cNvSpPr>
            <p:nvPr/>
          </p:nvSpPr>
          <p:spPr bwMode="gray">
            <a:xfrm>
              <a:off x="578463" y="1249483"/>
              <a:ext cx="3162098" cy="64729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EA501">
                    <a:alpha val="32000"/>
                  </a:srgbClr>
                </a:gs>
                <a:gs pos="100000">
                  <a:srgbClr val="FEA501">
                    <a:gamma/>
                    <a:shade val="72941"/>
                    <a:invGamma/>
                  </a:srgb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42345" y="1344676"/>
              <a:ext cx="3357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把一年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366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天看作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366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个抽屉。</a:t>
              </a:r>
            </a:p>
          </p:txBody>
        </p:sp>
      </p:grpSp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75558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161455"/>
            <a:ext cx="1918668" cy="2153860"/>
          </a:xfrm>
          <a:prstGeom prst="rect">
            <a:avLst/>
          </a:prstGeom>
        </p:spPr>
      </p:pic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1535120" y="1269884"/>
            <a:ext cx="4406284" cy="1123712"/>
          </a:xfrm>
          <a:prstGeom prst="wedgeRoundRectCallout">
            <a:avLst>
              <a:gd name="adj1" fmla="val 70981"/>
              <a:gd name="adj2" fmla="val -255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六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年级至少有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个人在同一天过生日。六（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）班中至少有</a:t>
            </a:r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人在同一个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过生日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95536" y="705660"/>
            <a:ext cx="8640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向东小学六年级共有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367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名学生，其中六（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）班有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名学生。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17169" y="2348291"/>
            <a:ext cx="3981875" cy="2239683"/>
            <a:chOff x="705611" y="1785926"/>
            <a:chExt cx="4322812" cy="3500462"/>
          </a:xfrm>
        </p:grpSpPr>
        <p:pic>
          <p:nvPicPr>
            <p:cNvPr id="14" name="图片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567" y="1785926"/>
              <a:ext cx="3742026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705611" y="2421987"/>
              <a:ext cx="4322812" cy="2814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 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367÷366=1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人）</a:t>
              </a: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……1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（人）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  1+1=2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（人）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   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 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六年级里至少有两</a:t>
              </a:r>
              <a:endPara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人的生日是同一天。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45720" y="2368998"/>
            <a:ext cx="4318768" cy="2211032"/>
            <a:chOff x="4714876" y="1714488"/>
            <a:chExt cx="4389096" cy="3500462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1714488"/>
              <a:ext cx="3419056" cy="3500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786312" y="2285992"/>
              <a:ext cx="4317660" cy="2777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49÷12=4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zh-CN" altLang="en-US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人）</a:t>
              </a:r>
              <a:r>
                <a:rPr lang="en-US" altLang="zh-CN" sz="1800" b="1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……1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（人）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     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4+1=5 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（人）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   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六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(2)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班里至少有</a:t>
              </a:r>
              <a:r>
                <a:rPr lang="en-US" altLang="zh-CN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</a:t>
              </a:r>
              <a:endPara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的生日是同一个月。</a:t>
              </a:r>
            </a:p>
          </p:txBody>
        </p:sp>
      </p:grp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3" y="77792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25868" y="674728"/>
            <a:ext cx="816661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把红、黄、蓝、白四种颜色的球各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个放到一个袋子里。至少取多少个球，可以保证取到两个颜色相同的球？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995762" y="1923678"/>
            <a:ext cx="3384550" cy="2173287"/>
          </a:xfrm>
          <a:prstGeom prst="can">
            <a:avLst>
              <a:gd name="adj" fmla="val 25000"/>
            </a:avLst>
          </a:prstGeom>
          <a:solidFill>
            <a:srgbClr val="CCFF99">
              <a:alpha val="50195"/>
            </a:srgbClr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4849837" y="312859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5065737" y="334449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4427562" y="300317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5651525" y="3290515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5003825" y="2498353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075262" y="271584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5362600" y="271584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5578500" y="2787278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6134125" y="3220665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5867425" y="2498353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4643462" y="329051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4499000" y="257137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5291162" y="321907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6011887" y="278727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5435625" y="242691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4859362" y="350641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5075262" y="3650878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4211662" y="3508003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4714900" y="2858715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6154762" y="3147640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5775350" y="293174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6227787" y="3434978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6443687" y="3290515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6370662" y="2571378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6370662" y="2931740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4211662" y="321907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4191025" y="278727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39" name="Oval 42"/>
          <p:cNvSpPr>
            <a:spLocks noChangeArrowheads="1"/>
          </p:cNvSpPr>
          <p:nvPr/>
        </p:nvSpPr>
        <p:spPr bwMode="auto">
          <a:xfrm>
            <a:off x="4499000" y="357944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0" name="Oval 43"/>
          <p:cNvSpPr>
            <a:spLocks noChangeArrowheads="1"/>
          </p:cNvSpPr>
          <p:nvPr/>
        </p:nvSpPr>
        <p:spPr bwMode="auto">
          <a:xfrm>
            <a:off x="5507062" y="3579440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5795987" y="3650878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6586562" y="278727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auto">
          <a:xfrm>
            <a:off x="6804050" y="300317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4211662" y="2498353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5" name="Oval 48"/>
          <p:cNvSpPr>
            <a:spLocks noChangeArrowheads="1"/>
          </p:cNvSpPr>
          <p:nvPr/>
        </p:nvSpPr>
        <p:spPr bwMode="auto">
          <a:xfrm>
            <a:off x="6659587" y="343497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6227787" y="3579440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7" name="Oval 50"/>
          <p:cNvSpPr>
            <a:spLocks noChangeArrowheads="1"/>
          </p:cNvSpPr>
          <p:nvPr/>
        </p:nvSpPr>
        <p:spPr bwMode="auto">
          <a:xfrm>
            <a:off x="6370662" y="2282453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8" name="Oval 51"/>
          <p:cNvSpPr>
            <a:spLocks noChangeArrowheads="1"/>
          </p:cNvSpPr>
          <p:nvPr/>
        </p:nvSpPr>
        <p:spPr bwMode="auto">
          <a:xfrm>
            <a:off x="5867425" y="2211015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49" name="Oval 52"/>
          <p:cNvSpPr>
            <a:spLocks noChangeArrowheads="1"/>
          </p:cNvSpPr>
          <p:nvPr/>
        </p:nvSpPr>
        <p:spPr bwMode="auto">
          <a:xfrm>
            <a:off x="5291162" y="2211015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50" name="Oval 53"/>
          <p:cNvSpPr>
            <a:spLocks noChangeArrowheads="1"/>
          </p:cNvSpPr>
          <p:nvPr/>
        </p:nvSpPr>
        <p:spPr bwMode="auto">
          <a:xfrm>
            <a:off x="4714900" y="2139578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sp>
        <p:nvSpPr>
          <p:cNvPr id="51" name="Oval 54"/>
          <p:cNvSpPr>
            <a:spLocks noChangeArrowheads="1"/>
          </p:cNvSpPr>
          <p:nvPr/>
        </p:nvSpPr>
        <p:spPr bwMode="auto">
          <a:xfrm>
            <a:off x="4283100" y="2211015"/>
            <a:ext cx="438150" cy="4381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Tx/>
              <a:buNone/>
            </a:pPr>
            <a:endParaRPr lang="zh-CN" altLang="en-US" sz="2000">
              <a:ea typeface="黑体" panose="02010609060101010101" pitchFamily="49" charset="-122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5127" y1="4915" x2="63198" y2="19658"/>
                        <a14:foregroundMark x1="67259" y1="4487" x2="61675" y2="11752"/>
                        <a14:foregroundMark x1="54315" y1="39744" x2="38832" y2="57265"/>
                        <a14:foregroundMark x1="25381" y1="38034" x2="37310" y2="57265"/>
                        <a14:foregroundMark x1="33756" y1="39744" x2="25888" y2="44658"/>
                        <a14:foregroundMark x1="54315" y1="44658" x2="29949" y2="45085"/>
                        <a14:foregroundMark x1="48731" y1="40171" x2="57614" y2="45940"/>
                        <a14:foregroundMark x1="50761" y1="38034" x2="44924" y2="41026"/>
                        <a14:foregroundMark x1="35787" y1="41026" x2="29442" y2="37607"/>
                        <a14:foregroundMark x1="49239" y1="54274" x2="43909" y2="54701"/>
                        <a14:foregroundMark x1="29949" y1="52564" x2="26396" y2="55556"/>
                        <a14:foregroundMark x1="35787" y1="63889" x2="36294" y2="74359"/>
                        <a14:foregroundMark x1="52284" y1="66880" x2="52284" y2="70299"/>
                        <a14:foregroundMark x1="65736" y1="94444" x2="58629" y2="91239"/>
                        <a14:foregroundMark x1="17005" y1="91667" x2="8122" y2="93590"/>
                        <a14:foregroundMark x1="66751" y1="92521" x2="61675" y2="89957"/>
                        <a14:foregroundMark x1="54822" y1="47222" x2="51269" y2="49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869" y="2873292"/>
            <a:ext cx="884768" cy="105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3" name="组合 4"/>
          <p:cNvGrpSpPr>
            <a:grpSpLocks/>
          </p:cNvGrpSpPr>
          <p:nvPr/>
        </p:nvGrpSpPr>
        <p:grpSpPr bwMode="auto">
          <a:xfrm>
            <a:off x="1979412" y="2462239"/>
            <a:ext cx="1623828" cy="1008113"/>
            <a:chOff x="2125994" y="609226"/>
            <a:chExt cx="1217119" cy="62743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4" name="云形标注 82"/>
            <p:cNvSpPr>
              <a:spLocks noChangeArrowheads="1"/>
            </p:cNvSpPr>
            <p:nvPr/>
          </p:nvSpPr>
          <p:spPr bwMode="auto">
            <a:xfrm>
              <a:off x="2125994" y="609226"/>
              <a:ext cx="1217119" cy="627438"/>
            </a:xfrm>
            <a:prstGeom prst="cloudCallout">
              <a:avLst>
                <a:gd name="adj1" fmla="val -79983"/>
                <a:gd name="adj2" fmla="val 41128"/>
              </a:avLst>
            </a:prstGeom>
            <a:grpFill/>
            <a:ln w="19050" algn="ctr">
              <a:solidFill>
                <a:srgbClr val="82583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矩形 4"/>
            <p:cNvSpPr>
              <a:spLocks noChangeArrowheads="1"/>
            </p:cNvSpPr>
            <p:nvPr/>
          </p:nvSpPr>
          <p:spPr bwMode="auto">
            <a:xfrm>
              <a:off x="2234034" y="632567"/>
              <a:ext cx="905713" cy="5201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3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 dirty="0">
                  <a:solidFill>
                    <a:srgbClr val="000000"/>
                  </a:solidFill>
                  <a:latin typeface="楷体" pitchFamily="49" charset="-122"/>
                  <a:ea typeface="楷体" pitchFamily="49" charset="-122"/>
                </a:rPr>
                <a:t>实验操作一下吧！</a:t>
              </a:r>
            </a:p>
          </p:txBody>
        </p:sp>
      </p:grpSp>
      <p:pic>
        <p:nvPicPr>
          <p:cNvPr id="5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92" y="82242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2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Box 56"/>
          <p:cNvSpPr txBox="1">
            <a:spLocks noChangeArrowheads="1"/>
          </p:cNvSpPr>
          <p:nvPr/>
        </p:nvSpPr>
        <p:spPr bwMode="auto">
          <a:xfrm>
            <a:off x="605632" y="3398483"/>
            <a:ext cx="8285162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假设我们每种颜色的都拿一个，需要拿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个，但是没有同色的，要想有同色的需要再拿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个球，不论是哪一种颜色的，都一定有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个同色的。</a:t>
            </a:r>
          </a:p>
        </p:txBody>
      </p:sp>
      <p:sp>
        <p:nvSpPr>
          <p:cNvPr id="54" name="矩形 27"/>
          <p:cNvSpPr>
            <a:spLocks noChangeArrowheads="1"/>
          </p:cNvSpPr>
          <p:nvPr/>
        </p:nvSpPr>
        <p:spPr bwMode="auto">
          <a:xfrm>
            <a:off x="6777871" y="1809722"/>
            <a:ext cx="203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AutoShape 14"/>
          <p:cNvSpPr>
            <a:spLocks noChangeArrowheads="1"/>
          </p:cNvSpPr>
          <p:nvPr/>
        </p:nvSpPr>
        <p:spPr bwMode="auto">
          <a:xfrm>
            <a:off x="3092450" y="1081179"/>
            <a:ext cx="3384550" cy="2173288"/>
          </a:xfrm>
          <a:prstGeom prst="can">
            <a:avLst>
              <a:gd name="adj" fmla="val 25000"/>
            </a:avLst>
          </a:prstGeom>
          <a:solidFill>
            <a:srgbClr val="CCFF99">
              <a:alpha val="50195"/>
            </a:srgbClr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Oval 15"/>
          <p:cNvSpPr>
            <a:spLocks noChangeArrowheads="1"/>
          </p:cNvSpPr>
          <p:nvPr/>
        </p:nvSpPr>
        <p:spPr bwMode="auto">
          <a:xfrm>
            <a:off x="3946525" y="2286092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Oval 16"/>
          <p:cNvSpPr>
            <a:spLocks noChangeArrowheads="1"/>
          </p:cNvSpPr>
          <p:nvPr/>
        </p:nvSpPr>
        <p:spPr bwMode="auto">
          <a:xfrm>
            <a:off x="4162425" y="2501992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Oval 17"/>
          <p:cNvSpPr>
            <a:spLocks noChangeArrowheads="1"/>
          </p:cNvSpPr>
          <p:nvPr/>
        </p:nvSpPr>
        <p:spPr bwMode="auto">
          <a:xfrm>
            <a:off x="3524250" y="2160679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Oval 18"/>
          <p:cNvSpPr>
            <a:spLocks noChangeArrowheads="1"/>
          </p:cNvSpPr>
          <p:nvPr/>
        </p:nvSpPr>
        <p:spPr bwMode="auto">
          <a:xfrm>
            <a:off x="4748213" y="2448017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4100513" y="1655854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Oval 20"/>
          <p:cNvSpPr>
            <a:spLocks noChangeArrowheads="1"/>
          </p:cNvSpPr>
          <p:nvPr/>
        </p:nvSpPr>
        <p:spPr bwMode="auto">
          <a:xfrm>
            <a:off x="4171950" y="1873342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4459288" y="1873342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Oval 22"/>
          <p:cNvSpPr>
            <a:spLocks noChangeArrowheads="1"/>
          </p:cNvSpPr>
          <p:nvPr/>
        </p:nvSpPr>
        <p:spPr bwMode="auto">
          <a:xfrm>
            <a:off x="4675188" y="1944779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5230813" y="2378167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Oval 24"/>
          <p:cNvSpPr>
            <a:spLocks noChangeArrowheads="1"/>
          </p:cNvSpPr>
          <p:nvPr/>
        </p:nvSpPr>
        <p:spPr bwMode="auto">
          <a:xfrm>
            <a:off x="4964113" y="1655854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Oval 25"/>
          <p:cNvSpPr>
            <a:spLocks noChangeArrowheads="1"/>
          </p:cNvSpPr>
          <p:nvPr/>
        </p:nvSpPr>
        <p:spPr bwMode="auto">
          <a:xfrm>
            <a:off x="3740150" y="2448017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Oval 26"/>
          <p:cNvSpPr>
            <a:spLocks noChangeArrowheads="1"/>
          </p:cNvSpPr>
          <p:nvPr/>
        </p:nvSpPr>
        <p:spPr bwMode="auto">
          <a:xfrm>
            <a:off x="3595688" y="1728879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Oval 27"/>
          <p:cNvSpPr>
            <a:spLocks noChangeArrowheads="1"/>
          </p:cNvSpPr>
          <p:nvPr/>
        </p:nvSpPr>
        <p:spPr bwMode="auto">
          <a:xfrm>
            <a:off x="4387850" y="2376579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Oval 28"/>
          <p:cNvSpPr>
            <a:spLocks noChangeArrowheads="1"/>
          </p:cNvSpPr>
          <p:nvPr/>
        </p:nvSpPr>
        <p:spPr bwMode="auto">
          <a:xfrm>
            <a:off x="5108575" y="1944779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Oval 29"/>
          <p:cNvSpPr>
            <a:spLocks noChangeArrowheads="1"/>
          </p:cNvSpPr>
          <p:nvPr/>
        </p:nvSpPr>
        <p:spPr bwMode="auto">
          <a:xfrm>
            <a:off x="4532313" y="1584417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3956050" y="2663917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Oval 31"/>
          <p:cNvSpPr>
            <a:spLocks noChangeArrowheads="1"/>
          </p:cNvSpPr>
          <p:nvPr/>
        </p:nvSpPr>
        <p:spPr bwMode="auto">
          <a:xfrm>
            <a:off x="4171950" y="2808379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Oval 32"/>
          <p:cNvSpPr>
            <a:spLocks noChangeArrowheads="1"/>
          </p:cNvSpPr>
          <p:nvPr/>
        </p:nvSpPr>
        <p:spPr bwMode="auto">
          <a:xfrm>
            <a:off x="3308350" y="2665504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Oval 33"/>
          <p:cNvSpPr>
            <a:spLocks noChangeArrowheads="1"/>
          </p:cNvSpPr>
          <p:nvPr/>
        </p:nvSpPr>
        <p:spPr bwMode="auto">
          <a:xfrm>
            <a:off x="3811588" y="2016217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Oval 34"/>
          <p:cNvSpPr>
            <a:spLocks noChangeArrowheads="1"/>
          </p:cNvSpPr>
          <p:nvPr/>
        </p:nvSpPr>
        <p:spPr bwMode="auto">
          <a:xfrm>
            <a:off x="5251450" y="2305142"/>
            <a:ext cx="438150" cy="438150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Oval 35"/>
          <p:cNvSpPr>
            <a:spLocks noChangeArrowheads="1"/>
          </p:cNvSpPr>
          <p:nvPr/>
        </p:nvSpPr>
        <p:spPr bwMode="auto">
          <a:xfrm>
            <a:off x="4872038" y="2089242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Oval 36"/>
          <p:cNvSpPr>
            <a:spLocks noChangeArrowheads="1"/>
          </p:cNvSpPr>
          <p:nvPr/>
        </p:nvSpPr>
        <p:spPr bwMode="auto">
          <a:xfrm>
            <a:off x="5324475" y="2592479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Oval 37"/>
          <p:cNvSpPr>
            <a:spLocks noChangeArrowheads="1"/>
          </p:cNvSpPr>
          <p:nvPr/>
        </p:nvSpPr>
        <p:spPr bwMode="auto">
          <a:xfrm>
            <a:off x="5540375" y="2448017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Oval 38"/>
          <p:cNvSpPr>
            <a:spLocks noChangeArrowheads="1"/>
          </p:cNvSpPr>
          <p:nvPr/>
        </p:nvSpPr>
        <p:spPr bwMode="auto">
          <a:xfrm>
            <a:off x="5467350" y="1728879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0" name="Oval 39"/>
          <p:cNvSpPr>
            <a:spLocks noChangeArrowheads="1"/>
          </p:cNvSpPr>
          <p:nvPr/>
        </p:nvSpPr>
        <p:spPr bwMode="auto">
          <a:xfrm>
            <a:off x="5467350" y="2089242"/>
            <a:ext cx="438150" cy="43815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1" name="Oval 40"/>
          <p:cNvSpPr>
            <a:spLocks noChangeArrowheads="1"/>
          </p:cNvSpPr>
          <p:nvPr/>
        </p:nvSpPr>
        <p:spPr bwMode="auto">
          <a:xfrm>
            <a:off x="3308350" y="2376579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Oval 41"/>
          <p:cNvSpPr>
            <a:spLocks noChangeArrowheads="1"/>
          </p:cNvSpPr>
          <p:nvPr/>
        </p:nvSpPr>
        <p:spPr bwMode="auto">
          <a:xfrm>
            <a:off x="3287713" y="1944779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Oval 42"/>
          <p:cNvSpPr>
            <a:spLocks noChangeArrowheads="1"/>
          </p:cNvSpPr>
          <p:nvPr/>
        </p:nvSpPr>
        <p:spPr bwMode="auto">
          <a:xfrm>
            <a:off x="3595688" y="2736942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Oval 43"/>
          <p:cNvSpPr>
            <a:spLocks noChangeArrowheads="1"/>
          </p:cNvSpPr>
          <p:nvPr/>
        </p:nvSpPr>
        <p:spPr bwMode="auto">
          <a:xfrm>
            <a:off x="4603750" y="2736942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4892675" y="2808379"/>
            <a:ext cx="438150" cy="43815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200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Oval 45"/>
          <p:cNvSpPr>
            <a:spLocks noChangeArrowheads="1"/>
          </p:cNvSpPr>
          <p:nvPr/>
        </p:nvSpPr>
        <p:spPr bwMode="auto">
          <a:xfrm>
            <a:off x="5683250" y="1944779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7" name="Oval 46"/>
          <p:cNvSpPr>
            <a:spLocks noChangeArrowheads="1"/>
          </p:cNvSpPr>
          <p:nvPr/>
        </p:nvSpPr>
        <p:spPr bwMode="auto">
          <a:xfrm>
            <a:off x="5900738" y="2160679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Oval 47"/>
          <p:cNvSpPr>
            <a:spLocks noChangeArrowheads="1"/>
          </p:cNvSpPr>
          <p:nvPr/>
        </p:nvSpPr>
        <p:spPr bwMode="auto">
          <a:xfrm>
            <a:off x="3308350" y="1655854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Oval 48"/>
          <p:cNvSpPr>
            <a:spLocks noChangeArrowheads="1"/>
          </p:cNvSpPr>
          <p:nvPr/>
        </p:nvSpPr>
        <p:spPr bwMode="auto">
          <a:xfrm>
            <a:off x="5756275" y="2592479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Oval 49"/>
          <p:cNvSpPr>
            <a:spLocks noChangeArrowheads="1"/>
          </p:cNvSpPr>
          <p:nvPr/>
        </p:nvSpPr>
        <p:spPr bwMode="auto">
          <a:xfrm>
            <a:off x="5324475" y="2736942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Oval 50"/>
          <p:cNvSpPr>
            <a:spLocks noChangeArrowheads="1"/>
          </p:cNvSpPr>
          <p:nvPr/>
        </p:nvSpPr>
        <p:spPr bwMode="auto">
          <a:xfrm>
            <a:off x="5467350" y="1439954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Oval 51"/>
          <p:cNvSpPr>
            <a:spLocks noChangeArrowheads="1"/>
          </p:cNvSpPr>
          <p:nvPr/>
        </p:nvSpPr>
        <p:spPr bwMode="auto">
          <a:xfrm>
            <a:off x="4964113" y="1368517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Oval 52"/>
          <p:cNvSpPr>
            <a:spLocks noChangeArrowheads="1"/>
          </p:cNvSpPr>
          <p:nvPr/>
        </p:nvSpPr>
        <p:spPr bwMode="auto">
          <a:xfrm>
            <a:off x="4387850" y="1368517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Oval 53"/>
          <p:cNvSpPr>
            <a:spLocks noChangeArrowheads="1"/>
          </p:cNvSpPr>
          <p:nvPr/>
        </p:nvSpPr>
        <p:spPr bwMode="auto">
          <a:xfrm>
            <a:off x="3811588" y="1297079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5" name="Oval 54"/>
          <p:cNvSpPr>
            <a:spLocks noChangeArrowheads="1"/>
          </p:cNvSpPr>
          <p:nvPr/>
        </p:nvSpPr>
        <p:spPr bwMode="auto">
          <a:xfrm>
            <a:off x="3379788" y="1368517"/>
            <a:ext cx="438150" cy="438150"/>
          </a:xfrm>
          <a:prstGeom prst="ellipse">
            <a:avLst/>
          </a:prstGeom>
          <a:solidFill>
            <a:sysClr val="window" lastClr="FFFF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16496" y="1288619"/>
            <a:ext cx="1791036" cy="856854"/>
            <a:chOff x="1316496" y="1303734"/>
            <a:chExt cx="1791036" cy="856854"/>
          </a:xfrm>
        </p:grpSpPr>
        <p:sp>
          <p:nvSpPr>
            <p:cNvPr id="97" name="AutoShape 27"/>
            <p:cNvSpPr>
              <a:spLocks noChangeArrowheads="1"/>
            </p:cNvSpPr>
            <p:nvPr/>
          </p:nvSpPr>
          <p:spPr bwMode="auto">
            <a:xfrm>
              <a:off x="1416509" y="1303734"/>
              <a:ext cx="1495760" cy="800623"/>
            </a:xfrm>
            <a:prstGeom prst="wedgeRoundRectCallout">
              <a:avLst>
                <a:gd name="adj1" fmla="val -68982"/>
                <a:gd name="adj2" fmla="val 26754"/>
                <a:gd name="adj3" fmla="val 16667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10000"/>
                </a:lnSpc>
                <a:defRPr/>
              </a:pPr>
              <a:endParaRPr lang="zh-CN" altLang="en-US" sz="2000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endParaRP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1316496" y="1391147"/>
              <a:ext cx="1791036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</a:t>
              </a:r>
              <a:r>
                <a:rPr kumimoji="1" lang="zh-CN" altLang="en-US" sz="2000" b="1" dirty="0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最不利的原则</a:t>
              </a:r>
              <a:r>
                <a:rPr kumimoji="1" lang="zh-CN" altLang="en-US" sz="20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去考虑：</a:t>
              </a:r>
            </a:p>
          </p:txBody>
        </p:sp>
      </p:grpSp>
      <p:pic>
        <p:nvPicPr>
          <p:cNvPr id="98" name="图片 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14194"/>
            <a:ext cx="1104039" cy="15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19753E-6 L 2.5E-6 -0.2280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7284E-6 L 0.01527 -0.2206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4" y="-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7284E-6 L -0.00035 -0.22068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0763 -0.1891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-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11545 -0.2626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60" grpId="0" animBg="1"/>
      <p:bldP spid="65" grpId="0" animBg="1"/>
      <p:bldP spid="67" grpId="0" animBg="1"/>
      <p:bldP spid="69" grpId="0" animBg="1"/>
      <p:bldP spid="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39553" y="564388"/>
            <a:ext cx="8254568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把红、黄、蓝、白四种颜色的球各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个放到一个袋子里。至少取多少个球，可以保证取到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个颜色相同的球？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个呢？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878750" y="1608198"/>
            <a:ext cx="1792469" cy="1125189"/>
          </a:xfrm>
          <a:prstGeom prst="can">
            <a:avLst>
              <a:gd name="adj" fmla="val 25000"/>
            </a:avLst>
          </a:prstGeom>
          <a:solidFill>
            <a:srgbClr val="CCFF99">
              <a:alpha val="50195"/>
            </a:srgbClr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1" name="Oval 15"/>
          <p:cNvSpPr>
            <a:spLocks noChangeArrowheads="1"/>
          </p:cNvSpPr>
          <p:nvPr/>
        </p:nvSpPr>
        <p:spPr bwMode="auto">
          <a:xfrm>
            <a:off x="1931524" y="2305588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854934" y="2174724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3" name="Oval 17"/>
          <p:cNvSpPr>
            <a:spLocks noChangeArrowheads="1"/>
          </p:cNvSpPr>
          <p:nvPr/>
        </p:nvSpPr>
        <p:spPr bwMode="auto">
          <a:xfrm>
            <a:off x="1659876" y="2135484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2165309" y="2236337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1739803" y="1896358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2033124" y="2095836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2008129" y="1963536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8" name="Oval 22"/>
          <p:cNvSpPr>
            <a:spLocks noChangeArrowheads="1"/>
          </p:cNvSpPr>
          <p:nvPr/>
        </p:nvSpPr>
        <p:spPr bwMode="auto">
          <a:xfrm>
            <a:off x="2083344" y="1946632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19" name="Oval 23"/>
          <p:cNvSpPr>
            <a:spLocks noChangeArrowheads="1"/>
          </p:cNvSpPr>
          <p:nvPr/>
        </p:nvSpPr>
        <p:spPr bwMode="auto">
          <a:xfrm>
            <a:off x="2345206" y="2070760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0" name="Oval 24"/>
          <p:cNvSpPr>
            <a:spLocks noChangeArrowheads="1"/>
          </p:cNvSpPr>
          <p:nvPr/>
        </p:nvSpPr>
        <p:spPr bwMode="auto">
          <a:xfrm>
            <a:off x="1368385" y="2257892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1725149" y="2467513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1659876" y="1995803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046510" y="2288684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067317" y="1760847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1904508" y="2055903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1966829" y="2434642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517121" y="2416772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1745172" y="2284728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796587" y="2035713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2269462" y="2342928"/>
            <a:ext cx="149914" cy="149914"/>
          </a:xfrm>
          <a:prstGeom prst="ellipse">
            <a:avLst/>
          </a:prstGeom>
          <a:solidFill>
            <a:srgbClr val="3366FF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226136" y="2145717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153889" y="2558485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1900896" y="2538503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5" name="Oval 38"/>
          <p:cNvSpPr>
            <a:spLocks noChangeArrowheads="1"/>
          </p:cNvSpPr>
          <p:nvPr/>
        </p:nvSpPr>
        <p:spPr bwMode="auto">
          <a:xfrm>
            <a:off x="2255063" y="1971218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6" name="Oval 39"/>
          <p:cNvSpPr>
            <a:spLocks noChangeArrowheads="1"/>
          </p:cNvSpPr>
          <p:nvPr/>
        </p:nvSpPr>
        <p:spPr bwMode="auto">
          <a:xfrm>
            <a:off x="2272511" y="1877106"/>
            <a:ext cx="149914" cy="1499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1531895" y="2138127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8" name="Oval 41"/>
          <p:cNvSpPr>
            <a:spLocks noChangeArrowheads="1"/>
          </p:cNvSpPr>
          <p:nvPr/>
        </p:nvSpPr>
        <p:spPr bwMode="auto">
          <a:xfrm>
            <a:off x="1565158" y="1935942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39" name="Oval 42"/>
          <p:cNvSpPr>
            <a:spLocks noChangeArrowheads="1"/>
          </p:cNvSpPr>
          <p:nvPr/>
        </p:nvSpPr>
        <p:spPr bwMode="auto">
          <a:xfrm>
            <a:off x="1625071" y="2267971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0" name="Oval 43"/>
          <p:cNvSpPr>
            <a:spLocks noChangeArrowheads="1"/>
          </p:cNvSpPr>
          <p:nvPr/>
        </p:nvSpPr>
        <p:spPr bwMode="auto">
          <a:xfrm>
            <a:off x="2126339" y="2434642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1" name="Oval 44"/>
          <p:cNvSpPr>
            <a:spLocks noChangeArrowheads="1"/>
          </p:cNvSpPr>
          <p:nvPr/>
        </p:nvSpPr>
        <p:spPr bwMode="auto">
          <a:xfrm>
            <a:off x="1341007" y="2387306"/>
            <a:ext cx="149914" cy="149914"/>
          </a:xfrm>
          <a:prstGeom prst="ellipse">
            <a:avLst/>
          </a:prstGeom>
          <a:solidFill>
            <a:srgbClr val="FF0000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2" name="Oval 45"/>
          <p:cNvSpPr>
            <a:spLocks noChangeArrowheads="1"/>
          </p:cNvSpPr>
          <p:nvPr/>
        </p:nvSpPr>
        <p:spPr bwMode="auto">
          <a:xfrm>
            <a:off x="2345629" y="2240469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3" name="Oval 46"/>
          <p:cNvSpPr>
            <a:spLocks noChangeArrowheads="1"/>
          </p:cNvSpPr>
          <p:nvPr/>
        </p:nvSpPr>
        <p:spPr bwMode="auto">
          <a:xfrm>
            <a:off x="2512950" y="2154293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4" name="Oval 47"/>
          <p:cNvSpPr>
            <a:spLocks noChangeArrowheads="1"/>
          </p:cNvSpPr>
          <p:nvPr/>
        </p:nvSpPr>
        <p:spPr bwMode="auto">
          <a:xfrm>
            <a:off x="1728219" y="1754832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5" name="Oval 48"/>
          <p:cNvSpPr>
            <a:spLocks noChangeArrowheads="1"/>
          </p:cNvSpPr>
          <p:nvPr/>
        </p:nvSpPr>
        <p:spPr bwMode="auto">
          <a:xfrm>
            <a:off x="2347468" y="2509599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6" name="Oval 49"/>
          <p:cNvSpPr>
            <a:spLocks noChangeArrowheads="1"/>
          </p:cNvSpPr>
          <p:nvPr/>
        </p:nvSpPr>
        <p:spPr bwMode="auto">
          <a:xfrm>
            <a:off x="1605853" y="2558968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7" name="Oval 50"/>
          <p:cNvSpPr>
            <a:spLocks noChangeArrowheads="1"/>
          </p:cNvSpPr>
          <p:nvPr/>
        </p:nvSpPr>
        <p:spPr bwMode="auto">
          <a:xfrm>
            <a:off x="1587322" y="1734551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8" name="Oval 51"/>
          <p:cNvSpPr>
            <a:spLocks noChangeArrowheads="1"/>
          </p:cNvSpPr>
          <p:nvPr/>
        </p:nvSpPr>
        <p:spPr bwMode="auto">
          <a:xfrm>
            <a:off x="1403279" y="2066998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49" name="Oval 52"/>
          <p:cNvSpPr>
            <a:spLocks noChangeArrowheads="1"/>
          </p:cNvSpPr>
          <p:nvPr/>
        </p:nvSpPr>
        <p:spPr bwMode="auto">
          <a:xfrm>
            <a:off x="1458536" y="1904746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50" name="Oval 53"/>
          <p:cNvSpPr>
            <a:spLocks noChangeArrowheads="1"/>
          </p:cNvSpPr>
          <p:nvPr/>
        </p:nvSpPr>
        <p:spPr bwMode="auto">
          <a:xfrm>
            <a:off x="1904508" y="1860985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51" name="Oval 54"/>
          <p:cNvSpPr>
            <a:spLocks noChangeArrowheads="1"/>
          </p:cNvSpPr>
          <p:nvPr/>
        </p:nvSpPr>
        <p:spPr bwMode="auto">
          <a:xfrm>
            <a:off x="1250808" y="2079336"/>
            <a:ext cx="149914" cy="14991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prstClr val="black"/>
              </a:solidFill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86486" y="2646350"/>
            <a:ext cx="420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 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3-1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+1=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709454" y="4095058"/>
            <a:ext cx="416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 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4-1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+1=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62" name="矩形 27">
            <a:extLst>
              <a:ext uri="{FF2B5EF4-FFF2-40B4-BE49-F238E27FC236}">
                <a16:creationId xmlns:a16="http://schemas.microsoft.com/office/drawing/2014/main" id="{F7110A5F-B439-4A26-A261-08402E30A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1004" y="1576517"/>
            <a:ext cx="535344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个球同色：要各颜色球都（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3-1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）个，再摸一个就一定保证可以。</a:t>
            </a:r>
          </a:p>
        </p:txBody>
      </p:sp>
      <p:sp>
        <p:nvSpPr>
          <p:cNvPr id="70" name="矩形 27">
            <a:extLst>
              <a:ext uri="{FF2B5EF4-FFF2-40B4-BE49-F238E27FC236}">
                <a16:creationId xmlns:a16="http://schemas.microsoft.com/office/drawing/2014/main" id="{1249658A-D9CE-43E9-81AA-DE30002F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315" y="3114400"/>
            <a:ext cx="76201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个球同色：要各颜色球都（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4-1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）个，再摸一个就一定保证可以。</a:t>
            </a: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68670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5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/>
      <p:bldP spid="62" grpId="0"/>
      <p:bldP spid="7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39553" y="736014"/>
            <a:ext cx="8254568" cy="44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从这些算式中，你发现了什么？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105036" y="1347614"/>
            <a:ext cx="4203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 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3 -1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+1=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3092210" y="1931481"/>
            <a:ext cx="4169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 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4 -1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+1= 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  <p:sp>
        <p:nvSpPr>
          <p:cNvPr id="7" name="椭圆 6"/>
          <p:cNvSpPr/>
          <p:nvPr/>
        </p:nvSpPr>
        <p:spPr>
          <a:xfrm>
            <a:off x="3105036" y="1399353"/>
            <a:ext cx="360040" cy="9552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8" name="文本框 7"/>
          <p:cNvSpPr txBox="1"/>
          <p:nvPr/>
        </p:nvSpPr>
        <p:spPr>
          <a:xfrm>
            <a:off x="3902671" y="2313142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相同颜色球的个数</a:t>
            </a:r>
          </a:p>
        </p:txBody>
      </p:sp>
      <p:sp>
        <p:nvSpPr>
          <p:cNvPr id="57" name="椭圆 56"/>
          <p:cNvSpPr/>
          <p:nvPr/>
        </p:nvSpPr>
        <p:spPr>
          <a:xfrm>
            <a:off x="4067944" y="1399353"/>
            <a:ext cx="360040" cy="9552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58" name="文本框 57"/>
          <p:cNvSpPr txBox="1"/>
          <p:nvPr/>
        </p:nvSpPr>
        <p:spPr>
          <a:xfrm>
            <a:off x="2987824" y="2448220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球颜色的种数</a:t>
            </a:r>
          </a:p>
        </p:txBody>
      </p:sp>
      <p:sp>
        <p:nvSpPr>
          <p:cNvPr id="59" name="椭圆 58"/>
          <p:cNvSpPr/>
          <p:nvPr/>
        </p:nvSpPr>
        <p:spPr>
          <a:xfrm>
            <a:off x="5580112" y="1399243"/>
            <a:ext cx="423404" cy="1018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60" name="文本框 59"/>
          <p:cNvSpPr txBox="1"/>
          <p:nvPr/>
        </p:nvSpPr>
        <p:spPr>
          <a:xfrm>
            <a:off x="5508104" y="2315806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一次摸出球的个数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181289" y="3543122"/>
            <a:ext cx="3094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endParaRPr lang="zh-CN" altLang="en-US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67544" y="3867894"/>
            <a:ext cx="8451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答：至少取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个球保证取到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个颜色相同的球；取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个球保证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个颜色相同。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6092813" y="2578110"/>
            <a:ext cx="3051188" cy="557740"/>
            <a:chOff x="5833221" y="2965386"/>
            <a:chExt cx="2677446" cy="557740"/>
          </a:xfrm>
        </p:grpSpPr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07" r="24170" b="41552"/>
            <a:stretch/>
          </p:blipFill>
          <p:spPr>
            <a:xfrm>
              <a:off x="5833221" y="2965386"/>
              <a:ext cx="2677446" cy="557740"/>
            </a:xfrm>
            <a:prstGeom prst="rect">
              <a:avLst/>
            </a:prstGeom>
          </p:spPr>
        </p:pic>
        <p:sp>
          <p:nvSpPr>
            <p:cNvPr id="64" name="文本框 63"/>
            <p:cNvSpPr txBox="1"/>
            <p:nvPr/>
          </p:nvSpPr>
          <p:spPr>
            <a:xfrm>
              <a:off x="6112609" y="3051113"/>
              <a:ext cx="22004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b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-1</a:t>
              </a: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+1=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</a:t>
              </a:r>
              <a:endParaRPr lang="zh-CN" altLang="en-US" sz="2400" b="1" i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  <p:sp>
        <p:nvSpPr>
          <p:cNvPr id="84" name="文本框 83"/>
          <p:cNvSpPr txBox="1"/>
          <p:nvPr/>
        </p:nvSpPr>
        <p:spPr>
          <a:xfrm>
            <a:off x="4076805" y="3543122"/>
            <a:ext cx="3094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endParaRPr lang="zh-CN" altLang="en-US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5687611" y="3543122"/>
            <a:ext cx="30943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c</a:t>
            </a:r>
            <a:endParaRPr lang="zh-CN" altLang="en-US" b="1" i="1" dirty="0">
              <a:latin typeface="Times New Roman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845274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28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" grpId="0"/>
      <p:bldP spid="7" grpId="0" animBg="1"/>
      <p:bldP spid="8" grpId="0"/>
      <p:bldP spid="57" grpId="0" animBg="1"/>
      <p:bldP spid="58" grpId="0"/>
      <p:bldP spid="59" grpId="0" animBg="1"/>
      <p:bldP spid="60" grpId="0"/>
      <p:bldP spid="61" grpId="0" animBg="1"/>
      <p:bldP spid="65" grpId="0"/>
      <p:bldP spid="84" grpId="0" animBg="1"/>
      <p:bldP spid="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3"/>
          <p:cNvSpPr>
            <a:spLocks noChangeArrowheads="1"/>
          </p:cNvSpPr>
          <p:nvPr/>
        </p:nvSpPr>
        <p:spPr bwMode="auto">
          <a:xfrm>
            <a:off x="302882" y="485915"/>
            <a:ext cx="853823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73063" eaLnBrk="0" hangingPunct="0"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宋体" charset="-122"/>
              </a:rPr>
              <a:t>在一副扑克牌中，最少要取出多少张，才能保证取出的牌中四种花色都有？</a:t>
            </a:r>
          </a:p>
        </p:txBody>
      </p:sp>
      <p:sp>
        <p:nvSpPr>
          <p:cNvPr id="5" name="Rectangle 75"/>
          <p:cNvSpPr>
            <a:spLocks noChangeArrowheads="1"/>
          </p:cNvSpPr>
          <p:nvPr/>
        </p:nvSpPr>
        <p:spPr bwMode="auto">
          <a:xfrm>
            <a:off x="2983320" y="3347482"/>
            <a:ext cx="343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ctr"/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13×3+2</a:t>
            </a:r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1=42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（张）</a:t>
            </a:r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971601" y="3982293"/>
            <a:ext cx="7977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答：最少要取出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42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张，才能保证取出的牌中四种花色都有。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394202" y="1565384"/>
            <a:ext cx="6965393" cy="1497471"/>
            <a:chOff x="1377112" y="1828361"/>
            <a:chExt cx="6965393" cy="1872208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6" t="8957" b="5198"/>
            <a:stretch/>
          </p:blipFill>
          <p:spPr>
            <a:xfrm>
              <a:off x="1377112" y="1828361"/>
              <a:ext cx="6965393" cy="18722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</p:pic>
        <p:sp>
          <p:nvSpPr>
            <p:cNvPr id="3" name="Rectangle 72"/>
            <p:cNvSpPr>
              <a:spLocks noChangeArrowheads="1"/>
            </p:cNvSpPr>
            <p:nvPr/>
          </p:nvSpPr>
          <p:spPr bwMode="auto">
            <a:xfrm>
              <a:off x="2057120" y="2012705"/>
              <a:ext cx="5819129" cy="165462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最不利的情形是：取出四种花色中的三种花色的牌各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张，再加上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张王牌。这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41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张牌中没有四种花色。剩下的正好是另一种花色的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张牌，再抽</a:t>
              </a:r>
              <a:r>
                <a:rPr lang="en-US" altLang="zh-CN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张，四种花色都有了。</a:t>
              </a:r>
            </a:p>
          </p:txBody>
        </p:sp>
      </p:grp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" y="6780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86603" y="703461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15854" y="1419622"/>
            <a:ext cx="6469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利用鸽巢原理解决实际问题的方法</a:t>
            </a:r>
          </a:p>
        </p:txBody>
      </p:sp>
      <p:sp>
        <p:nvSpPr>
          <p:cNvPr id="14" name="文本框 20"/>
          <p:cNvSpPr txBox="1"/>
          <p:nvPr/>
        </p:nvSpPr>
        <p:spPr>
          <a:xfrm>
            <a:off x="683568" y="2103952"/>
            <a:ext cx="646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根据题意，分析最不利情形。</a:t>
            </a:r>
          </a:p>
        </p:txBody>
      </p:sp>
      <p:sp>
        <p:nvSpPr>
          <p:cNvPr id="15" name="文本框 21"/>
          <p:cNvSpPr txBox="1"/>
          <p:nvPr/>
        </p:nvSpPr>
        <p:spPr>
          <a:xfrm>
            <a:off x="699335" y="2665766"/>
            <a:ext cx="646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根据最不利情形列式。</a:t>
            </a:r>
          </a:p>
        </p:txBody>
      </p:sp>
      <p:sp>
        <p:nvSpPr>
          <p:cNvPr id="16" name="文本框 22"/>
          <p:cNvSpPr txBox="1"/>
          <p:nvPr/>
        </p:nvSpPr>
        <p:spPr>
          <a:xfrm>
            <a:off x="699335" y="3220458"/>
            <a:ext cx="646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理由，得出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C744979-37E3-4F7A-9FBE-576B3D669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501" y="2211979"/>
            <a:ext cx="3677963" cy="2015955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CC1DD635-9910-4C8F-BEA9-F611112100E9}"/>
              </a:ext>
            </a:extLst>
          </p:cNvPr>
          <p:cNvGrpSpPr/>
          <p:nvPr/>
        </p:nvGrpSpPr>
        <p:grpSpPr>
          <a:xfrm>
            <a:off x="899592" y="3887274"/>
            <a:ext cx="3456384" cy="557740"/>
            <a:chOff x="5833221" y="2965386"/>
            <a:chExt cx="2267172" cy="557740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42CE87D9-DB10-4D3E-83D9-B6B2DB30A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007" r="24170" b="41552"/>
            <a:stretch/>
          </p:blipFill>
          <p:spPr>
            <a:xfrm>
              <a:off x="5833221" y="2965386"/>
              <a:ext cx="2267172" cy="557740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5B2158D-3035-429E-802E-652E1837C4BE}"/>
                </a:ext>
              </a:extLst>
            </p:cNvPr>
            <p:cNvSpPr txBox="1"/>
            <p:nvPr/>
          </p:nvSpPr>
          <p:spPr>
            <a:xfrm>
              <a:off x="6112609" y="3051113"/>
              <a:ext cx="19539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i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</a:t>
              </a: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b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-1</a:t>
              </a:r>
              <a:r>
                <a:rPr lang="zh-CN" altLang="en-US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+1=</a:t>
              </a:r>
              <a:r>
                <a:rPr lang="en-US" altLang="zh-CN" sz="2400" b="1" i="1" dirty="0">
                  <a:solidFill>
                    <a:schemeClr val="bg1"/>
                  </a:solidFill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c</a:t>
              </a:r>
              <a:endParaRPr lang="zh-CN" altLang="en-US" sz="2400" b="1" i="1" dirty="0">
                <a:solidFill>
                  <a:schemeClr val="bg1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6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4">
            <a:extLst>
              <a:ext uri="{FF2B5EF4-FFF2-40B4-BE49-F238E27FC236}">
                <a16:creationId xmlns:a16="http://schemas.microsoft.com/office/drawing/2014/main" id="{7C9E01CB-231C-4ED6-B655-B078BDB3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85" y="1394808"/>
            <a:ext cx="786577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一副除去两王的扑克牌中，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背面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必定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取出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一对，至少要取几张牌？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E20A1F31-B0D3-4BC8-A84F-04938DB4C8E5}"/>
              </a:ext>
            </a:extLst>
          </p:cNvPr>
          <p:cNvGrpSpPr/>
          <p:nvPr/>
        </p:nvGrpSpPr>
        <p:grpSpPr>
          <a:xfrm>
            <a:off x="2699792" y="2499742"/>
            <a:ext cx="2905316" cy="1656184"/>
            <a:chOff x="2386583" y="2499742"/>
            <a:chExt cx="2905316" cy="1656184"/>
          </a:xfrm>
        </p:grpSpPr>
        <p:sp>
          <p:nvSpPr>
            <p:cNvPr id="4" name="立方体 3">
              <a:extLst>
                <a:ext uri="{FF2B5EF4-FFF2-40B4-BE49-F238E27FC236}">
                  <a16:creationId xmlns:a16="http://schemas.microsoft.com/office/drawing/2014/main" id="{24E913B6-2CFB-48E2-AAD0-F41B541EC77E}"/>
                </a:ext>
              </a:extLst>
            </p:cNvPr>
            <p:cNvSpPr/>
            <p:nvPr/>
          </p:nvSpPr>
          <p:spPr>
            <a:xfrm>
              <a:off x="2386583" y="2499742"/>
              <a:ext cx="2905316" cy="1656184"/>
            </a:xfrm>
            <a:prstGeom prst="cube">
              <a:avLst>
                <a:gd name="adj" fmla="val 78758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DB2EA314-6C5B-45B8-839F-F3CF70EF29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89757">
              <a:off x="3689325" y="2571750"/>
              <a:ext cx="1152128" cy="448969"/>
            </a:xfrm>
            <a:prstGeom prst="rect">
              <a:avLst/>
            </a:prstGeom>
            <a:noFill/>
            <a:ln>
              <a:noFill/>
            </a:ln>
            <a:scene3d>
              <a:camera prst="isometricBottomDown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buFontTx/>
                <a:buNone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扑克</a:t>
              </a:r>
            </a:p>
          </p:txBody>
        </p:sp>
      </p:grpSp>
      <p:sp>
        <p:nvSpPr>
          <p:cNvPr id="22" name="Rectangle 54">
            <a:extLst>
              <a:ext uri="{FF2B5EF4-FFF2-40B4-BE49-F238E27FC236}">
                <a16:creationId xmlns:a16="http://schemas.microsoft.com/office/drawing/2014/main" id="{FFE7C79E-9F27-474C-BEC6-010FA813C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710" y="741830"/>
            <a:ext cx="7865776" cy="5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猜一猜：</a:t>
            </a:r>
          </a:p>
        </p:txBody>
      </p:sp>
    </p:spTree>
    <p:extLst>
      <p:ext uri="{BB962C8B-B14F-4D97-AF65-F5344CB8AC3E}">
        <p14:creationId xmlns:p14="http://schemas.microsoft.com/office/powerpoint/2010/main" val="22232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42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6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539" y="2076468"/>
            <a:ext cx="6173714" cy="2605877"/>
          </a:xfrm>
          <a:prstGeom prst="rect">
            <a:avLst/>
          </a:prstGeom>
        </p:spPr>
      </p:pic>
      <p:sp>
        <p:nvSpPr>
          <p:cNvPr id="12" name="Rectangle 54">
            <a:extLst>
              <a:ext uri="{FF2B5EF4-FFF2-40B4-BE49-F238E27FC236}">
                <a16:creationId xmlns:a16="http://schemas.microsoft.com/office/drawing/2014/main" id="{9557DD41-0D3A-4B1B-8CEB-90F1DF9C0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512" y="699542"/>
            <a:ext cx="8516968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盒子里有同样大小的红球和蓝球各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个，要想摸出的球一定有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个同色的，至少要摸出几个球？                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67CC104-5A20-42B5-BFCE-C2F01E0FD9C6}"/>
              </a:ext>
            </a:extLst>
          </p:cNvPr>
          <p:cNvGrpSpPr/>
          <p:nvPr/>
        </p:nvGrpSpPr>
        <p:grpSpPr>
          <a:xfrm>
            <a:off x="539552" y="1851671"/>
            <a:ext cx="3312371" cy="2597724"/>
            <a:chOff x="539552" y="1851671"/>
            <a:chExt cx="2549788" cy="2597724"/>
          </a:xfrm>
        </p:grpSpPr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DF55A37D-44AD-4728-BDE3-B72C8EB70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5127" y1="4915" x2="63198" y2="19658"/>
                          <a14:foregroundMark x1="67259" y1="4487" x2="61675" y2="11752"/>
                          <a14:foregroundMark x1="54315" y1="39744" x2="38832" y2="57265"/>
                          <a14:foregroundMark x1="25381" y1="38034" x2="37310" y2="57265"/>
                          <a14:foregroundMark x1="33756" y1="39744" x2="25888" y2="44658"/>
                          <a14:foregroundMark x1="54315" y1="44658" x2="29949" y2="45085"/>
                          <a14:foregroundMark x1="48731" y1="40171" x2="57614" y2="45940"/>
                          <a14:foregroundMark x1="50761" y1="38034" x2="44924" y2="41026"/>
                          <a14:foregroundMark x1="35787" y1="41026" x2="29442" y2="37607"/>
                          <a14:foregroundMark x1="49239" y1="54274" x2="43909" y2="54701"/>
                          <a14:foregroundMark x1="29949" y1="52564" x2="26396" y2="55556"/>
                          <a14:foregroundMark x1="35787" y1="63889" x2="36294" y2="74359"/>
                          <a14:foregroundMark x1="52284" y1="66880" x2="52284" y2="70299"/>
                          <a14:foregroundMark x1="65736" y1="94444" x2="58629" y2="91239"/>
                          <a14:foregroundMark x1="17005" y1="91667" x2="8122" y2="93590"/>
                          <a14:foregroundMark x1="66751" y1="92521" x2="61675" y2="89957"/>
                          <a14:foregroundMark x1="54822" y1="47222" x2="51269" y2="497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39552" y="3398452"/>
              <a:ext cx="884768" cy="1050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组合 4">
              <a:extLst>
                <a:ext uri="{FF2B5EF4-FFF2-40B4-BE49-F238E27FC236}">
                  <a16:creationId xmlns:a16="http://schemas.microsoft.com/office/drawing/2014/main" id="{EE48F785-4C42-43C4-95A4-5B2D8285A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60145" y="1851671"/>
              <a:ext cx="1829195" cy="1230841"/>
              <a:chOff x="1972065" y="470604"/>
              <a:chExt cx="1371049" cy="766061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22" name="云形标注 82">
                <a:extLst>
                  <a:ext uri="{FF2B5EF4-FFF2-40B4-BE49-F238E27FC236}">
                    <a16:creationId xmlns:a16="http://schemas.microsoft.com/office/drawing/2014/main" id="{0D393163-081B-49BE-880F-E00189385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2065" y="470604"/>
                <a:ext cx="1371049" cy="766061"/>
              </a:xfrm>
              <a:prstGeom prst="cloudCallout">
                <a:avLst>
                  <a:gd name="adj1" fmla="val -59084"/>
                  <a:gd name="adj2" fmla="val 96299"/>
                </a:avLst>
              </a:prstGeom>
              <a:noFill/>
              <a:ln w="19050" algn="ctr">
                <a:solidFill>
                  <a:srgbClr val="82583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矩形 4">
                <a:extLst>
                  <a:ext uri="{FF2B5EF4-FFF2-40B4-BE49-F238E27FC236}">
                    <a16:creationId xmlns:a16="http://schemas.microsoft.com/office/drawing/2014/main" id="{7B918A9F-A325-4E04-B323-21315FCF4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363" y="515420"/>
                <a:ext cx="1106109" cy="655123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2400" b="1" dirty="0">
                    <a:solidFill>
                      <a:srgbClr val="000000"/>
                    </a:solidFill>
                    <a:latin typeface="楷体" pitchFamily="49" charset="-122"/>
                    <a:ea typeface="楷体" pitchFamily="49" charset="-122"/>
                  </a:rPr>
                  <a:t>说一说你的想法。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88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340" y="2040555"/>
            <a:ext cx="6173714" cy="2605877"/>
          </a:xfrm>
          <a:prstGeom prst="rect">
            <a:avLst/>
          </a:prstGeom>
        </p:spPr>
      </p:pic>
      <p:sp>
        <p:nvSpPr>
          <p:cNvPr id="26" name="Rectangle 54"/>
          <p:cNvSpPr>
            <a:spLocks noChangeArrowheads="1"/>
          </p:cNvSpPr>
          <p:nvPr/>
        </p:nvSpPr>
        <p:spPr bwMode="auto">
          <a:xfrm>
            <a:off x="288032" y="708404"/>
            <a:ext cx="8532440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盒子里有同样大小的红球和蓝球各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个，要想摸出的球一定有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个同色的，至少要摸出几个球？                </a:t>
            </a: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361409" y="1671741"/>
            <a:ext cx="2740184" cy="1123712"/>
          </a:xfrm>
          <a:prstGeom prst="wedgeRoundRectCallout">
            <a:avLst>
              <a:gd name="adj1" fmla="val 32849"/>
              <a:gd name="adj2" fmla="val 6179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摸出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个球，肯定有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个同色的，因为每种颜色都有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4537873" y="1334683"/>
            <a:ext cx="3456384" cy="1123712"/>
          </a:xfrm>
          <a:prstGeom prst="wedgeRoundRectCallout">
            <a:avLst>
              <a:gd name="adj1" fmla="val -22673"/>
              <a:gd name="adj2" fmla="val 61792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只摸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球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能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保证是同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色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的，</a:t>
            </a:r>
            <a:r>
              <a:rPr lang="zh-CN" altLang="en-US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因为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有两种颜色。那摸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3 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个球就能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保证</a:t>
            </a:r>
            <a:r>
              <a:rPr lang="en-US" altLang="zh-CN" sz="2000" b="1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97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383DE5-BF96-414E-A991-2E30C794B5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72" y="1287384"/>
            <a:ext cx="5646875" cy="2568732"/>
          </a:xfrm>
          <a:prstGeom prst="rect">
            <a:avLst/>
          </a:prstGeom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94BD302F-F788-452C-BC3B-563B1FA89CD0}"/>
              </a:ext>
            </a:extLst>
          </p:cNvPr>
          <p:cNvSpPr txBox="1"/>
          <p:nvPr/>
        </p:nvSpPr>
        <p:spPr bwMode="auto">
          <a:xfrm>
            <a:off x="2339752" y="2031887"/>
            <a:ext cx="4149398" cy="1284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itchFamily="49" charset="-122"/>
                <a:ea typeface="楷体" pitchFamily="49" charset="-122"/>
              </a:rPr>
              <a:t>小组讨论：这些想法对不对？说出你们的看法。</a:t>
            </a:r>
          </a:p>
        </p:txBody>
      </p:sp>
    </p:spTree>
    <p:extLst>
      <p:ext uri="{BB962C8B-B14F-4D97-AF65-F5344CB8AC3E}">
        <p14:creationId xmlns:p14="http://schemas.microsoft.com/office/powerpoint/2010/main" val="44293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4"/>
          <p:cNvSpPr>
            <a:spLocks noChangeArrowheads="1"/>
          </p:cNvSpPr>
          <p:nvPr/>
        </p:nvSpPr>
        <p:spPr bwMode="auto">
          <a:xfrm>
            <a:off x="395536" y="600963"/>
            <a:ext cx="7560287" cy="85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盒子里有同样大小的红球和蓝球各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个，要想摸出的球一定有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个同色的，至少要摸出几个球？               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384902" y="1722250"/>
            <a:ext cx="4608512" cy="543519"/>
            <a:chOff x="2555776" y="1566346"/>
            <a:chExt cx="4608512" cy="543519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2555776" y="1566346"/>
              <a:ext cx="4608512" cy="543519"/>
            </a:xfrm>
            <a:prstGeom prst="homePlate">
              <a:avLst>
                <a:gd name="adj" fmla="val 27281"/>
              </a:avLst>
            </a:prstGeom>
            <a:gradFill rotWithShape="1">
              <a:gsLst>
                <a:gs pos="0">
                  <a:srgbClr val="FF8119">
                    <a:gamma/>
                    <a:tint val="0"/>
                    <a:invGamma/>
                  </a:srgbClr>
                </a:gs>
                <a:gs pos="100000">
                  <a:srgbClr val="FF8119"/>
                </a:gs>
              </a:gsLst>
              <a:lin ang="18900000" scaled="1"/>
            </a:gradFill>
            <a:ln w="12700" algn="ctr">
              <a:noFill/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627784" y="1635646"/>
              <a:ext cx="431560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Tx/>
                <a:buNone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想法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：只摸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个球就能保证是同色的</a:t>
              </a:r>
              <a:endParaRPr lang="zh-CN" altLang="en-US" b="1" dirty="0">
                <a:ea typeface="黑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3568" y="1660950"/>
            <a:ext cx="701334" cy="706664"/>
            <a:chOff x="854075" y="1946262"/>
            <a:chExt cx="1044575" cy="1052513"/>
          </a:xfrm>
        </p:grpSpPr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857250" y="1946262"/>
              <a:ext cx="1041400" cy="1052513"/>
              <a:chOff x="691" y="2077"/>
              <a:chExt cx="656" cy="663"/>
            </a:xfrm>
          </p:grpSpPr>
          <p:pic>
            <p:nvPicPr>
              <p:cNvPr id="15" name="Picture 1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91" y="2077"/>
                <a:ext cx="656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Oval 20"/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rgbClr val="FF8119"/>
                  </a:gs>
                  <a:gs pos="50000">
                    <a:srgbClr val="FF8119">
                      <a:gamma/>
                      <a:tint val="22353"/>
                      <a:invGamma/>
                    </a:srgbClr>
                  </a:gs>
                  <a:gs pos="100000">
                    <a:srgbClr val="FF811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17" name="Group 21"/>
              <p:cNvGrpSpPr>
                <a:grpSpLocks/>
              </p:cNvGrpSpPr>
              <p:nvPr/>
            </p:nvGrpSpPr>
            <p:grpSpPr bwMode="auto">
              <a:xfrm>
                <a:off x="726" y="2607"/>
                <a:ext cx="570" cy="110"/>
                <a:chOff x="3706" y="1872"/>
                <a:chExt cx="825" cy="156"/>
              </a:xfrm>
            </p:grpSpPr>
            <p:grpSp>
              <p:nvGrpSpPr>
                <p:cNvPr id="18" name="Group 22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25" name="AutoShape 2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AutoShape 2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AutoShape 2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AutoShape 2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19" name="Group 27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21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2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3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4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3" name="Text Box 77"/>
            <p:cNvSpPr txBox="1">
              <a:spLocks noChangeArrowheads="1"/>
            </p:cNvSpPr>
            <p:nvPr/>
          </p:nvSpPr>
          <p:spPr bwMode="gray">
            <a:xfrm>
              <a:off x="854075" y="2165336"/>
              <a:ext cx="1044575" cy="59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120650" marR="0" lvl="0" indent="-12065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验证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4" name="Picture 9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1957375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683568" y="2699031"/>
            <a:ext cx="4314044" cy="1804749"/>
          </a:xfrm>
          <a:prstGeom prst="wedgeRoundRectCallout">
            <a:avLst>
              <a:gd name="adj1" fmla="val 27592"/>
              <a:gd name="adj2" fmla="val -5024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球的颜色共有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种，如果只摸出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个球，会出现三种情况：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个红球和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个蓝球、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个红球、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个蓝球。因此，如果摸出的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个球正好是一红一蓝时就不能满足条件。</a:t>
            </a:r>
          </a:p>
        </p:txBody>
      </p:sp>
      <p:grpSp>
        <p:nvGrpSpPr>
          <p:cNvPr id="30" name="组合 1"/>
          <p:cNvGrpSpPr>
            <a:grpSpLocks/>
          </p:cNvGrpSpPr>
          <p:nvPr/>
        </p:nvGrpSpPr>
        <p:grpSpPr bwMode="auto">
          <a:xfrm>
            <a:off x="5035934" y="2662177"/>
            <a:ext cx="2197115" cy="569051"/>
            <a:chOff x="188405" y="1621602"/>
            <a:chExt cx="3615499" cy="936625"/>
          </a:xfrm>
        </p:grpSpPr>
        <p:sp>
          <p:nvSpPr>
            <p:cNvPr id="31" name="AutoShape 18"/>
            <p:cNvSpPr>
              <a:spLocks noChangeArrowheads="1"/>
            </p:cNvSpPr>
            <p:nvPr/>
          </p:nvSpPr>
          <p:spPr bwMode="auto">
            <a:xfrm>
              <a:off x="188405" y="1621602"/>
              <a:ext cx="3615499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 Box 20"/>
            <p:cNvSpPr txBox="1">
              <a:spLocks noChangeArrowheads="1"/>
            </p:cNvSpPr>
            <p:nvPr/>
          </p:nvSpPr>
          <p:spPr bwMode="auto">
            <a:xfrm>
              <a:off x="252413" y="1811595"/>
              <a:ext cx="2617091" cy="658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第一种情况：</a:t>
              </a: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2708783" y="1911289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Oval 22"/>
            <p:cNvSpPr>
              <a:spLocks noChangeArrowheads="1"/>
            </p:cNvSpPr>
            <p:nvPr/>
          </p:nvSpPr>
          <p:spPr bwMode="auto">
            <a:xfrm>
              <a:off x="3187954" y="1911289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5" name="组合 2"/>
          <p:cNvGrpSpPr>
            <a:grpSpLocks/>
          </p:cNvGrpSpPr>
          <p:nvPr/>
        </p:nvGrpSpPr>
        <p:grpSpPr bwMode="auto">
          <a:xfrm>
            <a:off x="5045107" y="3299471"/>
            <a:ext cx="2197115" cy="569051"/>
            <a:chOff x="188405" y="2702689"/>
            <a:chExt cx="3615499" cy="936625"/>
          </a:xfrm>
        </p:grpSpPr>
        <p:sp>
          <p:nvSpPr>
            <p:cNvPr id="36" name="AutoShape 34"/>
            <p:cNvSpPr>
              <a:spLocks noChangeArrowheads="1"/>
            </p:cNvSpPr>
            <p:nvPr/>
          </p:nvSpPr>
          <p:spPr bwMode="auto">
            <a:xfrm>
              <a:off x="188405" y="2702689"/>
              <a:ext cx="3615499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 Box 35"/>
            <p:cNvSpPr txBox="1">
              <a:spLocks noChangeArrowheads="1"/>
            </p:cNvSpPr>
            <p:nvPr/>
          </p:nvSpPr>
          <p:spPr bwMode="auto">
            <a:xfrm>
              <a:off x="252413" y="2883537"/>
              <a:ext cx="2617089" cy="658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第二种情况：</a:t>
              </a: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2708783" y="2964172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187954" y="2964172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"/>
          <p:cNvGrpSpPr>
            <a:grpSpLocks/>
          </p:cNvGrpSpPr>
          <p:nvPr/>
        </p:nvGrpSpPr>
        <p:grpSpPr bwMode="auto">
          <a:xfrm>
            <a:off x="5045107" y="3946915"/>
            <a:ext cx="2197115" cy="569051"/>
            <a:chOff x="188405" y="3782189"/>
            <a:chExt cx="3615499" cy="936625"/>
          </a:xfrm>
        </p:grpSpPr>
        <p:sp>
          <p:nvSpPr>
            <p:cNvPr id="41" name="AutoShape 39"/>
            <p:cNvSpPr>
              <a:spLocks noChangeArrowheads="1"/>
            </p:cNvSpPr>
            <p:nvPr/>
          </p:nvSpPr>
          <p:spPr bwMode="auto">
            <a:xfrm>
              <a:off x="188405" y="3782189"/>
              <a:ext cx="3615499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Text Box 40"/>
            <p:cNvSpPr txBox="1">
              <a:spLocks noChangeArrowheads="1"/>
            </p:cNvSpPr>
            <p:nvPr/>
          </p:nvSpPr>
          <p:spPr bwMode="auto">
            <a:xfrm>
              <a:off x="252413" y="3972182"/>
              <a:ext cx="2617089" cy="658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第三种情况：</a:t>
              </a: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2708783" y="4065779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3187954" y="4065779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7207425" y="2591585"/>
            <a:ext cx="13020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不能满足条件</a:t>
            </a:r>
            <a:endParaRPr lang="zh-CN" altLang="en-US" sz="2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802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332057" y="530712"/>
            <a:ext cx="846206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盒子里有同样大小的红球和蓝球各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个，要想摸出的球一定有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个同色的，至少要摸出几个球？               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395536" y="1369093"/>
            <a:ext cx="701334" cy="706664"/>
            <a:chOff x="854075" y="1946262"/>
            <a:chExt cx="1044575" cy="1052513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857250" y="1946262"/>
              <a:ext cx="1041400" cy="1052513"/>
              <a:chOff x="691" y="2077"/>
              <a:chExt cx="656" cy="663"/>
            </a:xfrm>
          </p:grpSpPr>
          <p:pic>
            <p:nvPicPr>
              <p:cNvPr id="19" name="Picture 1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91" y="2077"/>
                <a:ext cx="656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20"/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rgbClr val="FF8119"/>
                  </a:gs>
                  <a:gs pos="50000">
                    <a:srgbClr val="FF8119">
                      <a:gamma/>
                      <a:tint val="22353"/>
                      <a:invGamma/>
                    </a:srgbClr>
                  </a:gs>
                  <a:gs pos="100000">
                    <a:srgbClr val="FF811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726" y="2607"/>
                <a:ext cx="570" cy="110"/>
                <a:chOff x="3706" y="1872"/>
                <a:chExt cx="825" cy="156"/>
              </a:xfrm>
            </p:grpSpPr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29" name="AutoShape 2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AutoShape 2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AutoShape 2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AutoShape 2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4" name="Group 27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25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7" name="Text Box 77"/>
            <p:cNvSpPr txBox="1">
              <a:spLocks noChangeArrowheads="1"/>
            </p:cNvSpPr>
            <p:nvPr/>
          </p:nvSpPr>
          <p:spPr bwMode="gray">
            <a:xfrm>
              <a:off x="854075" y="2165336"/>
              <a:ext cx="1044575" cy="59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120650" marR="0" lvl="0" indent="-12065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验证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8" name="Picture 9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1957375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组合 1"/>
          <p:cNvGrpSpPr/>
          <p:nvPr/>
        </p:nvGrpSpPr>
        <p:grpSpPr>
          <a:xfrm>
            <a:off x="1173376" y="1439547"/>
            <a:ext cx="4961615" cy="543519"/>
            <a:chOff x="2365203" y="2137915"/>
            <a:chExt cx="4961615" cy="543519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2385416" y="2137915"/>
              <a:ext cx="4608512" cy="543519"/>
            </a:xfrm>
            <a:prstGeom prst="homePlate">
              <a:avLst>
                <a:gd name="adj" fmla="val 27281"/>
              </a:avLst>
            </a:prstGeom>
            <a:gradFill rotWithShape="1">
              <a:gsLst>
                <a:gs pos="0">
                  <a:srgbClr val="FF8119">
                    <a:gamma/>
                    <a:tint val="0"/>
                    <a:invGamma/>
                  </a:srgbClr>
                </a:gs>
                <a:gs pos="100000">
                  <a:srgbClr val="FF8119"/>
                </a:gs>
              </a:gsLst>
              <a:lin ang="18900000" scaled="1"/>
            </a:gradFill>
            <a:ln w="12700" algn="ctr">
              <a:noFill/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2365203" y="2194261"/>
              <a:ext cx="49616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想法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：摸出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个球，肯定有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个是同色的。</a:t>
              </a:r>
            </a:p>
          </p:txBody>
        </p:sp>
      </p:grpSp>
      <p:sp>
        <p:nvSpPr>
          <p:cNvPr id="36" name="AutoShape 27"/>
          <p:cNvSpPr>
            <a:spLocks noChangeArrowheads="1"/>
          </p:cNvSpPr>
          <p:nvPr/>
        </p:nvSpPr>
        <p:spPr bwMode="auto">
          <a:xfrm>
            <a:off x="464874" y="2527061"/>
            <a:ext cx="3681983" cy="1804749"/>
          </a:xfrm>
          <a:prstGeom prst="wedgeRoundRectCallout">
            <a:avLst>
              <a:gd name="adj1" fmla="val 25732"/>
              <a:gd name="adj2" fmla="val -4838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验证：把红、蓝两种颜色看成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个“鸽巢”，因为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5÷2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，所以摸出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个球时，至少有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个球是同色的，显然，摸出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个球不是最少的。</a:t>
            </a:r>
          </a:p>
        </p:txBody>
      </p:sp>
      <p:grpSp>
        <p:nvGrpSpPr>
          <p:cNvPr id="37" name="组合 51"/>
          <p:cNvGrpSpPr>
            <a:grpSpLocks/>
          </p:cNvGrpSpPr>
          <p:nvPr/>
        </p:nvGrpSpPr>
        <p:grpSpPr bwMode="auto">
          <a:xfrm>
            <a:off x="4499992" y="2086852"/>
            <a:ext cx="3045247" cy="650393"/>
            <a:chOff x="144030" y="799307"/>
            <a:chExt cx="5287506" cy="936625"/>
          </a:xfrm>
        </p:grpSpPr>
        <p:sp>
          <p:nvSpPr>
            <p:cNvPr id="38" name="AutoShape 26"/>
            <p:cNvSpPr>
              <a:spLocks noChangeArrowheads="1"/>
            </p:cNvSpPr>
            <p:nvPr/>
          </p:nvSpPr>
          <p:spPr bwMode="auto">
            <a:xfrm>
              <a:off x="144030" y="799307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216044" y="958629"/>
              <a:ext cx="2571738" cy="53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第一种情况：</a:t>
              </a:r>
            </a:p>
          </p:txBody>
        </p:sp>
        <p:sp>
          <p:nvSpPr>
            <p:cNvPr id="40" name="Oval 28"/>
            <p:cNvSpPr>
              <a:spLocks noChangeArrowheads="1"/>
            </p:cNvSpPr>
            <p:nvPr/>
          </p:nvSpPr>
          <p:spPr bwMode="auto">
            <a:xfrm>
              <a:off x="2741752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Oval 29"/>
            <p:cNvSpPr>
              <a:spLocks noChangeArrowheads="1"/>
            </p:cNvSpPr>
            <p:nvPr/>
          </p:nvSpPr>
          <p:spPr bwMode="auto">
            <a:xfrm>
              <a:off x="4795977" y="1086645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Oval 30"/>
            <p:cNvSpPr>
              <a:spLocks noChangeArrowheads="1"/>
            </p:cNvSpPr>
            <p:nvPr/>
          </p:nvSpPr>
          <p:spPr bwMode="auto">
            <a:xfrm>
              <a:off x="3255308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Oval 31"/>
            <p:cNvSpPr>
              <a:spLocks noChangeArrowheads="1"/>
            </p:cNvSpPr>
            <p:nvPr/>
          </p:nvSpPr>
          <p:spPr bwMode="auto">
            <a:xfrm>
              <a:off x="3768864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4282420" y="1086645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5" name="组合 59"/>
          <p:cNvGrpSpPr>
            <a:grpSpLocks/>
          </p:cNvGrpSpPr>
          <p:nvPr/>
        </p:nvGrpSpPr>
        <p:grpSpPr bwMode="auto">
          <a:xfrm>
            <a:off x="4548372" y="2806932"/>
            <a:ext cx="3045247" cy="650393"/>
            <a:chOff x="144030" y="1807370"/>
            <a:chExt cx="5287506" cy="936625"/>
          </a:xfrm>
        </p:grpSpPr>
        <p:sp>
          <p:nvSpPr>
            <p:cNvPr id="46" name="AutoShape 36"/>
            <p:cNvSpPr>
              <a:spLocks noChangeArrowheads="1"/>
            </p:cNvSpPr>
            <p:nvPr/>
          </p:nvSpPr>
          <p:spPr bwMode="auto">
            <a:xfrm>
              <a:off x="144030" y="1807370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Text Box 37"/>
            <p:cNvSpPr txBox="1">
              <a:spLocks noChangeArrowheads="1"/>
            </p:cNvSpPr>
            <p:nvPr/>
          </p:nvSpPr>
          <p:spPr bwMode="auto">
            <a:xfrm>
              <a:off x="216044" y="1984981"/>
              <a:ext cx="2571738" cy="53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第二种情况：</a:t>
              </a:r>
            </a:p>
          </p:txBody>
        </p:sp>
        <p:sp>
          <p:nvSpPr>
            <p:cNvPr id="48" name="Oval 38"/>
            <p:cNvSpPr>
              <a:spLocks noChangeArrowheads="1"/>
            </p:cNvSpPr>
            <p:nvPr/>
          </p:nvSpPr>
          <p:spPr bwMode="auto">
            <a:xfrm>
              <a:off x="2741752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Oval 39"/>
            <p:cNvSpPr>
              <a:spLocks noChangeArrowheads="1"/>
            </p:cNvSpPr>
            <p:nvPr/>
          </p:nvSpPr>
          <p:spPr bwMode="auto">
            <a:xfrm>
              <a:off x="4795977" y="2094708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>
              <a:off x="3255308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Oval 41"/>
            <p:cNvSpPr>
              <a:spLocks noChangeArrowheads="1"/>
            </p:cNvSpPr>
            <p:nvPr/>
          </p:nvSpPr>
          <p:spPr bwMode="auto">
            <a:xfrm>
              <a:off x="3768864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Oval 42"/>
            <p:cNvSpPr>
              <a:spLocks noChangeArrowheads="1"/>
            </p:cNvSpPr>
            <p:nvPr/>
          </p:nvSpPr>
          <p:spPr bwMode="auto">
            <a:xfrm>
              <a:off x="4282420" y="2094708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3" name="组合 67"/>
          <p:cNvGrpSpPr>
            <a:grpSpLocks/>
          </p:cNvGrpSpPr>
          <p:nvPr/>
        </p:nvGrpSpPr>
        <p:grpSpPr bwMode="auto">
          <a:xfrm>
            <a:off x="4539412" y="3455004"/>
            <a:ext cx="3045247" cy="650393"/>
            <a:chOff x="144030" y="2815432"/>
            <a:chExt cx="5287506" cy="936625"/>
          </a:xfrm>
        </p:grpSpPr>
        <p:sp>
          <p:nvSpPr>
            <p:cNvPr id="54" name="AutoShape 45"/>
            <p:cNvSpPr>
              <a:spLocks noChangeArrowheads="1"/>
            </p:cNvSpPr>
            <p:nvPr/>
          </p:nvSpPr>
          <p:spPr bwMode="auto">
            <a:xfrm>
              <a:off x="144030" y="2815432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216044" y="2993043"/>
              <a:ext cx="2571738" cy="53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第三种情况：</a:t>
              </a:r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2741752" y="3102770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4795977" y="3102770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Oval 49"/>
            <p:cNvSpPr>
              <a:spLocks noChangeArrowheads="1"/>
            </p:cNvSpPr>
            <p:nvPr/>
          </p:nvSpPr>
          <p:spPr bwMode="auto">
            <a:xfrm>
              <a:off x="3255308" y="3102770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Oval 50"/>
            <p:cNvSpPr>
              <a:spLocks noChangeArrowheads="1"/>
            </p:cNvSpPr>
            <p:nvPr/>
          </p:nvSpPr>
          <p:spPr bwMode="auto">
            <a:xfrm>
              <a:off x="3768864" y="3102770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Oval 51"/>
            <p:cNvSpPr>
              <a:spLocks noChangeArrowheads="1"/>
            </p:cNvSpPr>
            <p:nvPr/>
          </p:nvSpPr>
          <p:spPr bwMode="auto">
            <a:xfrm>
              <a:off x="4282420" y="3102770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1" name="组合 75"/>
          <p:cNvGrpSpPr>
            <a:grpSpLocks/>
          </p:cNvGrpSpPr>
          <p:nvPr/>
        </p:nvGrpSpPr>
        <p:grpSpPr bwMode="auto">
          <a:xfrm>
            <a:off x="4551089" y="4175084"/>
            <a:ext cx="3045247" cy="650393"/>
            <a:chOff x="144030" y="3811366"/>
            <a:chExt cx="5287506" cy="936625"/>
          </a:xfrm>
        </p:grpSpPr>
        <p:sp>
          <p:nvSpPr>
            <p:cNvPr id="62" name="AutoShape 54"/>
            <p:cNvSpPr>
              <a:spLocks noChangeArrowheads="1"/>
            </p:cNvSpPr>
            <p:nvPr/>
          </p:nvSpPr>
          <p:spPr bwMode="auto">
            <a:xfrm>
              <a:off x="144030" y="3811366"/>
              <a:ext cx="5287506" cy="936625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3" name="Text Box 55"/>
            <p:cNvSpPr txBox="1">
              <a:spLocks noChangeArrowheads="1"/>
            </p:cNvSpPr>
            <p:nvPr/>
          </p:nvSpPr>
          <p:spPr bwMode="auto">
            <a:xfrm>
              <a:off x="216044" y="3988977"/>
              <a:ext cx="2571738" cy="531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1800" b="1">
                  <a:latin typeface="楷体" panose="02010609060101010101" pitchFamily="49" charset="-122"/>
                  <a:ea typeface="楷体" panose="02010609060101010101" pitchFamily="49" charset="-122"/>
                </a:rPr>
                <a:t>第四种情况：</a:t>
              </a:r>
            </a:p>
          </p:txBody>
        </p:sp>
        <p:sp>
          <p:nvSpPr>
            <p:cNvPr id="64" name="Oval 56"/>
            <p:cNvSpPr>
              <a:spLocks noChangeArrowheads="1"/>
            </p:cNvSpPr>
            <p:nvPr/>
          </p:nvSpPr>
          <p:spPr bwMode="auto">
            <a:xfrm>
              <a:off x="2741752" y="4098704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Oval 57"/>
            <p:cNvSpPr>
              <a:spLocks noChangeArrowheads="1"/>
            </p:cNvSpPr>
            <p:nvPr/>
          </p:nvSpPr>
          <p:spPr bwMode="auto">
            <a:xfrm>
              <a:off x="4795977" y="4098704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6" name="Oval 58"/>
            <p:cNvSpPr>
              <a:spLocks noChangeArrowheads="1"/>
            </p:cNvSpPr>
            <p:nvPr/>
          </p:nvSpPr>
          <p:spPr bwMode="auto">
            <a:xfrm>
              <a:off x="3255308" y="4098704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Oval 59"/>
            <p:cNvSpPr>
              <a:spLocks noChangeArrowheads="1"/>
            </p:cNvSpPr>
            <p:nvPr/>
          </p:nvSpPr>
          <p:spPr bwMode="auto">
            <a:xfrm>
              <a:off x="3768864" y="4098704"/>
              <a:ext cx="431800" cy="4318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4282420" y="4098704"/>
              <a:ext cx="431800" cy="431800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9" name="Line 61"/>
          <p:cNvSpPr>
            <a:spLocks noChangeShapeType="1"/>
          </p:cNvSpPr>
          <p:nvPr/>
        </p:nvSpPr>
        <p:spPr bwMode="auto">
          <a:xfrm flipH="1">
            <a:off x="6893551" y="2155235"/>
            <a:ext cx="8557" cy="2670242"/>
          </a:xfrm>
          <a:prstGeom prst="line">
            <a:avLst/>
          </a:prstGeom>
          <a:noFill/>
          <a:ln w="57150">
            <a:solidFill>
              <a:srgbClr val="1D935B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871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395536" y="611582"/>
            <a:ext cx="84249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盒子里有同样大小的红球和蓝球各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个，要想摸出的球一定有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个同色的，至少要摸出几个球？               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83568" y="1800494"/>
            <a:ext cx="701334" cy="706664"/>
            <a:chOff x="854075" y="1946262"/>
            <a:chExt cx="1044575" cy="1052513"/>
          </a:xfrm>
        </p:grpSpPr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857250" y="1946262"/>
              <a:ext cx="1041400" cy="1052513"/>
              <a:chOff x="691" y="2077"/>
              <a:chExt cx="656" cy="663"/>
            </a:xfrm>
          </p:grpSpPr>
          <p:pic>
            <p:nvPicPr>
              <p:cNvPr id="19" name="Picture 19" descr="circuler_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691" y="2077"/>
                <a:ext cx="656" cy="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Oval 20"/>
              <p:cNvSpPr>
                <a:spLocks noChangeArrowheads="1"/>
              </p:cNvSpPr>
              <p:nvPr/>
            </p:nvSpPr>
            <p:spPr bwMode="gray">
              <a:xfrm>
                <a:off x="691" y="2077"/>
                <a:ext cx="652" cy="663"/>
              </a:xfrm>
              <a:prstGeom prst="ellipse">
                <a:avLst/>
              </a:prstGeom>
              <a:gradFill rotWithShape="1">
                <a:gsLst>
                  <a:gs pos="0">
                    <a:srgbClr val="FF8119"/>
                  </a:gs>
                  <a:gs pos="50000">
                    <a:srgbClr val="FF8119">
                      <a:gamma/>
                      <a:tint val="22353"/>
                      <a:invGamma/>
                    </a:srgbClr>
                  </a:gs>
                  <a:gs pos="100000">
                    <a:srgbClr val="FF811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22" name="Group 21"/>
              <p:cNvGrpSpPr>
                <a:grpSpLocks/>
              </p:cNvGrpSpPr>
              <p:nvPr/>
            </p:nvGrpSpPr>
            <p:grpSpPr bwMode="auto">
              <a:xfrm>
                <a:off x="726" y="2607"/>
                <a:ext cx="570" cy="110"/>
                <a:chOff x="3706" y="1872"/>
                <a:chExt cx="825" cy="156"/>
              </a:xfrm>
            </p:grpSpPr>
            <p:grpSp>
              <p:nvGrpSpPr>
                <p:cNvPr id="23" name="Group 22"/>
                <p:cNvGrpSpPr>
                  <a:grpSpLocks/>
                </p:cNvGrpSpPr>
                <p:nvPr/>
              </p:nvGrpSpPr>
              <p:grpSpPr bwMode="auto">
                <a:xfrm rot="-1297425" flipH="1" flipV="1">
                  <a:off x="3850" y="1872"/>
                  <a:ext cx="681" cy="150"/>
                  <a:chOff x="1565" y="2568"/>
                  <a:chExt cx="1118" cy="279"/>
                </a:xfrm>
              </p:grpSpPr>
              <p:sp>
                <p:nvSpPr>
                  <p:cNvPr id="29" name="AutoShape 2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0" name="AutoShape 2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1" name="AutoShape 2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32" name="AutoShape 2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4" name="Group 27"/>
                <p:cNvGrpSpPr>
                  <a:grpSpLocks/>
                </p:cNvGrpSpPr>
                <p:nvPr/>
              </p:nvGrpSpPr>
              <p:grpSpPr bwMode="auto">
                <a:xfrm rot="56115" flipH="1" flipV="1">
                  <a:off x="3706" y="1878"/>
                  <a:ext cx="681" cy="150"/>
                  <a:chOff x="1565" y="2568"/>
                  <a:chExt cx="1118" cy="279"/>
                </a:xfrm>
              </p:grpSpPr>
              <p:sp>
                <p:nvSpPr>
                  <p:cNvPr id="25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6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7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8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sp>
          <p:nvSpPr>
            <p:cNvPr id="17" name="Text Box 77"/>
            <p:cNvSpPr txBox="1">
              <a:spLocks noChangeArrowheads="1"/>
            </p:cNvSpPr>
            <p:nvPr/>
          </p:nvSpPr>
          <p:spPr bwMode="gray">
            <a:xfrm>
              <a:off x="854075" y="2165336"/>
              <a:ext cx="1044575" cy="595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20650" indent="-1206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marL="120650" marR="0" lvl="0" indent="-12065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</a:rPr>
                <a:t>验证</a:t>
              </a:r>
              <a:endParaRPr kumimoji="0" lang="en-US" altLang="zh-CN" sz="2000" b="1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8" name="Picture 90" descr="Picture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200" y="1957375"/>
              <a:ext cx="82550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38"/>
          <p:cNvGrpSpPr>
            <a:grpSpLocks/>
          </p:cNvGrpSpPr>
          <p:nvPr/>
        </p:nvGrpSpPr>
        <p:grpSpPr bwMode="auto">
          <a:xfrm>
            <a:off x="1115616" y="3248078"/>
            <a:ext cx="3135416" cy="679609"/>
            <a:chOff x="67" y="3113"/>
            <a:chExt cx="2722" cy="590"/>
          </a:xfrm>
        </p:grpSpPr>
        <p:grpSp>
          <p:nvGrpSpPr>
            <p:cNvPr id="35" name="Group 7"/>
            <p:cNvGrpSpPr>
              <a:grpSpLocks/>
            </p:cNvGrpSpPr>
            <p:nvPr/>
          </p:nvGrpSpPr>
          <p:grpSpPr bwMode="auto">
            <a:xfrm>
              <a:off x="67" y="3113"/>
              <a:ext cx="2722" cy="590"/>
              <a:chOff x="1066" y="210"/>
              <a:chExt cx="2722" cy="590"/>
            </a:xfrm>
          </p:grpSpPr>
          <p:sp>
            <p:nvSpPr>
              <p:cNvPr id="39" name="AutoShape 8"/>
              <p:cNvSpPr>
                <a:spLocks noChangeArrowheads="1"/>
              </p:cNvSpPr>
              <p:nvPr/>
            </p:nvSpPr>
            <p:spPr bwMode="auto">
              <a:xfrm>
                <a:off x="1066" y="210"/>
                <a:ext cx="2722" cy="590"/>
              </a:xfrm>
              <a:prstGeom prst="flowChartAlternateProcess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1111" y="313"/>
                <a:ext cx="1498" cy="3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楷体" panose="02010609060101010101" pitchFamily="49" charset="-122"/>
                    <a:ea typeface="楷体" panose="02010609060101010101" pitchFamily="49" charset="-122"/>
                  </a:rPr>
                  <a:t>第一种情况：</a:t>
                </a:r>
              </a:p>
            </p:txBody>
          </p:sp>
        </p:grpSp>
        <p:sp>
          <p:nvSpPr>
            <p:cNvPr id="36" name="Oval 10"/>
            <p:cNvSpPr>
              <a:spLocks noChangeArrowheads="1"/>
            </p:cNvSpPr>
            <p:nvPr/>
          </p:nvSpPr>
          <p:spPr bwMode="auto">
            <a:xfrm>
              <a:off x="2019" y="3291"/>
              <a:ext cx="272" cy="2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Oval 11"/>
            <p:cNvSpPr>
              <a:spLocks noChangeArrowheads="1"/>
            </p:cNvSpPr>
            <p:nvPr/>
          </p:nvSpPr>
          <p:spPr bwMode="auto">
            <a:xfrm>
              <a:off x="1662" y="3291"/>
              <a:ext cx="272" cy="27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2376" y="3291"/>
              <a:ext cx="272" cy="2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1" name="Group 53"/>
          <p:cNvGrpSpPr>
            <a:grpSpLocks/>
          </p:cNvGrpSpPr>
          <p:nvPr/>
        </p:nvGrpSpPr>
        <p:grpSpPr bwMode="auto">
          <a:xfrm>
            <a:off x="5007191" y="3269963"/>
            <a:ext cx="3239086" cy="679609"/>
            <a:chOff x="2835" y="3113"/>
            <a:chExt cx="2812" cy="590"/>
          </a:xfrm>
        </p:grpSpPr>
        <p:sp>
          <p:nvSpPr>
            <p:cNvPr id="42" name="AutoShape 17"/>
            <p:cNvSpPr>
              <a:spLocks noChangeArrowheads="1"/>
            </p:cNvSpPr>
            <p:nvPr/>
          </p:nvSpPr>
          <p:spPr bwMode="auto">
            <a:xfrm>
              <a:off x="2835" y="3113"/>
              <a:ext cx="2812" cy="590"/>
            </a:xfrm>
            <a:prstGeom prst="flowChartAlternateProcess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2880" y="3222"/>
              <a:ext cx="1723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楷体" panose="02010609060101010101" pitchFamily="49" charset="-122"/>
                  <a:ea typeface="楷体" panose="02010609060101010101" pitchFamily="49" charset="-122"/>
                </a:rPr>
                <a:t>第二种情况：</a:t>
              </a:r>
            </a:p>
          </p:txBody>
        </p:sp>
        <p:sp>
          <p:nvSpPr>
            <p:cNvPr id="44" name="Oval 19"/>
            <p:cNvSpPr>
              <a:spLocks noChangeArrowheads="1"/>
            </p:cNvSpPr>
            <p:nvPr/>
          </p:nvSpPr>
          <p:spPr bwMode="auto">
            <a:xfrm>
              <a:off x="5204" y="3281"/>
              <a:ext cx="272" cy="27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Oval 20"/>
            <p:cNvSpPr>
              <a:spLocks noChangeArrowheads="1"/>
            </p:cNvSpPr>
            <p:nvPr/>
          </p:nvSpPr>
          <p:spPr bwMode="auto">
            <a:xfrm>
              <a:off x="4479" y="3281"/>
              <a:ext cx="272" cy="272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Oval 21"/>
            <p:cNvSpPr>
              <a:spLocks noChangeArrowheads="1"/>
            </p:cNvSpPr>
            <p:nvPr/>
          </p:nvSpPr>
          <p:spPr bwMode="auto">
            <a:xfrm>
              <a:off x="4841" y="3281"/>
              <a:ext cx="272" cy="272"/>
            </a:xfrm>
            <a:prstGeom prst="ellipse">
              <a:avLst/>
            </a:prstGeom>
            <a:solidFill>
              <a:srgbClr val="333399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38150" y="1726029"/>
            <a:ext cx="4997821" cy="855595"/>
            <a:chOff x="2508280" y="1726029"/>
            <a:chExt cx="4997821" cy="855595"/>
          </a:xfrm>
        </p:grpSpPr>
        <p:sp>
          <p:nvSpPr>
            <p:cNvPr id="13" name="AutoShape 4"/>
            <p:cNvSpPr>
              <a:spLocks noChangeArrowheads="1"/>
            </p:cNvSpPr>
            <p:nvPr/>
          </p:nvSpPr>
          <p:spPr bwMode="gray">
            <a:xfrm>
              <a:off x="2555775" y="1726029"/>
              <a:ext cx="4795938" cy="855595"/>
            </a:xfrm>
            <a:prstGeom prst="homePlate">
              <a:avLst>
                <a:gd name="adj" fmla="val 27281"/>
              </a:avLst>
            </a:prstGeom>
            <a:gradFill rotWithShape="1">
              <a:gsLst>
                <a:gs pos="0">
                  <a:srgbClr val="FF8119">
                    <a:gamma/>
                    <a:tint val="0"/>
                    <a:invGamma/>
                  </a:srgbClr>
                </a:gs>
                <a:gs pos="100000">
                  <a:srgbClr val="FF8119"/>
                </a:gs>
              </a:gsLst>
              <a:lin ang="18900000" scaled="1"/>
            </a:gradFill>
            <a:ln w="12700" algn="ctr">
              <a:noFill/>
              <a:prstDash val="dash"/>
              <a:miter lim="800000"/>
              <a:headEnd/>
              <a:tailEnd/>
            </a:ln>
            <a:effectLst>
              <a:outerShdw dist="71842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508280" y="1828242"/>
              <a:ext cx="499782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想法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：有两种颜色。那摸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个球就能保证有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个同色的球。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37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411726" y="738247"/>
            <a:ext cx="5816458" cy="56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Tx/>
              <a:buNone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总结：你发现了什么规律。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07704" y="3552052"/>
            <a:ext cx="6292619" cy="1114101"/>
            <a:chOff x="2409675" y="3572897"/>
            <a:chExt cx="6292619" cy="1114101"/>
          </a:xfrm>
        </p:grpSpPr>
        <p:sp>
          <p:nvSpPr>
            <p:cNvPr id="3" name="波形 2"/>
            <p:cNvSpPr/>
            <p:nvPr/>
          </p:nvSpPr>
          <p:spPr>
            <a:xfrm>
              <a:off x="2409675" y="3572897"/>
              <a:ext cx="4853108" cy="1114101"/>
            </a:xfrm>
            <a:prstGeom prst="wav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2915816" y="3795886"/>
              <a:ext cx="5786478" cy="559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摸出的球数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颜色种类</a:t>
              </a:r>
              <a:r>
                <a: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+1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813" y="2348460"/>
            <a:ext cx="1295238" cy="1095238"/>
          </a:xfrm>
          <a:prstGeom prst="rect">
            <a:avLst/>
          </a:prstGeom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2555776" y="1559981"/>
            <a:ext cx="3028091" cy="1736646"/>
          </a:xfrm>
          <a:prstGeom prst="wedgeRoundRectCallout">
            <a:avLst>
              <a:gd name="adj1" fmla="val 56034"/>
              <a:gd name="adj2" fmla="val 25409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只要摸出的球数比它们的颜色种数多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，就能保证至少有两个球同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色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80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1251</Words>
  <Application>Microsoft Office PowerPoint</Application>
  <PresentationFormat>全屏显示(16:9)</PresentationFormat>
  <Paragraphs>96</Paragraphs>
  <Slides>21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黑体</vt:lpstr>
      <vt:lpstr>楷体</vt:lpstr>
      <vt:lpstr>宋体</vt:lpstr>
      <vt:lpstr>Arial</vt:lpstr>
      <vt:lpstr>Calibri</vt:lpstr>
      <vt:lpstr>Calibri Light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100</cp:revision>
  <dcterms:created xsi:type="dcterms:W3CDTF">2018-09-11T05:46:33Z</dcterms:created>
  <dcterms:modified xsi:type="dcterms:W3CDTF">2023-02-02T05:24:36Z</dcterms:modified>
</cp:coreProperties>
</file>