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6" r:id="rId18"/>
    <p:sldId id="297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9852" autoAdjust="0"/>
  </p:normalViewPr>
  <p:slideViewPr>
    <p:cSldViewPr>
      <p:cViewPr varScale="1">
        <p:scale>
          <a:sx n="120" d="100"/>
          <a:sy n="120" d="100"/>
        </p:scale>
        <p:origin x="246" y="108"/>
      </p:cViewPr>
      <p:guideLst>
        <p:guide orient="horz" pos="1620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3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知识梳理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9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259632" y="2083227"/>
            <a:ext cx="6707605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解决实际问题（</a:t>
            </a:r>
            <a:r>
              <a:rPr lang="en-US" altLang="zh-CN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Box 5"/>
          <p:cNvSpPr txBox="1">
            <a:spLocks noChangeArrowheads="1"/>
          </p:cNvSpPr>
          <p:nvPr/>
        </p:nvSpPr>
        <p:spPr bwMode="auto">
          <a:xfrm>
            <a:off x="4714876" y="3057732"/>
            <a:ext cx="3143272" cy="5027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=40+32</a:t>
            </a:r>
          </a:p>
        </p:txBody>
      </p:sp>
      <p:sp>
        <p:nvSpPr>
          <p:cNvPr id="76" name="矩形 75"/>
          <p:cNvSpPr/>
          <p:nvPr/>
        </p:nvSpPr>
        <p:spPr>
          <a:xfrm>
            <a:off x="4714876" y="3561788"/>
            <a:ext cx="1579278" cy="452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2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=72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（件）</a:t>
            </a:r>
          </a:p>
        </p:txBody>
      </p:sp>
      <p:sp>
        <p:nvSpPr>
          <p:cNvPr id="77" name="矩形 76"/>
          <p:cNvSpPr/>
          <p:nvPr/>
        </p:nvSpPr>
        <p:spPr>
          <a:xfrm>
            <a:off x="4316203" y="4188699"/>
            <a:ext cx="4208203" cy="471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4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答：两个班共交了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件作品。</a:t>
            </a:r>
          </a:p>
        </p:txBody>
      </p:sp>
      <p:sp>
        <p:nvSpPr>
          <p:cNvPr id="81" name="Rectangle 12"/>
          <p:cNvSpPr>
            <a:spLocks noChangeArrowheads="1"/>
          </p:cNvSpPr>
          <p:nvPr/>
        </p:nvSpPr>
        <p:spPr bwMode="black">
          <a:xfrm>
            <a:off x="1238227" y="1603730"/>
            <a:ext cx="2299953" cy="40011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en-US" altLang="zh-CN" sz="20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63812" y="1760821"/>
            <a:ext cx="2850190" cy="898644"/>
            <a:chOff x="1263812" y="1726277"/>
            <a:chExt cx="2850190" cy="898644"/>
          </a:xfrm>
        </p:grpSpPr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1288106" y="1726277"/>
              <a:ext cx="2825896" cy="8986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先求六（</a:t>
              </a:r>
              <a:r>
                <a:rPr lang="en-US" altLang="zh-CN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）班作品是六（</a:t>
              </a:r>
              <a:r>
                <a:rPr lang="en-US" altLang="zh-CN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）班的几分之几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1263812" y="1801192"/>
              <a:ext cx="2767790" cy="8164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82964" y="2885729"/>
            <a:ext cx="2844086" cy="898644"/>
            <a:chOff x="1182964" y="2759787"/>
            <a:chExt cx="2844086" cy="898644"/>
          </a:xfrm>
        </p:grpSpPr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1182964" y="2759787"/>
              <a:ext cx="2606391" cy="8986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再求六（</a:t>
              </a:r>
              <a:r>
                <a:rPr lang="en-US" altLang="zh-CN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）班交了多少件作品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259260" y="2782851"/>
              <a:ext cx="2767790" cy="8164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93189" y="3987573"/>
            <a:ext cx="3066872" cy="816425"/>
            <a:chOff x="1193189" y="3743386"/>
            <a:chExt cx="3066872" cy="816425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1193189" y="3846355"/>
              <a:ext cx="3066872" cy="4626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0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最后求两个班一共交的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238227" y="3743386"/>
              <a:ext cx="2767790" cy="8164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</a:endParaRPr>
            </a:p>
          </p:txBody>
        </p:sp>
      </p:grpSp>
      <p:sp>
        <p:nvSpPr>
          <p:cNvPr id="38" name="Right Arrow 14"/>
          <p:cNvSpPr>
            <a:spLocks noChangeArrowheads="1"/>
          </p:cNvSpPr>
          <p:nvPr/>
        </p:nvSpPr>
        <p:spPr bwMode="auto">
          <a:xfrm rot="16200000" flipH="1">
            <a:off x="2468510" y="2694411"/>
            <a:ext cx="275764" cy="240466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262626"/>
              </a:gs>
              <a:gs pos="100000">
                <a:srgbClr val="595959"/>
              </a:gs>
            </a:gsLst>
            <a:lin ang="16200000"/>
          </a:gradFill>
          <a:ln w="9525">
            <a:solidFill>
              <a:srgbClr val="262626"/>
            </a:solidFill>
            <a:miter lim="800000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0070C0"/>
              </a:solidFill>
              <a:latin typeface="Calibri" panose="020F0502020204030204" pitchFamily="-65" charset="0"/>
            </a:endParaRPr>
          </a:p>
        </p:txBody>
      </p:sp>
      <p:sp>
        <p:nvSpPr>
          <p:cNvPr id="39" name="Right Arrow 14"/>
          <p:cNvSpPr>
            <a:spLocks noChangeArrowheads="1"/>
          </p:cNvSpPr>
          <p:nvPr/>
        </p:nvSpPr>
        <p:spPr bwMode="auto">
          <a:xfrm rot="16200000" flipH="1">
            <a:off x="2484240" y="3714182"/>
            <a:ext cx="275764" cy="240466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262626"/>
              </a:gs>
              <a:gs pos="100000">
                <a:srgbClr val="595959"/>
              </a:gs>
            </a:gsLst>
            <a:lin ang="16200000"/>
          </a:gradFill>
          <a:ln w="9525">
            <a:solidFill>
              <a:srgbClr val="262626"/>
            </a:solidFill>
            <a:miter lim="800000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0070C0"/>
              </a:solidFill>
              <a:latin typeface="Calibri" panose="020F0502020204030204" pitchFamily="-65" charset="0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5" y="67998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11560" y="518454"/>
                <a:ext cx="8424935" cy="1062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/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六年级举行“小发明”比赛，六（1）班同学上交32件作品，六（2）班比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六（1）班多交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，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两个班共交了多少件作品？</a:t>
                </a: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18454"/>
                <a:ext cx="8424935" cy="1062022"/>
              </a:xfrm>
              <a:prstGeom prst="rect">
                <a:avLst/>
              </a:prstGeom>
              <a:blipFill>
                <a:blip r:embed="rId4"/>
                <a:stretch>
                  <a:fillRect l="-1085" t="-4598" b="-2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4725035" y="1964055"/>
                <a:ext cx="3143250" cy="5501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 32×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1+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）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+32</a:t>
                </a:r>
              </a:p>
            </p:txBody>
          </p:sp>
        </mc:Choice>
        <mc:Fallback xmlns="">
          <p:sp>
            <p:nvSpPr>
              <p:cNvPr id="1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5035" y="1964055"/>
                <a:ext cx="3143250" cy="550151"/>
              </a:xfrm>
              <a:prstGeom prst="rect">
                <a:avLst/>
              </a:prstGeom>
              <a:blipFill rotWithShape="1">
                <a:blip r:embed="rId5"/>
                <a:stretch>
                  <a:fillRect t="-12222" b="-5556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4724400" y="2537460"/>
                <a:ext cx="3143250" cy="5492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32×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+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32</a:t>
                </a:r>
              </a:p>
            </p:txBody>
          </p:sp>
        </mc:Choice>
        <mc:Fallback xmlns="">
          <p:sp>
            <p:nvSpPr>
              <p:cNvPr id="2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2537460"/>
                <a:ext cx="3143250" cy="549253"/>
              </a:xfrm>
              <a:prstGeom prst="rect">
                <a:avLst/>
              </a:prstGeom>
              <a:blipFill rotWithShape="1">
                <a:blip r:embed="rId6"/>
                <a:stretch>
                  <a:fillRect l="-2907" t="-13333" b="-4444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38" grpId="0" animBg="1"/>
      <p:bldP spid="39" grpId="0" animBg="1"/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8203"/>
          <p:cNvSpPr txBox="1">
            <a:spLocks noChangeArrowheads="1"/>
          </p:cNvSpPr>
          <p:nvPr/>
        </p:nvSpPr>
        <p:spPr bwMode="auto">
          <a:xfrm>
            <a:off x="899592" y="555526"/>
            <a:ext cx="7369175" cy="166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书店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第一季度的营业额为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万元，第二季度的营业额为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16.5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万元。第二季度的营业额比第一季度增长了百分之多少？</a:t>
            </a:r>
          </a:p>
        </p:txBody>
      </p:sp>
      <p:sp>
        <p:nvSpPr>
          <p:cNvPr id="31" name="文本框 8203"/>
          <p:cNvSpPr txBox="1">
            <a:spLocks noChangeArrowheads="1"/>
          </p:cNvSpPr>
          <p:nvPr/>
        </p:nvSpPr>
        <p:spPr bwMode="auto">
          <a:xfrm>
            <a:off x="2918545" y="2715766"/>
            <a:ext cx="4413250" cy="120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15=1.5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（万元）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1.5÷15=10%</a:t>
            </a:r>
          </a:p>
        </p:txBody>
      </p:sp>
      <p:sp>
        <p:nvSpPr>
          <p:cNvPr id="32" name="文本框 8203"/>
          <p:cNvSpPr txBox="1">
            <a:spLocks noChangeArrowheads="1"/>
          </p:cNvSpPr>
          <p:nvPr/>
        </p:nvSpPr>
        <p:spPr bwMode="auto">
          <a:xfrm>
            <a:off x="1700286" y="3939902"/>
            <a:ext cx="6688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答：第二季度的营业额比第一季度增长了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10%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643198" y="1262398"/>
            <a:ext cx="1161049" cy="373248"/>
          </a:xfrm>
          <a:prstGeom prst="roundRect">
            <a:avLst/>
          </a:prstGeom>
          <a:solidFill>
            <a:srgbClr val="0099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grpSp>
        <p:nvGrpSpPr>
          <p:cNvPr id="13" name="组合 12"/>
          <p:cNvGrpSpPr/>
          <p:nvPr/>
        </p:nvGrpSpPr>
        <p:grpSpPr>
          <a:xfrm>
            <a:off x="4247846" y="1959583"/>
            <a:ext cx="2052346" cy="612167"/>
            <a:chOff x="3955737" y="4389147"/>
            <a:chExt cx="3216171" cy="612167"/>
          </a:xfrm>
          <a:noFill/>
        </p:grpSpPr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3955737" y="4389147"/>
              <a:ext cx="2426280" cy="612167"/>
            </a:xfrm>
            <a:prstGeom prst="cloudCallout">
              <a:avLst>
                <a:gd name="adj1" fmla="val 63984"/>
                <a:gd name="adj2" fmla="val -84073"/>
              </a:avLst>
            </a:prstGeom>
            <a:grp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223610" y="4452798"/>
              <a:ext cx="2948298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单位“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”。</a:t>
              </a:r>
            </a:p>
          </p:txBody>
        </p:sp>
      </p:grp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6049224" y="1972636"/>
            <a:ext cx="2915264" cy="671122"/>
          </a:xfrm>
          <a:prstGeom prst="wedgeRoundRectCallout">
            <a:avLst>
              <a:gd name="adj1" fmla="val -5611"/>
              <a:gd name="adj2" fmla="val -93725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先求增长的量，再求增长了百分之几。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850422" y="1275606"/>
            <a:ext cx="601898" cy="360040"/>
          </a:xfrm>
          <a:prstGeom prst="roundRect">
            <a:avLst/>
          </a:prstGeom>
          <a:solidFill>
            <a:srgbClr val="FF0066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0" y="81445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build="p"/>
      <p:bldP spid="12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3568" y="547975"/>
            <a:ext cx="8136904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城开往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城的火车平均每小时行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千米，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小时可以到达；提速后，平均每小时比原来多行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千米，几小时到达？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76814" y="1932763"/>
            <a:ext cx="3714776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120×4=480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（千米）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76814" y="2647143"/>
            <a:ext cx="3714776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120+40=160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948252" y="3933027"/>
            <a:ext cx="3714776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小时到达。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76814" y="3290085"/>
            <a:ext cx="3714776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480÷160=3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（小时）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27584" y="2170611"/>
            <a:ext cx="2402869" cy="2228413"/>
            <a:chOff x="1342497" y="2277078"/>
            <a:chExt cx="2402869" cy="2228413"/>
          </a:xfrm>
        </p:grpSpPr>
        <p:grpSp>
          <p:nvGrpSpPr>
            <p:cNvPr id="18" name="组合 37"/>
            <p:cNvGrpSpPr/>
            <p:nvPr/>
          </p:nvGrpSpPr>
          <p:grpSpPr>
            <a:xfrm>
              <a:off x="1552410" y="2456902"/>
              <a:ext cx="2192956" cy="1836400"/>
              <a:chOff x="3584857" y="4315013"/>
              <a:chExt cx="2013939" cy="1636406"/>
            </a:xfrm>
          </p:grpSpPr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3584857" y="4610219"/>
                <a:ext cx="2013939" cy="493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3646628" y="4315013"/>
                <a:ext cx="1703315" cy="16364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3400"/>
                  </a:lnSpc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先求路程，再求提速后的速度，最后求时间。</a:t>
                </a:r>
              </a:p>
            </p:txBody>
          </p:sp>
        </p:grpSp>
        <p:sp>
          <p:nvSpPr>
            <p:cNvPr id="27" name="MH_PageTitle"/>
            <p:cNvSpPr/>
            <p:nvPr/>
          </p:nvSpPr>
          <p:spPr>
            <a:xfrm>
              <a:off x="1342497" y="2277078"/>
              <a:ext cx="2228413" cy="2228413"/>
            </a:xfrm>
            <a:prstGeom prst="ellipse">
              <a:avLst/>
            </a:prstGeom>
            <a:noFill/>
            <a:ln w="15875">
              <a:solidFill>
                <a:srgbClr val="C0C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64000" anchor="ctr">
              <a:normAutofit/>
            </a:bodyPr>
            <a:lstStyle/>
            <a:p>
              <a:pPr algn="ctr">
                <a:defRPr/>
              </a:pPr>
              <a:endParaRPr lang="zh-CN" alt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5" y="67998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55576" y="491836"/>
            <a:ext cx="8568952" cy="12840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一种上衣原价为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元，现在按七折销售，便宜了多少元钱？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129859" y="1707654"/>
            <a:ext cx="4795837" cy="63767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120×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1-70%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3943809" y="3662051"/>
            <a:ext cx="4088266" cy="52322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答：便宜了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82043" y="1991297"/>
            <a:ext cx="2228413" cy="2380653"/>
            <a:chOff x="1482043" y="1991297"/>
            <a:chExt cx="2228413" cy="2380653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789956" y="2067694"/>
              <a:ext cx="1845940" cy="2221762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按七折销售就是按现价是原价的</a:t>
              </a:r>
              <a:r>
                <a:rPr lang="en-US" altLang="zh-CN" sz="24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70%</a:t>
              </a:r>
              <a:r>
                <a:rPr lang="zh-CN" altLang="en-US" sz="24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销售。</a:t>
              </a:r>
            </a:p>
          </p:txBody>
        </p:sp>
        <p:sp>
          <p:nvSpPr>
            <p:cNvPr id="16" name="MH_PageTitle"/>
            <p:cNvSpPr/>
            <p:nvPr/>
          </p:nvSpPr>
          <p:spPr>
            <a:xfrm>
              <a:off x="1482043" y="1991297"/>
              <a:ext cx="2228413" cy="2380653"/>
            </a:xfrm>
            <a:prstGeom prst="ellipse">
              <a:avLst/>
            </a:prstGeom>
            <a:noFill/>
            <a:ln w="15875">
              <a:solidFill>
                <a:srgbClr val="C0C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64000" anchor="ctr">
              <a:normAutofit/>
            </a:bodyPr>
            <a:lstStyle/>
            <a:p>
              <a:pPr algn="ctr">
                <a:defRPr/>
              </a:pPr>
              <a:endParaRPr lang="zh-CN" alt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018369" y="2299162"/>
            <a:ext cx="479583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=120×30%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" y="81445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5"/>
              <p:cNvSpPr txBox="1">
                <a:spLocks noChangeArrowheads="1"/>
              </p:cNvSpPr>
              <p:nvPr/>
            </p:nvSpPr>
            <p:spPr bwMode="auto">
              <a:xfrm>
                <a:off x="458480" y="538683"/>
                <a:ext cx="8712968" cy="178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河东区要修一条</a:t>
                </a:r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640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米的景观大道，第一周修了这条路的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，第二周修了这条路的</a:t>
                </a:r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20%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，还剩多少米没修？</a:t>
                </a:r>
              </a:p>
            </p:txBody>
          </p:sp>
        </mc:Choice>
        <mc:Fallback xmlns="">
          <p:sp>
            <p:nvSpPr>
              <p:cNvPr id="6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480" y="538683"/>
                <a:ext cx="8712968" cy="1789272"/>
              </a:xfrm>
              <a:prstGeom prst="rect">
                <a:avLst/>
              </a:prstGeom>
              <a:blipFill rotWithShape="1">
                <a:blip r:embed="rId2"/>
                <a:stretch>
                  <a:fillRect l="-1399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1690540" y="2787774"/>
            <a:ext cx="4248150" cy="52322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=640×0.55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9" name="Text Box 15"/>
          <p:cNvSpPr txBox="1">
            <a:spLocks noChangeArrowheads="1"/>
          </p:cNvSpPr>
          <p:nvPr/>
        </p:nvSpPr>
        <p:spPr bwMode="auto">
          <a:xfrm>
            <a:off x="1690540" y="3361202"/>
            <a:ext cx="4248150" cy="52322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=352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（米）</a:t>
            </a:r>
          </a:p>
        </p:txBody>
      </p:sp>
      <p:sp>
        <p:nvSpPr>
          <p:cNvPr id="80" name="Text Box 34"/>
          <p:cNvSpPr txBox="1">
            <a:spLocks noChangeArrowheads="1"/>
          </p:cNvSpPr>
          <p:nvPr/>
        </p:nvSpPr>
        <p:spPr bwMode="auto">
          <a:xfrm>
            <a:off x="1476226" y="4136762"/>
            <a:ext cx="4679950" cy="52322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答：还剩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米没修。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99112" y="2493848"/>
            <a:ext cx="3184635" cy="1272658"/>
            <a:chOff x="4146331" y="2240572"/>
            <a:chExt cx="3184635" cy="1272658"/>
          </a:xfrm>
        </p:grpSpPr>
        <p:sp>
          <p:nvSpPr>
            <p:cNvPr id="2" name="圆角矩形 1"/>
            <p:cNvSpPr/>
            <p:nvPr/>
          </p:nvSpPr>
          <p:spPr>
            <a:xfrm>
              <a:off x="4146331" y="2240572"/>
              <a:ext cx="3184635" cy="1272658"/>
            </a:xfrm>
            <a:prstGeom prst="round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FF"/>
                </a:solidFill>
              </a:endParaRPr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auto">
            <a:xfrm>
              <a:off x="4146331" y="2343678"/>
              <a:ext cx="3184635" cy="1169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先求剩下的占这条路的几分之几，再求剩下多少米没修。</a:t>
              </a:r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1445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1825625" y="2286635"/>
                <a:ext cx="3538220" cy="5751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640×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（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1-</a:t>
                </a:r>
                <a:r>
                  <a:rPr lang="en-US" altLang="zh-CN" sz="28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-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20%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）</a:t>
                </a:r>
              </a:p>
            </p:txBody>
          </p:sp>
        </mc:Choice>
        <mc:Fallback xmlns="">
          <p:sp>
            <p:nvSpPr>
              <p:cNvPr id="1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5625" y="2286635"/>
                <a:ext cx="3538220" cy="575157"/>
              </a:xfrm>
              <a:prstGeom prst="rect">
                <a:avLst/>
              </a:prstGeom>
              <a:blipFill rotWithShape="1">
                <a:blip r:embed="rId5"/>
                <a:stretch>
                  <a:fillRect l="-3442" t="-23404" b="-7447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8203"/>
          <p:cNvSpPr txBox="1">
            <a:spLocks noChangeArrowheads="1"/>
          </p:cNvSpPr>
          <p:nvPr/>
        </p:nvSpPr>
        <p:spPr bwMode="auto">
          <a:xfrm>
            <a:off x="611560" y="547975"/>
            <a:ext cx="8568952" cy="19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学生夏令营组织远足，原计划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小时走完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11.25km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。实际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小时就走完了原定路程。实际比原计划每小时多走多少千米？</a:t>
            </a:r>
          </a:p>
        </p:txBody>
      </p:sp>
      <p:sp>
        <p:nvSpPr>
          <p:cNvPr id="26" name="文本框 8203"/>
          <p:cNvSpPr txBox="1">
            <a:spLocks noChangeArrowheads="1"/>
          </p:cNvSpPr>
          <p:nvPr/>
        </p:nvSpPr>
        <p:spPr bwMode="auto">
          <a:xfrm>
            <a:off x="1404316" y="2773007"/>
            <a:ext cx="6124575" cy="5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11.25÷2.5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11.25÷3=0.75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km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8203"/>
          <p:cNvSpPr txBox="1">
            <a:spLocks noChangeArrowheads="1"/>
          </p:cNvSpPr>
          <p:nvPr/>
        </p:nvSpPr>
        <p:spPr bwMode="auto">
          <a:xfrm>
            <a:off x="1187624" y="3582884"/>
            <a:ext cx="7186613" cy="5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答：实际比原计划每小时多走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0.75km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445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8203"/>
          <p:cNvSpPr txBox="1">
            <a:spLocks noChangeArrowheads="1"/>
          </p:cNvSpPr>
          <p:nvPr/>
        </p:nvSpPr>
        <p:spPr bwMode="auto">
          <a:xfrm>
            <a:off x="1962894" y="3922981"/>
            <a:ext cx="6143625" cy="4489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答：第三季度接待游客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万人。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8203"/>
              <p:cNvSpPr txBox="1">
                <a:spLocks noChangeArrowheads="1"/>
              </p:cNvSpPr>
              <p:nvPr/>
            </p:nvSpPr>
            <p:spPr bwMode="auto">
              <a:xfrm>
                <a:off x="579119" y="538296"/>
                <a:ext cx="8601393" cy="2102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ts val="600"/>
                  </a:spcBef>
                  <a:defRPr/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一个旅游景点去年全年接待游客约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196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万人，上半年接待游客数是全年的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。第三季度接待游客数是上半年的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，第三季度接待游客多少人？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1" name="文本框 8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19" y="538296"/>
                <a:ext cx="8601393" cy="2102692"/>
              </a:xfrm>
              <a:prstGeom prst="rect">
                <a:avLst/>
              </a:prstGeom>
              <a:blipFill rotWithShape="1">
                <a:blip r:embed="rId3"/>
                <a:stretch>
                  <a:fillRect l="-1063" b="-1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6" name="圆角矩形 15"/>
          <p:cNvSpPr/>
          <p:nvPr/>
        </p:nvSpPr>
        <p:spPr>
          <a:xfrm>
            <a:off x="6012160" y="1217255"/>
            <a:ext cx="1728192" cy="739386"/>
          </a:xfrm>
          <a:prstGeom prst="roundRect">
            <a:avLst/>
          </a:prstGeom>
          <a:solidFill>
            <a:srgbClr val="0099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4392489" y="2229378"/>
            <a:ext cx="4295151" cy="844288"/>
          </a:xfrm>
          <a:prstGeom prst="wedgeRoundRectCallout">
            <a:avLst>
              <a:gd name="adj1" fmla="val 5295"/>
              <a:gd name="adj2" fmla="val -67246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转化单位“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”第三季度接待游客是全年的      。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1445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3347439"/>
                <a:ext cx="4163695" cy="50270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196×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×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63</a:t>
                </a:r>
                <a:r>
                  <a:rPr lang="zh-CN" altLang="en-US" sz="2800" b="1" dirty="0">
                    <a:solidFill>
                      <a:srgbClr val="FF0000"/>
                    </a:solidFill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（万人）</a:t>
                </a:r>
                <a:r>
                  <a:rPr lang="en-US" altLang="zh-CN" sz="2800" b="1" dirty="0">
                    <a:solidFill>
                      <a:srgbClr val="FF0000"/>
                    </a:solidFill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   </a:t>
                </a:r>
                <a:endParaRPr lang="en-US" altLang="zh-CN" sz="2800" b="1" dirty="0">
                  <a:solidFill>
                    <a:srgbClr val="FF0000"/>
                  </a:solidFill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</mc:Choice>
        <mc:Fallback xmlns="">
          <p:sp>
            <p:nvSpPr>
              <p:cNvPr id="1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736" y="3347439"/>
                <a:ext cx="4163695" cy="502702"/>
              </a:xfrm>
              <a:prstGeom prst="rect">
                <a:avLst/>
              </a:prstGeom>
              <a:blipFill rotWithShape="1">
                <a:blip r:embed="rId6"/>
                <a:stretch>
                  <a:fillRect l="-2928" t="-26506" r="-11713" b="-21687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285156" y="2530248"/>
                <a:ext cx="821059" cy="543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>
                            <a:solidFill>
                              <a:srgbClr val="0000FF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>
                            <a:solidFill>
                              <a:srgbClr val="0000FF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 </a:t>
                </a:r>
                <a:r>
                  <a:rPr lang="en-US" altLang="zh-CN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×</a:t>
                </a:r>
                <a:r>
                  <a:rPr lang="en-US" altLang="zh-CN" b="1" dirty="0">
                    <a:solidFill>
                      <a:srgbClr val="0000FF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>
                            <a:solidFill>
                              <a:srgbClr val="0000FF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>
                            <a:solidFill>
                              <a:srgbClr val="0000FF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156" y="2530248"/>
                <a:ext cx="821059" cy="543418"/>
              </a:xfrm>
              <a:prstGeom prst="rect">
                <a:avLst/>
              </a:prstGeom>
              <a:blipFill rotWithShape="1">
                <a:blip r:embed="rId7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 animBg="1"/>
      <p:bldP spid="15" grpId="0" animBg="1"/>
      <p:bldP spid="1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61704" y="483518"/>
            <a:ext cx="5976665" cy="1518441"/>
            <a:chOff x="2411759" y="560304"/>
            <a:chExt cx="5976665" cy="1518441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2078" y1="6284" x2="62013" y2="19945"/>
                          <a14:foregroundMark x1="26623" y1="39344" x2="27273" y2="46721"/>
                          <a14:foregroundMark x1="47078" y1="38798" x2="53896" y2="43443"/>
                          <a14:foregroundMark x1="29545" y1="54645" x2="35390" y2="51913"/>
                          <a14:foregroundMark x1="40260" y1="51913" x2="47078" y2="54098"/>
                          <a14:foregroundMark x1="47727" y1="54098" x2="50325" y2="54098"/>
                          <a14:foregroundMark x1="38312" y1="56284" x2="35390" y2="69945"/>
                          <a14:foregroundMark x1="51623" y1="66120" x2="52273" y2="69399"/>
                          <a14:foregroundMark x1="43506" y1="46721" x2="53896" y2="47268"/>
                          <a14:foregroundMark x1="53896" y1="45628" x2="53896" y2="38798"/>
                          <a14:foregroundMark x1="27922" y1="37705" x2="34091" y2="39344"/>
                          <a14:foregroundMark x1="25325" y1="47268" x2="32792" y2="45628"/>
                          <a14:foregroundMark x1="33442" y1="45082" x2="37662" y2="415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805" y="560304"/>
              <a:ext cx="983619" cy="1518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云形标注 82"/>
            <p:cNvSpPr>
              <a:spLocks noChangeArrowheads="1"/>
            </p:cNvSpPr>
            <p:nvPr/>
          </p:nvSpPr>
          <p:spPr bwMode="auto">
            <a:xfrm>
              <a:off x="2411759" y="641657"/>
              <a:ext cx="4705013" cy="1286799"/>
            </a:xfrm>
            <a:prstGeom prst="cloudCallout">
              <a:avLst>
                <a:gd name="adj1" fmla="val 56208"/>
                <a:gd name="adj2" fmla="val -24813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771217" y="704320"/>
              <a:ext cx="4033031" cy="8986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通过计算可以解决许多实际问题，解决实际问题时有哪些主要步骤？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1560" y="1034126"/>
            <a:ext cx="2653448" cy="3560104"/>
            <a:chOff x="645591" y="1178142"/>
            <a:chExt cx="2653448" cy="356010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91" y="1178142"/>
              <a:ext cx="2653448" cy="3560104"/>
            </a:xfrm>
            <a:prstGeom prst="rect">
              <a:avLst/>
            </a:prstGeom>
          </p:spPr>
        </p:pic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892627" y="2669597"/>
              <a:ext cx="2286016" cy="1193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首先要理解题意，弄清楚问题和已有的信息。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44612" y="1019571"/>
            <a:ext cx="2664296" cy="3574659"/>
            <a:chOff x="3178643" y="1163587"/>
            <a:chExt cx="2664296" cy="3574659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8643" y="1163587"/>
              <a:ext cx="2664296" cy="3574659"/>
            </a:xfrm>
            <a:prstGeom prst="rect">
              <a:avLst/>
            </a:prstGeom>
          </p:spPr>
        </p:pic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3800809" y="2766390"/>
              <a:ext cx="1500198" cy="8088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分析数量关系很重要。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71744" y="1048588"/>
            <a:ext cx="2664296" cy="3574659"/>
            <a:chOff x="5805775" y="1192604"/>
            <a:chExt cx="2664296" cy="3574659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775" y="1192604"/>
              <a:ext cx="2664296" cy="3574659"/>
            </a:xfrm>
            <a:prstGeom prst="rect">
              <a:avLst/>
            </a:prstGeom>
          </p:spPr>
        </p:pic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6084545" y="2574030"/>
              <a:ext cx="2357454" cy="1193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解答之后还要检验结果，反思解决问题的过程。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059832" y="631453"/>
            <a:ext cx="317948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解决问题常用方法</a:t>
            </a:r>
          </a:p>
        </p:txBody>
      </p:sp>
      <p:grpSp>
        <p:nvGrpSpPr>
          <p:cNvPr id="15" name="组合 42"/>
          <p:cNvGrpSpPr/>
          <p:nvPr/>
        </p:nvGrpSpPr>
        <p:grpSpPr>
          <a:xfrm>
            <a:off x="1043608" y="1535431"/>
            <a:ext cx="7272808" cy="1075413"/>
            <a:chOff x="1290774" y="2643369"/>
            <a:chExt cx="5995870" cy="1075413"/>
          </a:xfrm>
        </p:grpSpPr>
        <p:sp>
          <p:nvSpPr>
            <p:cNvPr id="17" name="矩形 16"/>
            <p:cNvSpPr/>
            <p:nvPr/>
          </p:nvSpPr>
          <p:spPr>
            <a:xfrm>
              <a:off x="1785918" y="2714620"/>
              <a:ext cx="5500726" cy="9130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综合法：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从已知信息入手，利用已知信息看能解决什么问题，直到求出未知数。</a:t>
              </a:r>
            </a:p>
          </p:txBody>
        </p:sp>
        <p:sp>
          <p:nvSpPr>
            <p:cNvPr id="18" name="Oval 65"/>
            <p:cNvSpPr>
              <a:spLocks noChangeArrowheads="1"/>
            </p:cNvSpPr>
            <p:nvPr/>
          </p:nvSpPr>
          <p:spPr bwMode="auto">
            <a:xfrm rot="5368527">
              <a:off x="775927" y="3158216"/>
              <a:ext cx="1075413" cy="45719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FontTx/>
                <a:buNone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" name="组合 34"/>
          <p:cNvGrpSpPr/>
          <p:nvPr/>
        </p:nvGrpSpPr>
        <p:grpSpPr>
          <a:xfrm>
            <a:off x="1043608" y="2864488"/>
            <a:ext cx="7200800" cy="1075414"/>
            <a:chOff x="1214414" y="4143381"/>
            <a:chExt cx="7200800" cy="1075414"/>
          </a:xfrm>
        </p:grpSpPr>
        <p:sp>
          <p:nvSpPr>
            <p:cNvPr id="22" name="Oval 65"/>
            <p:cNvSpPr>
              <a:spLocks noChangeArrowheads="1"/>
            </p:cNvSpPr>
            <p:nvPr/>
          </p:nvSpPr>
          <p:spPr bwMode="auto">
            <a:xfrm rot="5368527">
              <a:off x="699567" y="4658228"/>
              <a:ext cx="1075414" cy="4571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buFontTx/>
                <a:buNone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Text Box 94"/>
            <p:cNvSpPr txBox="1">
              <a:spLocks noChangeArrowheads="1"/>
            </p:cNvSpPr>
            <p:nvPr/>
          </p:nvSpPr>
          <p:spPr bwMode="auto">
            <a:xfrm>
              <a:off x="1796878" y="4333979"/>
              <a:ext cx="6618336" cy="8309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分析法：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从问题出发，找出解答问题所需要的条件，依次推导，直到问题解决。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12"/>
          <p:cNvSpPr txBox="1">
            <a:spLocks noChangeArrowheads="1"/>
          </p:cNvSpPr>
          <p:nvPr/>
        </p:nvSpPr>
        <p:spPr bwMode="auto">
          <a:xfrm>
            <a:off x="2915816" y="775469"/>
            <a:ext cx="317948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解决问题一般步骤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95536" y="2652694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/>
            <a:r>
              <a:rPr lang="zh-CN" altLang="en-US" sz="2400" b="1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再次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，确定每一步该怎样算，列出算式，算出得数。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95536" y="1610803"/>
            <a:ext cx="6984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，理解题意，找出已知信息和所求问题。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95536" y="2104638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/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其次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，分析数量关系，确定先算什么，再算什么，最后算什么。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95536" y="3253069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/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最后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，进行检验，写出答案。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13" grpId="0" build="p"/>
      <p:bldP spid="14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12"/>
          <p:cNvSpPr txBox="1">
            <a:spLocks noChangeArrowheads="1"/>
          </p:cNvSpPr>
          <p:nvPr/>
        </p:nvSpPr>
        <p:spPr bwMode="auto">
          <a:xfrm>
            <a:off x="3198951" y="601333"/>
            <a:ext cx="317948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常见的数量关系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361346" y="1593469"/>
            <a:ext cx="3011908" cy="1317851"/>
            <a:chOff x="5361346" y="903281"/>
            <a:chExt cx="3011908" cy="1317851"/>
          </a:xfrm>
        </p:grpSpPr>
        <p:grpSp>
          <p:nvGrpSpPr>
            <p:cNvPr id="55" name="组合 54"/>
            <p:cNvGrpSpPr/>
            <p:nvPr/>
          </p:nvGrpSpPr>
          <p:grpSpPr>
            <a:xfrm>
              <a:off x="5361346" y="903281"/>
              <a:ext cx="2418937" cy="1317851"/>
              <a:chOff x="3600464" y="1822201"/>
              <a:chExt cx="1981200" cy="1066800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3600464" y="1822201"/>
                <a:ext cx="1981200" cy="1066800"/>
              </a:xfrm>
              <a:prstGeom prst="rect">
                <a:avLst/>
              </a:prstGeom>
              <a:gradFill flip="none" rotWithShape="1">
                <a:gsLst>
                  <a:gs pos="0">
                    <a:srgbClr val="A6F77D"/>
                  </a:gs>
                  <a:gs pos="100000">
                    <a:srgbClr val="72D816"/>
                  </a:gs>
                </a:gsLst>
                <a:lin ang="5400000" scaled="1"/>
                <a:tileRect/>
              </a:gradFill>
              <a:ln w="9525" algn="ctr">
                <a:solidFill>
                  <a:srgbClr val="4F950F"/>
                </a:solidFill>
                <a:miter lim="800000"/>
              </a:ln>
              <a:scene3d>
                <a:camera prst="orthographicFront"/>
                <a:lightRig rig="balanced" dir="t"/>
              </a:scene3d>
              <a:sp3d/>
            </p:spPr>
            <p:txBody>
              <a:bodyPr anchor="ctr"/>
              <a:lstStyle/>
              <a:p>
                <a:pPr algn="ctr"/>
                <a:endParaRPr lang="en-US" sz="2000" b="1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2" name="Rectangle 23"/>
              <p:cNvSpPr>
                <a:spLocks noChangeArrowheads="1"/>
              </p:cNvSpPr>
              <p:nvPr/>
            </p:nvSpPr>
            <p:spPr bwMode="auto">
              <a:xfrm>
                <a:off x="3677365" y="1863609"/>
                <a:ext cx="1827396" cy="983982"/>
              </a:xfrm>
              <a:prstGeom prst="rect">
                <a:avLst/>
              </a:prstGeom>
              <a:gradFill>
                <a:gsLst>
                  <a:gs pos="9000">
                    <a:srgbClr val="FFFFFF"/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</a:ln>
              <a:effectLst/>
              <a:scene3d>
                <a:camera prst="orthographicFront"/>
                <a:lightRig rig="balanced" dir="t"/>
              </a:scene3d>
              <a:sp3d prstMaterial="metal"/>
            </p:spPr>
            <p:txBody>
              <a:bodyPr anchor="ctr"/>
              <a:lstStyle/>
              <a:p>
                <a:pPr marL="0" marR="0" lvl="0" indent="0" defTabSz="80200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1" i="0" u="none" strike="noStrike" kern="0" cap="none" spc="0" normalizeH="0" baseline="0" noProof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Box 5"/>
            <p:cNvSpPr txBox="1">
              <a:spLocks noChangeArrowheads="1"/>
            </p:cNvSpPr>
            <p:nvPr/>
          </p:nvSpPr>
          <p:spPr bwMode="auto">
            <a:xfrm>
              <a:off x="5499500" y="989994"/>
              <a:ext cx="28737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单价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数量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总价</a:t>
              </a:r>
            </a:p>
          </p:txBody>
        </p:sp>
        <p:sp>
          <p:nvSpPr>
            <p:cNvPr id="33" name="TextBox 6"/>
            <p:cNvSpPr txBox="1">
              <a:spLocks noChangeArrowheads="1"/>
            </p:cNvSpPr>
            <p:nvPr/>
          </p:nvSpPr>
          <p:spPr bwMode="auto">
            <a:xfrm>
              <a:off x="5523148" y="1423381"/>
              <a:ext cx="253852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总价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÷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数量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单价         总价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÷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单价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数量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63129" y="3254588"/>
            <a:ext cx="4379386" cy="1404382"/>
            <a:chOff x="618585" y="2516998"/>
            <a:chExt cx="4379386" cy="1404382"/>
          </a:xfrm>
        </p:grpSpPr>
        <p:grpSp>
          <p:nvGrpSpPr>
            <p:cNvPr id="45" name="组合 44"/>
            <p:cNvGrpSpPr/>
            <p:nvPr/>
          </p:nvGrpSpPr>
          <p:grpSpPr>
            <a:xfrm>
              <a:off x="618585" y="2558541"/>
              <a:ext cx="4106390" cy="1362839"/>
              <a:chOff x="3600464" y="1822201"/>
              <a:chExt cx="1981200" cy="1066800"/>
            </a:xfrm>
          </p:grpSpPr>
          <p:sp>
            <p:nvSpPr>
              <p:cNvPr id="46" name="Rectangle 5"/>
              <p:cNvSpPr>
                <a:spLocks noChangeArrowheads="1"/>
              </p:cNvSpPr>
              <p:nvPr/>
            </p:nvSpPr>
            <p:spPr bwMode="auto">
              <a:xfrm>
                <a:off x="3600464" y="1822201"/>
                <a:ext cx="1981200" cy="1066800"/>
              </a:xfrm>
              <a:prstGeom prst="rect">
                <a:avLst/>
              </a:prstGeom>
              <a:gradFill flip="none" rotWithShape="1">
                <a:gsLst>
                  <a:gs pos="0">
                    <a:srgbClr val="A6F77D"/>
                  </a:gs>
                  <a:gs pos="100000">
                    <a:srgbClr val="72D816"/>
                  </a:gs>
                </a:gsLst>
                <a:lin ang="5400000" scaled="1"/>
                <a:tileRect/>
              </a:gradFill>
              <a:ln w="9525" algn="ctr">
                <a:solidFill>
                  <a:srgbClr val="4F950F"/>
                </a:solidFill>
                <a:miter lim="800000"/>
              </a:ln>
              <a:scene3d>
                <a:camera prst="orthographicFront"/>
                <a:lightRig rig="balanced" dir="t"/>
              </a:scene3d>
              <a:sp3d/>
            </p:spPr>
            <p:txBody>
              <a:bodyPr anchor="ctr"/>
              <a:lstStyle/>
              <a:p>
                <a:pPr algn="ctr"/>
                <a:endParaRPr lang="en-US" sz="2000" b="1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3663891" y="1860720"/>
                <a:ext cx="1827396" cy="983982"/>
              </a:xfrm>
              <a:prstGeom prst="rect">
                <a:avLst/>
              </a:prstGeom>
              <a:gradFill>
                <a:gsLst>
                  <a:gs pos="9000">
                    <a:srgbClr val="FFFFFF"/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</a:ln>
              <a:effectLst/>
              <a:scene3d>
                <a:camera prst="orthographicFront"/>
                <a:lightRig rig="balanced" dir="t"/>
              </a:scene3d>
              <a:sp3d prstMaterial="metal"/>
            </p:spPr>
            <p:txBody>
              <a:bodyPr anchor="ctr"/>
              <a:lstStyle/>
              <a:p>
                <a:pPr marL="0" marR="0" lvl="0" indent="0" defTabSz="80200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1" i="0" u="none" strike="noStrike" kern="0" cap="none" spc="0" normalizeH="0" baseline="0" noProof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TextBox 7"/>
            <p:cNvSpPr txBox="1">
              <a:spLocks noChangeArrowheads="1"/>
            </p:cNvSpPr>
            <p:nvPr/>
          </p:nvSpPr>
          <p:spPr bwMode="auto">
            <a:xfrm>
              <a:off x="650141" y="2516998"/>
              <a:ext cx="43478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工作效率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工作时间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工作总量</a:t>
              </a:r>
            </a:p>
          </p:txBody>
        </p:sp>
        <p:sp>
          <p:nvSpPr>
            <p:cNvPr id="38" name="TextBox 8"/>
            <p:cNvSpPr txBox="1">
              <a:spLocks noChangeArrowheads="1"/>
            </p:cNvSpPr>
            <p:nvPr/>
          </p:nvSpPr>
          <p:spPr bwMode="auto">
            <a:xfrm>
              <a:off x="650141" y="2932337"/>
              <a:ext cx="40748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工作总量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÷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工作时间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工作效率</a:t>
              </a:r>
            </a:p>
          </p:txBody>
        </p:sp>
        <p:sp>
          <p:nvSpPr>
            <p:cNvPr id="39" name="TextBox 9"/>
            <p:cNvSpPr txBox="1">
              <a:spLocks noChangeArrowheads="1"/>
            </p:cNvSpPr>
            <p:nvPr/>
          </p:nvSpPr>
          <p:spPr bwMode="auto">
            <a:xfrm>
              <a:off x="618585" y="3375863"/>
              <a:ext cx="43349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工作总量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÷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工作效率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工作时间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23089" y="1634218"/>
            <a:ext cx="3015046" cy="1323801"/>
            <a:chOff x="5265918" y="2588389"/>
            <a:chExt cx="3015046" cy="1323801"/>
          </a:xfrm>
        </p:grpSpPr>
        <p:grpSp>
          <p:nvGrpSpPr>
            <p:cNvPr id="49" name="组合 48"/>
            <p:cNvGrpSpPr/>
            <p:nvPr/>
          </p:nvGrpSpPr>
          <p:grpSpPr>
            <a:xfrm>
              <a:off x="5265918" y="2588389"/>
              <a:ext cx="2458488" cy="1323801"/>
              <a:chOff x="894487" y="2406499"/>
              <a:chExt cx="1981200" cy="1066800"/>
            </a:xfrm>
          </p:grpSpPr>
          <p:sp>
            <p:nvSpPr>
              <p:cNvPr id="52" name="Rectangle 4"/>
              <p:cNvSpPr>
                <a:spLocks noChangeArrowheads="1"/>
              </p:cNvSpPr>
              <p:nvPr/>
            </p:nvSpPr>
            <p:spPr bwMode="auto">
              <a:xfrm>
                <a:off x="894487" y="2406499"/>
                <a:ext cx="1981200" cy="1066800"/>
              </a:xfrm>
              <a:prstGeom prst="rect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lin ang="5400000" scaled="1"/>
                <a:tileRect/>
              </a:gradFill>
              <a:ln w="9525" algn="ctr">
                <a:solidFill>
                  <a:srgbClr val="00618E"/>
                </a:solidFill>
                <a:miter lim="800000"/>
              </a:ln>
              <a:scene3d>
                <a:camera prst="orthographicFront"/>
                <a:lightRig rig="balanced" dir="t"/>
              </a:scene3d>
              <a:sp3d prstMaterial="metal"/>
            </p:spPr>
            <p:txBody>
              <a:bodyPr anchor="ctr"/>
              <a:lstStyle/>
              <a:p>
                <a:pPr algn="ctr"/>
                <a:endParaRPr lang="en-US" sz="2000" b="1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971389" y="2445018"/>
                <a:ext cx="1827396" cy="983982"/>
              </a:xfrm>
              <a:prstGeom prst="rect">
                <a:avLst/>
              </a:prstGeom>
              <a:gradFill>
                <a:gsLst>
                  <a:gs pos="9000">
                    <a:srgbClr val="FFFFFF"/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</a:ln>
              <a:effectLst/>
              <a:scene3d>
                <a:camera prst="orthographicFront"/>
                <a:lightRig rig="balanced" dir="t"/>
              </a:scene3d>
              <a:sp3d prstMaterial="metal"/>
            </p:spPr>
            <p:txBody>
              <a:bodyPr anchor="ctr"/>
              <a:lstStyle/>
              <a:p>
                <a:pPr marL="0" marR="0" lvl="0" indent="0" defTabSz="80200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1" i="0" u="none" strike="noStrike" kern="0" cap="none" spc="0" normalizeH="0" baseline="0" noProof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TextBox 10"/>
            <p:cNvSpPr txBox="1">
              <a:spLocks noChangeArrowheads="1"/>
            </p:cNvSpPr>
            <p:nvPr/>
          </p:nvSpPr>
          <p:spPr bwMode="auto">
            <a:xfrm>
              <a:off x="5538914" y="2632506"/>
              <a:ext cx="2742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速度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时间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路程</a:t>
              </a:r>
            </a:p>
          </p:txBody>
        </p:sp>
        <p:sp>
          <p:nvSpPr>
            <p:cNvPr id="41" name="TextBox 11"/>
            <p:cNvSpPr txBox="1">
              <a:spLocks noChangeArrowheads="1"/>
            </p:cNvSpPr>
            <p:nvPr/>
          </p:nvSpPr>
          <p:spPr bwMode="auto">
            <a:xfrm>
              <a:off x="5538914" y="2978504"/>
              <a:ext cx="24886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路程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÷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时间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速度       路程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÷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速度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时间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415317" y="3296131"/>
            <a:ext cx="3043851" cy="1323801"/>
            <a:chOff x="1195473" y="953115"/>
            <a:chExt cx="3043851" cy="1323801"/>
          </a:xfrm>
        </p:grpSpPr>
        <p:grpSp>
          <p:nvGrpSpPr>
            <p:cNvPr id="42" name="组合 41"/>
            <p:cNvGrpSpPr/>
            <p:nvPr/>
          </p:nvGrpSpPr>
          <p:grpSpPr>
            <a:xfrm>
              <a:off x="1195473" y="953115"/>
              <a:ext cx="2458488" cy="1323801"/>
              <a:chOff x="894487" y="2406499"/>
              <a:chExt cx="1981200" cy="1066800"/>
            </a:xfrm>
          </p:grpSpPr>
          <p:sp>
            <p:nvSpPr>
              <p:cNvPr id="43" name="Rectangle 4"/>
              <p:cNvSpPr>
                <a:spLocks noChangeArrowheads="1"/>
              </p:cNvSpPr>
              <p:nvPr/>
            </p:nvSpPr>
            <p:spPr bwMode="auto">
              <a:xfrm>
                <a:off x="894487" y="2406499"/>
                <a:ext cx="1981200" cy="1066800"/>
              </a:xfrm>
              <a:prstGeom prst="rect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lin ang="5400000" scaled="1"/>
                <a:tileRect/>
              </a:gradFill>
              <a:ln w="9525" algn="ctr">
                <a:solidFill>
                  <a:srgbClr val="00618E"/>
                </a:solidFill>
                <a:miter lim="800000"/>
              </a:ln>
              <a:scene3d>
                <a:camera prst="orthographicFront"/>
                <a:lightRig rig="balanced" dir="t"/>
              </a:scene3d>
              <a:sp3d prstMaterial="metal"/>
            </p:spPr>
            <p:txBody>
              <a:bodyPr anchor="ctr"/>
              <a:lstStyle/>
              <a:p>
                <a:pPr algn="ctr"/>
                <a:endParaRPr lang="en-US" sz="2000" b="1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4" name="Rectangle 21"/>
              <p:cNvSpPr>
                <a:spLocks noChangeArrowheads="1"/>
              </p:cNvSpPr>
              <p:nvPr/>
            </p:nvSpPr>
            <p:spPr bwMode="auto">
              <a:xfrm>
                <a:off x="971389" y="2445018"/>
                <a:ext cx="1827396" cy="983982"/>
              </a:xfrm>
              <a:prstGeom prst="rect">
                <a:avLst/>
              </a:prstGeom>
              <a:gradFill>
                <a:gsLst>
                  <a:gs pos="9000">
                    <a:srgbClr val="FFFFFF"/>
                  </a:gs>
                  <a:gs pos="100000">
                    <a:srgbClr val="FFFFFF">
                      <a:lumMod val="9500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</a:ln>
              <a:effectLst/>
              <a:scene3d>
                <a:camera prst="orthographicFront"/>
                <a:lightRig rig="balanced" dir="t"/>
              </a:scene3d>
              <a:sp3d prstMaterial="metal"/>
            </p:spPr>
            <p:txBody>
              <a:bodyPr anchor="ctr"/>
              <a:lstStyle/>
              <a:p>
                <a:pPr marL="0" marR="0" lvl="0" indent="0" defTabSz="802005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1" i="0" u="none" strike="noStrike" kern="0" cap="none" spc="0" normalizeH="0" baseline="0" noProof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3"/>
            <p:cNvSpPr txBox="1">
              <a:spLocks noChangeArrowheads="1"/>
            </p:cNvSpPr>
            <p:nvPr/>
          </p:nvSpPr>
          <p:spPr bwMode="auto">
            <a:xfrm>
              <a:off x="1365569" y="1079583"/>
              <a:ext cx="28737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收入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-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支出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结余</a:t>
              </a:r>
            </a:p>
          </p:txBody>
        </p:sp>
        <p:sp>
          <p:nvSpPr>
            <p:cNvPr id="31" name="TextBox 4"/>
            <p:cNvSpPr txBox="1">
              <a:spLocks noChangeArrowheads="1"/>
            </p:cNvSpPr>
            <p:nvPr/>
          </p:nvSpPr>
          <p:spPr bwMode="auto">
            <a:xfrm>
              <a:off x="1365569" y="1391512"/>
              <a:ext cx="210970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支出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结余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收入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收入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-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结余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支出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69315" y="1132840"/>
            <a:ext cx="7406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同桌交流：我们学过哪些常见的数量关系？举手回答。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12"/>
          <p:cNvSpPr txBox="1">
            <a:spLocks noChangeArrowheads="1"/>
          </p:cNvSpPr>
          <p:nvPr/>
        </p:nvSpPr>
        <p:spPr bwMode="auto">
          <a:xfrm>
            <a:off x="2987824" y="513339"/>
            <a:ext cx="4253369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</a:rPr>
              <a:t>分数、百分数问题</a:t>
            </a:r>
          </a:p>
        </p:txBody>
      </p:sp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1" y="115687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637461" y="164717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求一个数是另一个数的几分之几（或百分之几）。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611560" y="208034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比较量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标准量（单位“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1”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分率（百分率）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611560" y="351724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求一个数的几分之几（或百分之几）是多少。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611560" y="398229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单位“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1”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的量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 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对应的分率（百分率）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要求的量</a:t>
            </a: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611560" y="254938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求比一个数多（少）几分之几（或百分之几）的数是多少。</a:t>
            </a: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611560" y="299840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标准量</a:t>
            </a: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± 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分率或百分率）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比较量（要求的量）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47812" y="1060907"/>
            <a:ext cx="197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常见类型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12"/>
          <p:cNvSpPr txBox="1">
            <a:spLocks noChangeArrowheads="1"/>
          </p:cNvSpPr>
          <p:nvPr/>
        </p:nvSpPr>
        <p:spPr bwMode="auto">
          <a:xfrm>
            <a:off x="2915816" y="483518"/>
            <a:ext cx="4613409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>
                <a:solidFill>
                  <a:prstClr val="black"/>
                </a:solidFill>
                <a:latin typeface="宋体" panose="02010600030101010101" pitchFamily="2" charset="-122"/>
              </a:rPr>
              <a:t>分数、百分数问题</a:t>
            </a:r>
            <a:endParaRPr lang="zh-CN" altLang="en-US" sz="32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58" y="114278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23528" y="168333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已知一个数的几分之几（或百分之几）是多少，求这个数。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701901" y="211866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已知量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分率（百分率）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要求的量（单位“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1”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23528" y="365921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求一个数比另一个数多（少）几分之几（或百分之几）。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643065" y="40543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多的量（少的量）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单位“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1”=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分率（百分率）</a:t>
            </a: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323528" y="263919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已知一个数比另一个数多或少几分之几或百分之几，求这个数。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713517" y="303428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已知量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分率（百分率）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要求的量（单位“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1”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447812" y="1067507"/>
            <a:ext cx="211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常见类型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18" grpId="0" autoUpdateAnimBg="0"/>
      <p:bldP spid="25" grpId="0" autoUpdateAnimBg="0"/>
      <p:bldP spid="2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12"/>
          <p:cNvSpPr txBox="1">
            <a:spLocks noChangeArrowheads="1"/>
          </p:cNvSpPr>
          <p:nvPr/>
        </p:nvSpPr>
        <p:spPr bwMode="auto">
          <a:xfrm>
            <a:off x="2843808" y="385562"/>
            <a:ext cx="4685418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</a:rPr>
              <a:t>折扣、纳税和利息问题</a:t>
            </a:r>
          </a:p>
        </p:txBody>
      </p:sp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88" y="97054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文本框 26"/>
          <p:cNvSpPr txBox="1"/>
          <p:nvPr/>
        </p:nvSpPr>
        <p:spPr>
          <a:xfrm>
            <a:off x="1414175" y="870365"/>
            <a:ext cx="207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常见类型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1874582" y="1216569"/>
            <a:ext cx="1214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利息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2583394" y="1203643"/>
            <a:ext cx="4714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本金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利率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1865828" y="1699077"/>
            <a:ext cx="1500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利息税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2863580" y="1699077"/>
            <a:ext cx="4714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本金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利率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税率</a:t>
            </a: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1874582" y="2288131"/>
            <a:ext cx="1857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税后利息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</a:p>
        </p:txBody>
      </p:sp>
      <p:sp>
        <p:nvSpPr>
          <p:cNvPr id="35" name="TextBox 8"/>
          <p:cNvSpPr txBox="1">
            <a:spLocks noChangeArrowheads="1"/>
          </p:cNvSpPr>
          <p:nvPr/>
        </p:nvSpPr>
        <p:spPr bwMode="auto">
          <a:xfrm>
            <a:off x="3089020" y="2276430"/>
            <a:ext cx="6572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本金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利率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1-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税率）</a:t>
            </a: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6506003" y="2288131"/>
            <a:ext cx="1873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利息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利息税</a:t>
            </a:r>
          </a:p>
        </p:txBody>
      </p:sp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1977649" y="2826246"/>
            <a:ext cx="3286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应纳税额</a:t>
            </a:r>
            <a:r>
              <a:rPr lang="en-US" altLang="zh-CN" sz="2000" b="1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收入额</a:t>
            </a:r>
            <a:r>
              <a:rPr lang="en-US" altLang="zh-CN" sz="2000" b="1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000" b="1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税率</a:t>
            </a:r>
          </a:p>
        </p:txBody>
      </p:sp>
      <p:sp>
        <p:nvSpPr>
          <p:cNvPr id="38" name="矩形 37"/>
          <p:cNvSpPr/>
          <p:nvPr/>
        </p:nvSpPr>
        <p:spPr>
          <a:xfrm>
            <a:off x="1977649" y="3821134"/>
            <a:ext cx="3242439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原价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折扣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en-US" sz="20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现价</a:t>
            </a:r>
          </a:p>
        </p:txBody>
      </p:sp>
      <p:sp>
        <p:nvSpPr>
          <p:cNvPr id="40" name="矩形 39"/>
          <p:cNvSpPr/>
          <p:nvPr/>
        </p:nvSpPr>
        <p:spPr>
          <a:xfrm>
            <a:off x="1980799" y="3290064"/>
            <a:ext cx="3108841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原价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zh-CN" altLang="en-US" sz="20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现价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折扣</a:t>
            </a:r>
          </a:p>
        </p:txBody>
      </p:sp>
      <p:sp>
        <p:nvSpPr>
          <p:cNvPr id="41" name="矩形 40"/>
          <p:cNvSpPr/>
          <p:nvPr/>
        </p:nvSpPr>
        <p:spPr>
          <a:xfrm>
            <a:off x="2788881" y="4293714"/>
            <a:ext cx="1672760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原价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折扣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026396" y="4288536"/>
            <a:ext cx="96338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现价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1604624" y="1359117"/>
            <a:ext cx="324541" cy="1284788"/>
          </a:xfrm>
          <a:prstGeom prst="leftBrace">
            <a:avLst>
              <a:gd name="adj1" fmla="val 4685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4" name="文本框 43"/>
          <p:cNvSpPr txBox="1"/>
          <p:nvPr/>
        </p:nvSpPr>
        <p:spPr>
          <a:xfrm>
            <a:off x="1182658" y="1616679"/>
            <a:ext cx="67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利息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199546" y="2721494"/>
            <a:ext cx="67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纳税</a:t>
            </a:r>
          </a:p>
        </p:txBody>
      </p:sp>
      <p:sp>
        <p:nvSpPr>
          <p:cNvPr id="46" name="左大括号 45"/>
          <p:cNvSpPr/>
          <p:nvPr/>
        </p:nvSpPr>
        <p:spPr>
          <a:xfrm>
            <a:off x="1645119" y="3396539"/>
            <a:ext cx="324541" cy="1284788"/>
          </a:xfrm>
          <a:prstGeom prst="leftBrace">
            <a:avLst>
              <a:gd name="adj1" fmla="val 4685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7" name="文本框 46"/>
          <p:cNvSpPr txBox="1"/>
          <p:nvPr/>
        </p:nvSpPr>
        <p:spPr>
          <a:xfrm>
            <a:off x="1223153" y="3654101"/>
            <a:ext cx="67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2" grpId="0" animBg="1"/>
      <p:bldP spid="44" grpId="0"/>
      <p:bldP spid="45" grpId="0"/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1609931" y="2783359"/>
            <a:ext cx="2033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六（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）班：</a:t>
            </a: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1609931" y="4054301"/>
            <a:ext cx="2033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六（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）班：</a:t>
            </a: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3102952" y="2723034"/>
            <a:ext cx="3319462" cy="177800"/>
            <a:chOff x="2627378" y="2487389"/>
            <a:chExt cx="3319717" cy="177701"/>
          </a:xfrm>
        </p:grpSpPr>
        <p:grpSp>
          <p:nvGrpSpPr>
            <p:cNvPr id="34" name="组合 36"/>
            <p:cNvGrpSpPr/>
            <p:nvPr/>
          </p:nvGrpSpPr>
          <p:grpSpPr bwMode="auto">
            <a:xfrm>
              <a:off x="2627378" y="2490449"/>
              <a:ext cx="3319717" cy="174641"/>
              <a:chOff x="2627378" y="2490449"/>
              <a:chExt cx="3319717" cy="174641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2627378" y="2647637"/>
                <a:ext cx="330860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2635316" y="2493735"/>
                <a:ext cx="0" cy="1713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V="1">
                <a:off x="5947095" y="2490562"/>
                <a:ext cx="0" cy="1713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直接连接符 34"/>
            <p:cNvCxnSpPr/>
            <p:nvPr/>
          </p:nvCxnSpPr>
          <p:spPr>
            <a:xfrm flipV="1">
              <a:off x="4281680" y="2490562"/>
              <a:ext cx="0" cy="171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3459292" y="2490562"/>
              <a:ext cx="0" cy="171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5113594" y="2487389"/>
              <a:ext cx="0" cy="1713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 bwMode="auto">
          <a:xfrm>
            <a:off x="3102952" y="4199409"/>
            <a:ext cx="4162425" cy="188912"/>
            <a:chOff x="3045398" y="2649994"/>
            <a:chExt cx="4161822" cy="18900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3045398" y="2821524"/>
              <a:ext cx="416182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3053334" y="2667464"/>
              <a:ext cx="0" cy="171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7194522" y="2649994"/>
              <a:ext cx="0" cy="171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左大括号 44"/>
          <p:cNvSpPr/>
          <p:nvPr/>
        </p:nvSpPr>
        <p:spPr>
          <a:xfrm rot="16200000">
            <a:off x="4602345" y="1457003"/>
            <a:ext cx="328613" cy="3308350"/>
          </a:xfrm>
          <a:prstGeom prst="leftBrace">
            <a:avLst>
              <a:gd name="adj1" fmla="val 45625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12"/>
          <p:cNvSpPr txBox="1">
            <a:spLocks noChangeArrowheads="1"/>
          </p:cNvSpPr>
          <p:nvPr/>
        </p:nvSpPr>
        <p:spPr bwMode="auto">
          <a:xfrm>
            <a:off x="4378250" y="3262213"/>
            <a:ext cx="985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件</a:t>
            </a:r>
          </a:p>
        </p:txBody>
      </p:sp>
      <p:sp>
        <p:nvSpPr>
          <p:cNvPr id="47" name="左大括号 46"/>
          <p:cNvSpPr/>
          <p:nvPr/>
        </p:nvSpPr>
        <p:spPr>
          <a:xfrm rot="5400000">
            <a:off x="6671651" y="3577109"/>
            <a:ext cx="322263" cy="839788"/>
          </a:xfrm>
          <a:prstGeom prst="leftBrace">
            <a:avLst>
              <a:gd name="adj1" fmla="val 34660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6420827" y="2783359"/>
            <a:ext cx="0" cy="15875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左大括号 51"/>
          <p:cNvSpPr/>
          <p:nvPr/>
        </p:nvSpPr>
        <p:spPr>
          <a:xfrm rot="10800000">
            <a:off x="7792489" y="2818284"/>
            <a:ext cx="346075" cy="1552575"/>
          </a:xfrm>
          <a:prstGeom prst="leftBrace">
            <a:avLst>
              <a:gd name="adj1" fmla="val 38296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TextBox 12"/>
          <p:cNvSpPr txBox="1">
            <a:spLocks noChangeArrowheads="1"/>
          </p:cNvSpPr>
          <p:nvPr/>
        </p:nvSpPr>
        <p:spPr bwMode="auto">
          <a:xfrm>
            <a:off x="8143326" y="3289771"/>
            <a:ext cx="941388" cy="41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？件</a:t>
            </a:r>
          </a:p>
        </p:txBody>
      </p:sp>
      <p:grpSp>
        <p:nvGrpSpPr>
          <p:cNvPr id="59" name="组合 4"/>
          <p:cNvGrpSpPr/>
          <p:nvPr/>
        </p:nvGrpSpPr>
        <p:grpSpPr bwMode="auto">
          <a:xfrm>
            <a:off x="2084274" y="2002565"/>
            <a:ext cx="2330701" cy="601506"/>
            <a:chOff x="2366019" y="1206594"/>
            <a:chExt cx="4505047" cy="551993"/>
          </a:xfrm>
          <a:noFill/>
        </p:grpSpPr>
        <p:sp>
          <p:nvSpPr>
            <p:cNvPr id="60" name="云形标注 82"/>
            <p:cNvSpPr>
              <a:spLocks noChangeArrowheads="1"/>
            </p:cNvSpPr>
            <p:nvPr/>
          </p:nvSpPr>
          <p:spPr bwMode="auto">
            <a:xfrm>
              <a:off x="2366019" y="1206594"/>
              <a:ext cx="4505047" cy="551993"/>
            </a:xfrm>
            <a:prstGeom prst="cloudCallout">
              <a:avLst>
                <a:gd name="adj1" fmla="val -77700"/>
                <a:gd name="adj2" fmla="val 35452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" name="矩形 4"/>
            <p:cNvSpPr>
              <a:spLocks noChangeArrowheads="1"/>
            </p:cNvSpPr>
            <p:nvPr/>
          </p:nvSpPr>
          <p:spPr bwMode="auto">
            <a:xfrm>
              <a:off x="2512573" y="1292623"/>
              <a:ext cx="4005601" cy="3389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可以画线段图分析。</a:t>
              </a:r>
            </a:p>
          </p:txBody>
        </p:sp>
      </p:grp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385269"/>
            <a:ext cx="1214395" cy="121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6" y="83855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765174" y="504266"/>
                <a:ext cx="8147685" cy="1471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六年级举行“小发明”比赛，六（1）班同学上交32件作品，六（2）班比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六（1）班多交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，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两个班共交了多少件作品？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74" y="504266"/>
                <a:ext cx="8147685" cy="1471878"/>
              </a:xfrm>
              <a:prstGeom prst="rect">
                <a:avLst/>
              </a:prstGeom>
              <a:blipFill rotWithShape="1">
                <a:blip r:embed="rId6"/>
                <a:stretch>
                  <a:fillRect l="-1198" r="-3069" b="-1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450330" y="2490174"/>
                <a:ext cx="1688234" cy="1242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比六（</a:t>
                </a:r>
                <a:r>
                  <a:rPr lang="en-US" altLang="zh-CN" sz="20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1</a:t>
                </a:r>
                <a:r>
                  <a:rPr lang="zh-CN" altLang="en-US" sz="20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）</a:t>
                </a:r>
              </a:p>
              <a:p>
                <a:pPr fontAlgn="auto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班多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330" y="2490174"/>
                <a:ext cx="1688234" cy="1242007"/>
              </a:xfrm>
              <a:prstGeom prst="rect">
                <a:avLst/>
              </a:prstGeom>
              <a:blipFill rotWithShape="1">
                <a:blip r:embed="rId7"/>
                <a:stretch>
                  <a:fillRect l="-3610" b="-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5" grpId="0" animBg="1"/>
      <p:bldP spid="46" grpId="0"/>
      <p:bldP spid="47" grpId="0" animBg="1"/>
      <p:bldP spid="52" grpId="0" animBg="1"/>
      <p:bldP spid="53" grpId="0"/>
      <p:bldP spid="11" grpId="0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1030</Words>
  <Application>Microsoft Office PowerPoint</Application>
  <PresentationFormat>全屏显示(16:9)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黑体</vt:lpstr>
      <vt:lpstr>楷体</vt:lpstr>
      <vt:lpstr>宋体</vt:lpstr>
      <vt:lpstr>微软雅黑</vt:lpstr>
      <vt:lpstr>Arial</vt:lpstr>
      <vt:lpstr>Calibri</vt:lpstr>
      <vt:lpstr>Cambria Math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49</cp:revision>
  <dcterms:created xsi:type="dcterms:W3CDTF">2018-09-11T05:46:00Z</dcterms:created>
  <dcterms:modified xsi:type="dcterms:W3CDTF">2023-02-02T08:17:39Z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