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8" r:id="rId3"/>
    <p:sldId id="279" r:id="rId4"/>
    <p:sldId id="29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7" r:id="rId14"/>
    <p:sldId id="293" r:id="rId15"/>
    <p:sldId id="294" r:id="rId16"/>
    <p:sldId id="29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60" d="100"/>
          <a:sy n="60" d="100"/>
        </p:scale>
        <p:origin x="-72" y="-798"/>
      </p:cViewPr>
      <p:guideLst>
        <p:guide orient="horz" pos="1620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936A-71C7-4259-A328-0C323C23B3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0523-5195-41CF-9D97-30AC11158D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  <a:endParaRPr kumimoji="1"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2800" b="1" dirty="0">
              <a:solidFill>
                <a:srgbClr val="44546A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  <a:endParaRPr lang="zh-CN" altLang="en-US" sz="32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  <a:endParaRPr lang="zh-CN" altLang="en-US" sz="32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/>
          <p:cNvSpPr txBox="1"/>
          <p:nvPr userDrawn="1"/>
        </p:nvSpPr>
        <p:spPr>
          <a:xfrm>
            <a:off x="6156176" y="8686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圆柱与圆锥</a:t>
            </a:r>
            <a:endParaRPr lang="zh-CN" altLang="en-US" sz="2000" b="1" dirty="0" smtClean="0">
              <a:solidFill>
                <a:srgbClr val="8064A2">
                  <a:lumMod val="75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2123728" y="844644"/>
            <a:ext cx="4629986" cy="64698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圆柱和圆锥的关系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Group 2"/>
          <p:cNvGrpSpPr/>
          <p:nvPr/>
        </p:nvGrpSpPr>
        <p:grpSpPr bwMode="auto">
          <a:xfrm>
            <a:off x="3555951" y="1531094"/>
            <a:ext cx="1809750" cy="2316163"/>
            <a:chOff x="2261" y="1586"/>
            <a:chExt cx="1140" cy="1459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auto">
            <a:xfrm>
              <a:off x="2267" y="1586"/>
              <a:ext cx="1134" cy="1451"/>
            </a:xfrm>
            <a:prstGeom prst="can">
              <a:avLst>
                <a:gd name="adj" fmla="val 31989"/>
              </a:avLst>
            </a:prstGeom>
            <a:solidFill>
              <a:srgbClr val="CCECFF">
                <a:alpha val="50195"/>
              </a:srgbClr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Oval 4"/>
            <p:cNvSpPr>
              <a:spLocks noChangeAspect="1" noChangeArrowheads="1"/>
            </p:cNvSpPr>
            <p:nvPr/>
          </p:nvSpPr>
          <p:spPr bwMode="auto">
            <a:xfrm>
              <a:off x="2261" y="2654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Group 7"/>
          <p:cNvGrpSpPr/>
          <p:nvPr/>
        </p:nvGrpSpPr>
        <p:grpSpPr bwMode="auto">
          <a:xfrm>
            <a:off x="3559126" y="1531094"/>
            <a:ext cx="1800225" cy="2324100"/>
            <a:chOff x="4014" y="1298"/>
            <a:chExt cx="1134" cy="1480"/>
          </a:xfrm>
        </p:grpSpPr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 flipV="1">
              <a:off x="4014" y="1480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86 w 21600"/>
                <a:gd name="T13" fmla="*/ 2283 h 21600"/>
                <a:gd name="T14" fmla="*/ 19314 w 21600"/>
                <a:gd name="T15" fmla="*/ 193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71" y="21600"/>
                  </a:lnTo>
                  <a:lnTo>
                    <a:pt x="2062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Oval 9"/>
            <p:cNvSpPr>
              <a:spLocks noChangeAspect="1" noChangeArrowheads="1"/>
            </p:cNvSpPr>
            <p:nvPr/>
          </p:nvSpPr>
          <p:spPr bwMode="auto">
            <a:xfrm>
              <a:off x="4014" y="2387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Oval 10"/>
            <p:cNvSpPr>
              <a:spLocks noChangeAspect="1" noChangeArrowheads="1"/>
            </p:cNvSpPr>
            <p:nvPr/>
          </p:nvSpPr>
          <p:spPr bwMode="auto">
            <a:xfrm>
              <a:off x="4067" y="1298"/>
              <a:ext cx="1031" cy="386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5" name="Group 11"/>
          <p:cNvGrpSpPr/>
          <p:nvPr/>
        </p:nvGrpSpPr>
        <p:grpSpPr bwMode="auto">
          <a:xfrm>
            <a:off x="3559126" y="1561257"/>
            <a:ext cx="1800225" cy="2290762"/>
            <a:chOff x="3878" y="1602"/>
            <a:chExt cx="1134" cy="1494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 flipV="1">
              <a:off x="3878" y="1798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76 w 21600"/>
                <a:gd name="T13" fmla="*/ 2879 h 21600"/>
                <a:gd name="T14" fmla="*/ 18724 w 21600"/>
                <a:gd name="T15" fmla="*/ 187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2" y="21600"/>
                  </a:lnTo>
                  <a:lnTo>
                    <a:pt x="1944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Oval 13"/>
            <p:cNvSpPr>
              <a:spLocks noChangeAspect="1" noChangeArrowheads="1"/>
            </p:cNvSpPr>
            <p:nvPr/>
          </p:nvSpPr>
          <p:spPr bwMode="auto">
            <a:xfrm>
              <a:off x="3878" y="2705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Oval 14"/>
            <p:cNvSpPr>
              <a:spLocks noChangeAspect="1" noChangeArrowheads="1"/>
            </p:cNvSpPr>
            <p:nvPr/>
          </p:nvSpPr>
          <p:spPr bwMode="auto">
            <a:xfrm>
              <a:off x="3991" y="1602"/>
              <a:ext cx="907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Group 15"/>
          <p:cNvGrpSpPr/>
          <p:nvPr/>
        </p:nvGrpSpPr>
        <p:grpSpPr bwMode="auto">
          <a:xfrm>
            <a:off x="3567063" y="1604119"/>
            <a:ext cx="1800225" cy="2252663"/>
            <a:chOff x="3923" y="1695"/>
            <a:chExt cx="1134" cy="1505"/>
          </a:xfrm>
        </p:grpSpPr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V="1">
              <a:off x="3923" y="1902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1 w 21600"/>
                <a:gd name="T13" fmla="*/ 3375 h 21600"/>
                <a:gd name="T14" fmla="*/ 18229 w 21600"/>
                <a:gd name="T15" fmla="*/ 18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42" y="21600"/>
                  </a:lnTo>
                  <a:lnTo>
                    <a:pt x="1845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Oval 17"/>
            <p:cNvSpPr>
              <a:spLocks noChangeAspect="1" noChangeArrowheads="1"/>
            </p:cNvSpPr>
            <p:nvPr/>
          </p:nvSpPr>
          <p:spPr bwMode="auto">
            <a:xfrm>
              <a:off x="3923" y="2809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Oval 18"/>
            <p:cNvSpPr>
              <a:spLocks noChangeAspect="1" noChangeArrowheads="1"/>
            </p:cNvSpPr>
            <p:nvPr/>
          </p:nvSpPr>
          <p:spPr bwMode="auto">
            <a:xfrm>
              <a:off x="4091" y="1695"/>
              <a:ext cx="800" cy="405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3" name="Group 19"/>
          <p:cNvGrpSpPr/>
          <p:nvPr/>
        </p:nvGrpSpPr>
        <p:grpSpPr bwMode="auto">
          <a:xfrm>
            <a:off x="3559126" y="1645394"/>
            <a:ext cx="1800225" cy="2203450"/>
            <a:chOff x="4105" y="1735"/>
            <a:chExt cx="1134" cy="1476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 flipV="1">
              <a:off x="4105" y="1913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67 w 21600"/>
                <a:gd name="T13" fmla="*/ 3871 h 21600"/>
                <a:gd name="T14" fmla="*/ 17733 w 21600"/>
                <a:gd name="T15" fmla="*/ 177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52" y="21600"/>
                  </a:lnTo>
                  <a:lnTo>
                    <a:pt x="1744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Oval 21"/>
            <p:cNvSpPr>
              <a:spLocks noChangeAspect="1" noChangeArrowheads="1"/>
            </p:cNvSpPr>
            <p:nvPr/>
          </p:nvSpPr>
          <p:spPr bwMode="auto">
            <a:xfrm>
              <a:off x="4105" y="2820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Oval 22"/>
            <p:cNvSpPr>
              <a:spLocks noChangeAspect="1" noChangeArrowheads="1"/>
            </p:cNvSpPr>
            <p:nvPr/>
          </p:nvSpPr>
          <p:spPr bwMode="auto">
            <a:xfrm>
              <a:off x="4324" y="1735"/>
              <a:ext cx="696" cy="352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Group 23"/>
          <p:cNvGrpSpPr/>
          <p:nvPr/>
        </p:nvGrpSpPr>
        <p:grpSpPr bwMode="auto">
          <a:xfrm>
            <a:off x="3567063" y="1678732"/>
            <a:ext cx="1800225" cy="2178050"/>
            <a:chOff x="3696" y="1416"/>
            <a:chExt cx="1134" cy="1449"/>
          </a:xfrm>
        </p:grpSpPr>
        <p:sp>
          <p:nvSpPr>
            <p:cNvPr id="48" name="AutoShape 24"/>
            <p:cNvSpPr>
              <a:spLocks noChangeArrowheads="1"/>
            </p:cNvSpPr>
            <p:nvPr/>
          </p:nvSpPr>
          <p:spPr bwMode="auto">
            <a:xfrm flipV="1">
              <a:off x="3696" y="1567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487 h 21600"/>
                <a:gd name="T14" fmla="*/ 17105 w 21600"/>
                <a:gd name="T15" fmla="*/ 171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0" y="21600"/>
                  </a:lnTo>
                  <a:lnTo>
                    <a:pt x="1621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Oval 25"/>
            <p:cNvSpPr>
              <a:spLocks noChangeAspect="1" noChangeArrowheads="1"/>
            </p:cNvSpPr>
            <p:nvPr/>
          </p:nvSpPr>
          <p:spPr bwMode="auto">
            <a:xfrm>
              <a:off x="3696" y="2474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Oval 26"/>
            <p:cNvSpPr>
              <a:spLocks noChangeAspect="1" noChangeArrowheads="1"/>
            </p:cNvSpPr>
            <p:nvPr/>
          </p:nvSpPr>
          <p:spPr bwMode="auto">
            <a:xfrm>
              <a:off x="3984" y="1416"/>
              <a:ext cx="559" cy="283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1" name="Group 27"/>
          <p:cNvGrpSpPr/>
          <p:nvPr/>
        </p:nvGrpSpPr>
        <p:grpSpPr bwMode="auto">
          <a:xfrm>
            <a:off x="3559126" y="1713657"/>
            <a:ext cx="1800225" cy="2143125"/>
            <a:chOff x="3606" y="1657"/>
            <a:chExt cx="1134" cy="1408"/>
          </a:xfrm>
        </p:grpSpPr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 flipV="1">
              <a:off x="3606" y="1767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62 w 21600"/>
                <a:gd name="T13" fmla="*/ 5162 h 21600"/>
                <a:gd name="T14" fmla="*/ 16438 w 21600"/>
                <a:gd name="T15" fmla="*/ 164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42" y="21600"/>
                  </a:lnTo>
                  <a:lnTo>
                    <a:pt x="1485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Oval 29"/>
            <p:cNvSpPr>
              <a:spLocks noChangeAspect="1" noChangeArrowheads="1"/>
            </p:cNvSpPr>
            <p:nvPr/>
          </p:nvSpPr>
          <p:spPr bwMode="auto">
            <a:xfrm>
              <a:off x="3606" y="2674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Oval 30"/>
            <p:cNvSpPr>
              <a:spLocks noChangeAspect="1" noChangeArrowheads="1"/>
            </p:cNvSpPr>
            <p:nvPr/>
          </p:nvSpPr>
          <p:spPr bwMode="auto">
            <a:xfrm>
              <a:off x="3963" y="1657"/>
              <a:ext cx="419" cy="212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Group 31"/>
          <p:cNvGrpSpPr/>
          <p:nvPr/>
        </p:nvGrpSpPr>
        <p:grpSpPr bwMode="auto">
          <a:xfrm>
            <a:off x="3563888" y="1743819"/>
            <a:ext cx="1800225" cy="2112963"/>
            <a:chOff x="3969" y="1698"/>
            <a:chExt cx="1134" cy="1371"/>
          </a:xfrm>
        </p:grpSpPr>
        <p:sp>
          <p:nvSpPr>
            <p:cNvPr id="56" name="AutoShape 32"/>
            <p:cNvSpPr>
              <a:spLocks noChangeArrowheads="1"/>
            </p:cNvSpPr>
            <p:nvPr/>
          </p:nvSpPr>
          <p:spPr bwMode="auto">
            <a:xfrm flipV="1">
              <a:off x="3969" y="1771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24 w 21600"/>
                <a:gd name="T13" fmla="*/ 5916 h 21600"/>
                <a:gd name="T14" fmla="*/ 15676 w 21600"/>
                <a:gd name="T15" fmla="*/ 156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247" y="21600"/>
                  </a:lnTo>
                  <a:lnTo>
                    <a:pt x="1335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Oval 33"/>
            <p:cNvSpPr>
              <a:spLocks noChangeAspect="1" noChangeArrowheads="1"/>
            </p:cNvSpPr>
            <p:nvPr/>
          </p:nvSpPr>
          <p:spPr bwMode="auto">
            <a:xfrm>
              <a:off x="3969" y="2678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Oval 34"/>
            <p:cNvSpPr>
              <a:spLocks noChangeAspect="1" noChangeArrowheads="1"/>
            </p:cNvSpPr>
            <p:nvPr/>
          </p:nvSpPr>
          <p:spPr bwMode="auto">
            <a:xfrm>
              <a:off x="4404" y="1698"/>
              <a:ext cx="265" cy="134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9" name="Group 35"/>
          <p:cNvGrpSpPr/>
          <p:nvPr/>
        </p:nvGrpSpPr>
        <p:grpSpPr bwMode="auto">
          <a:xfrm>
            <a:off x="3563888" y="1777157"/>
            <a:ext cx="1800225" cy="2079625"/>
            <a:chOff x="3651" y="1555"/>
            <a:chExt cx="1134" cy="1341"/>
          </a:xfrm>
        </p:grpSpPr>
        <p:sp>
          <p:nvSpPr>
            <p:cNvPr id="60" name="AutoShape 36"/>
            <p:cNvSpPr>
              <a:spLocks noChangeArrowheads="1"/>
            </p:cNvSpPr>
            <p:nvPr/>
          </p:nvSpPr>
          <p:spPr bwMode="auto">
            <a:xfrm flipV="1">
              <a:off x="3651" y="1598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457 w 21600"/>
                <a:gd name="T13" fmla="*/ 6452 h 21600"/>
                <a:gd name="T14" fmla="*/ 15143 w 21600"/>
                <a:gd name="T15" fmla="*/ 151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295" y="21600"/>
                  </a:lnTo>
                  <a:lnTo>
                    <a:pt x="123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Oval 37"/>
            <p:cNvSpPr>
              <a:spLocks noChangeAspect="1" noChangeArrowheads="1"/>
            </p:cNvSpPr>
            <p:nvPr/>
          </p:nvSpPr>
          <p:spPr bwMode="auto">
            <a:xfrm>
              <a:off x="3651" y="2505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Oval 38"/>
            <p:cNvSpPr>
              <a:spLocks noChangeAspect="1" noChangeArrowheads="1"/>
            </p:cNvSpPr>
            <p:nvPr/>
          </p:nvSpPr>
          <p:spPr bwMode="auto">
            <a:xfrm>
              <a:off x="4140" y="1555"/>
              <a:ext cx="156" cy="79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3" name="Group 39"/>
          <p:cNvGrpSpPr/>
          <p:nvPr/>
        </p:nvGrpSpPr>
        <p:grpSpPr bwMode="auto">
          <a:xfrm>
            <a:off x="3559126" y="1812082"/>
            <a:ext cx="1800225" cy="2047875"/>
            <a:chOff x="3651" y="1588"/>
            <a:chExt cx="1134" cy="1323"/>
          </a:xfrm>
        </p:grpSpPr>
        <p:sp>
          <p:nvSpPr>
            <p:cNvPr id="64" name="AutoShape 40"/>
            <p:cNvSpPr>
              <a:spLocks noChangeArrowheads="1"/>
            </p:cNvSpPr>
            <p:nvPr/>
          </p:nvSpPr>
          <p:spPr bwMode="auto">
            <a:xfrm flipV="1">
              <a:off x="3651" y="1613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819 w 21600"/>
                <a:gd name="T13" fmla="*/ 6810 h 21600"/>
                <a:gd name="T14" fmla="*/ 14781 w 21600"/>
                <a:gd name="T15" fmla="*/ 147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038" y="21600"/>
                  </a:lnTo>
                  <a:lnTo>
                    <a:pt x="115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Oval 41"/>
            <p:cNvSpPr>
              <a:spLocks noChangeAspect="1" noChangeArrowheads="1"/>
            </p:cNvSpPr>
            <p:nvPr/>
          </p:nvSpPr>
          <p:spPr bwMode="auto">
            <a:xfrm>
              <a:off x="3651" y="2520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Oval 42"/>
            <p:cNvSpPr>
              <a:spLocks noChangeAspect="1" noChangeArrowheads="1"/>
            </p:cNvSpPr>
            <p:nvPr/>
          </p:nvSpPr>
          <p:spPr bwMode="auto">
            <a:xfrm>
              <a:off x="4180" y="1588"/>
              <a:ext cx="79" cy="40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7" name="Group 43"/>
          <p:cNvGrpSpPr/>
          <p:nvPr/>
        </p:nvGrpSpPr>
        <p:grpSpPr bwMode="auto">
          <a:xfrm>
            <a:off x="3563888" y="1842244"/>
            <a:ext cx="1800225" cy="2025650"/>
            <a:chOff x="3515" y="1661"/>
            <a:chExt cx="1134" cy="1298"/>
          </a:xfrm>
        </p:grpSpPr>
        <p:sp>
          <p:nvSpPr>
            <p:cNvPr id="68" name="AutoShape 44"/>
            <p:cNvSpPr>
              <a:spLocks noChangeArrowheads="1"/>
            </p:cNvSpPr>
            <p:nvPr/>
          </p:nvSpPr>
          <p:spPr bwMode="auto">
            <a:xfrm flipV="1">
              <a:off x="3515" y="1661"/>
              <a:ext cx="1134" cy="10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81 w 21600"/>
                <a:gd name="T13" fmla="*/ 7187 h 21600"/>
                <a:gd name="T14" fmla="*/ 14419 w 21600"/>
                <a:gd name="T15" fmla="*/ 144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61" y="21600"/>
                  </a:lnTo>
                  <a:lnTo>
                    <a:pt x="1083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222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Oval 45"/>
            <p:cNvSpPr>
              <a:spLocks noChangeAspect="1" noChangeArrowheads="1"/>
            </p:cNvSpPr>
            <p:nvPr/>
          </p:nvSpPr>
          <p:spPr bwMode="auto">
            <a:xfrm>
              <a:off x="3515" y="2568"/>
              <a:ext cx="1134" cy="391"/>
            </a:xfrm>
            <a:prstGeom prst="ellipse">
              <a:avLst/>
            </a:prstGeom>
            <a:solidFill>
              <a:srgbClr val="CCECFF"/>
            </a:solidFill>
            <a:ln w="222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853935" y="4068921"/>
            <a:ext cx="8038545" cy="52322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当圆柱的上底面的面积等于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时，就变成了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圆锥。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0812" y="520476"/>
            <a:ext cx="856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一个圆柱形鱼缸，底面直径是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，高是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，里面盛了一些水，把一个底面半径为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的圆锥放入鱼缸中（圆锥全部浸入水中），鱼缸中的水面升高了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。这个圆锥的高是多少？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柱形 2"/>
          <p:cNvSpPr/>
          <p:nvPr/>
        </p:nvSpPr>
        <p:spPr>
          <a:xfrm>
            <a:off x="6935407" y="1690369"/>
            <a:ext cx="1550688" cy="1840675"/>
          </a:xfrm>
          <a:prstGeom prst="can">
            <a:avLst/>
          </a:prstGeom>
          <a:solidFill>
            <a:srgbClr val="00B0F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弧形 3"/>
          <p:cNvSpPr/>
          <p:nvPr/>
        </p:nvSpPr>
        <p:spPr>
          <a:xfrm rot="10180714">
            <a:off x="7277148" y="2781365"/>
            <a:ext cx="913557" cy="717962"/>
          </a:xfrm>
          <a:prstGeom prst="arc">
            <a:avLst>
              <a:gd name="adj1" fmla="val 13000653"/>
              <a:gd name="adj2" fmla="val 21206242"/>
            </a:avLst>
          </a:prstGeom>
          <a:solidFill>
            <a:schemeClr val="bg1"/>
          </a:solidFill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Group 16"/>
          <p:cNvGrpSpPr/>
          <p:nvPr/>
        </p:nvGrpSpPr>
        <p:grpSpPr bwMode="auto">
          <a:xfrm>
            <a:off x="7283080" y="2691395"/>
            <a:ext cx="810573" cy="794631"/>
            <a:chOff x="-14" y="0"/>
            <a:chExt cx="967" cy="1304"/>
          </a:xfrm>
        </p:grpSpPr>
        <p:grpSp>
          <p:nvGrpSpPr>
            <p:cNvPr id="6" name="Group 17"/>
            <p:cNvGrpSpPr/>
            <p:nvPr/>
          </p:nvGrpSpPr>
          <p:grpSpPr bwMode="auto">
            <a:xfrm>
              <a:off x="-14" y="0"/>
              <a:ext cx="967" cy="1289"/>
              <a:chOff x="-14" y="0"/>
              <a:chExt cx="967" cy="1289"/>
            </a:xfrm>
          </p:grpSpPr>
          <p:grpSp>
            <p:nvGrpSpPr>
              <p:cNvPr id="8" name="Group 18"/>
              <p:cNvGrpSpPr/>
              <p:nvPr/>
            </p:nvGrpSpPr>
            <p:grpSpPr bwMode="auto">
              <a:xfrm>
                <a:off x="-14" y="0"/>
                <a:ext cx="967" cy="1289"/>
                <a:chOff x="-14" y="0"/>
                <a:chExt cx="967" cy="1289"/>
              </a:xfrm>
            </p:grpSpPr>
            <p:sp>
              <p:nvSpPr>
                <p:cNvPr id="10" name="Oval 19"/>
                <p:cNvSpPr>
                  <a:spLocks noChangeArrowheads="1"/>
                </p:cNvSpPr>
                <p:nvPr/>
              </p:nvSpPr>
              <p:spPr bwMode="auto">
                <a:xfrm>
                  <a:off x="-14" y="790"/>
                  <a:ext cx="953" cy="499"/>
                </a:xfrm>
                <a:prstGeom prst="ellipse">
                  <a:avLst/>
                </a:prstGeom>
                <a:solidFill>
                  <a:srgbClr val="83B40D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 algn="just">
                    <a:lnSpc>
                      <a:spcPct val="110000"/>
                    </a:lnSpc>
                    <a:spcBef>
                      <a:spcPts val="18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rgbClr val="949D23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algn="just">
                    <a:lnSpc>
                      <a:spcPct val="130000"/>
                    </a:lnSpc>
                    <a:spcAft>
                      <a:spcPts val="600"/>
                    </a:spcAft>
                    <a:buClr>
                      <a:srgbClr val="DCE382"/>
                    </a:buClr>
                    <a:buFont typeface="幼圆" panose="02010509060101010101" pitchFamily="49" charset="-122"/>
                    <a:buChar char=" "/>
                    <a:defRPr sz="1600">
                      <a:solidFill>
                        <a:srgbClr val="7D7D7D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3F4143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99" cy="1043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3F4143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2" name="Line 21"/>
                <p:cNvSpPr>
                  <a:spLocks noChangeShapeType="1"/>
                </p:cNvSpPr>
                <p:nvPr/>
              </p:nvSpPr>
              <p:spPr bwMode="auto">
                <a:xfrm>
                  <a:off x="499" y="0"/>
                  <a:ext cx="454" cy="1043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3F4143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9" name="AutoShape 22"/>
              <p:cNvSpPr>
                <a:spLocks noChangeArrowheads="1"/>
              </p:cNvSpPr>
              <p:nvPr/>
            </p:nvSpPr>
            <p:spPr bwMode="auto">
              <a:xfrm>
                <a:off x="-8" y="22"/>
                <a:ext cx="953" cy="998"/>
              </a:xfrm>
              <a:prstGeom prst="triangle">
                <a:avLst>
                  <a:gd name="adj" fmla="val 52884"/>
                </a:avLst>
              </a:prstGeom>
              <a:solidFill>
                <a:srgbClr val="83B40D"/>
              </a:solidFill>
              <a:ln w="9525" cap="rnd">
                <a:solidFill>
                  <a:srgbClr val="FF0000"/>
                </a:solidFill>
                <a:prstDash val="sysDot"/>
                <a:miter lim="800000"/>
              </a:ln>
            </p:spPr>
            <p:txBody>
              <a:bodyPr wrap="none" anchor="ctr"/>
              <a:lstStyle>
                <a:lvl1pPr algn="just">
                  <a:lnSpc>
                    <a:spcPct val="110000"/>
                  </a:lnSpc>
                  <a:spcBef>
                    <a:spcPts val="18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rgbClr val="949D23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algn="just">
                  <a:lnSpc>
                    <a:spcPct val="130000"/>
                  </a:lnSpc>
                  <a:spcAft>
                    <a:spcPts val="600"/>
                  </a:spcAft>
                  <a:buClr>
                    <a:srgbClr val="DCE382"/>
                  </a:buClr>
                  <a:buFont typeface="幼圆" panose="02010509060101010101" pitchFamily="49" charset="-122"/>
                  <a:buChar char=" "/>
                  <a:defRPr sz="1600">
                    <a:solidFill>
                      <a:srgbClr val="7D7D7D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srgbClr val="3F4143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-14" y="805"/>
              <a:ext cx="953" cy="499"/>
            </a:xfrm>
            <a:prstGeom prst="ellipse">
              <a:avLst/>
            </a:prstGeom>
            <a:solidFill>
              <a:srgbClr val="83B40D"/>
            </a:solidFill>
            <a:ln w="9525" cap="rnd">
              <a:solidFill>
                <a:srgbClr val="FF0000"/>
              </a:solidFill>
              <a:prstDash val="sysDot"/>
              <a:round/>
            </a:ln>
          </p:spPr>
          <p:txBody>
            <a:bodyPr wrap="none" anchor="ctr"/>
            <a:lstStyle>
              <a:lvl1pPr algn="just">
                <a:lnSpc>
                  <a:spcPct val="110000"/>
                </a:lnSpc>
                <a:spcBef>
                  <a:spcPts val="18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rgbClr val="949D2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algn="just">
                <a:lnSpc>
                  <a:spcPct val="130000"/>
                </a:lnSpc>
                <a:spcAft>
                  <a:spcPts val="600"/>
                </a:spcAft>
                <a:buClr>
                  <a:srgbClr val="DCE382"/>
                </a:buClr>
                <a:buFont typeface="幼圆" panose="02010509060101010101" pitchFamily="49" charset="-122"/>
                <a:buChar char=" "/>
                <a:defRPr sz="16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3F4143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弧形 12"/>
          <p:cNvSpPr/>
          <p:nvPr/>
        </p:nvSpPr>
        <p:spPr>
          <a:xfrm rot="21185413">
            <a:off x="7183871" y="3171715"/>
            <a:ext cx="899087" cy="452113"/>
          </a:xfrm>
          <a:prstGeom prst="arc">
            <a:avLst>
              <a:gd name="adj1" fmla="val 13000653"/>
              <a:gd name="adj2" fmla="val 21403104"/>
            </a:avLst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弧形 13"/>
          <p:cNvSpPr/>
          <p:nvPr/>
        </p:nvSpPr>
        <p:spPr>
          <a:xfrm rot="9990411">
            <a:off x="6907194" y="1543289"/>
            <a:ext cx="1806916" cy="1096155"/>
          </a:xfrm>
          <a:prstGeom prst="arc">
            <a:avLst>
              <a:gd name="adj1" fmla="val 13000653"/>
              <a:gd name="adj2" fmla="val 21403104"/>
            </a:avLst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9"/>
          <a:stretch>
            <a:fillRect/>
          </a:stretch>
        </p:blipFill>
        <p:spPr>
          <a:xfrm>
            <a:off x="6936675" y="2007442"/>
            <a:ext cx="1579001" cy="380818"/>
          </a:xfrm>
          <a:prstGeom prst="rect">
            <a:avLst/>
          </a:prstGeom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8515676" y="2141937"/>
            <a:ext cx="184176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8503801" y="2382369"/>
            <a:ext cx="19605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378331" y="2044425"/>
            <a:ext cx="87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08517" y="4414341"/>
            <a:ext cx="46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答：这个圆锥的高是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13.5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01663" y="1757529"/>
            <a:ext cx="4386174" cy="811338"/>
            <a:chOff x="2491732" y="5325678"/>
            <a:chExt cx="7759219" cy="743606"/>
          </a:xfrm>
        </p:grpSpPr>
        <p:sp>
          <p:nvSpPr>
            <p:cNvPr id="22" name="文本框 21"/>
            <p:cNvSpPr txBox="1"/>
            <p:nvPr/>
          </p:nvSpPr>
          <p:spPr>
            <a:xfrm>
              <a:off x="2790883" y="5348556"/>
              <a:ext cx="7460068" cy="64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鱼缸中水面升高的那部分圆柱的体积就是放入水中的圆锥的体积。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491732" y="5325678"/>
              <a:ext cx="7759219" cy="743606"/>
            </a:xfrm>
            <a:prstGeom prst="roundRect">
              <a:avLst/>
            </a:prstGeom>
            <a:noFill/>
            <a:ln w="254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62290" y="2687770"/>
            <a:ext cx="2847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=3.14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60÷2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=3.14×1800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=5652(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41401" y="2710127"/>
            <a:ext cx="1346967" cy="631335"/>
            <a:chOff x="3143769" y="3812592"/>
            <a:chExt cx="1045369" cy="631335"/>
          </a:xfrm>
        </p:grpSpPr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3143769" y="3861150"/>
              <a:ext cx="10453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just">
                <a:lnSpc>
                  <a:spcPct val="110000"/>
                </a:lnSpc>
                <a:spcBef>
                  <a:spcPts val="18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rgbClr val="949D2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algn="just">
                <a:lnSpc>
                  <a:spcPct val="130000"/>
                </a:lnSpc>
                <a:spcAft>
                  <a:spcPts val="600"/>
                </a:spcAft>
                <a:buClr>
                  <a:srgbClr val="DCE382"/>
                </a:buClr>
                <a:buFont typeface="幼圆" panose="02010509060101010101" pitchFamily="49" charset="-122"/>
                <a:buChar char=" "/>
                <a:defRPr sz="16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V</a:t>
              </a:r>
              <a:r>
                <a:rPr lang="en-US" alt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=</a:t>
              </a:r>
              <a:endParaRPr lang="zh-CN" altLang="en-US" b="1" baseline="30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圆角矩形 4"/>
            <p:cNvSpPr/>
            <p:nvPr/>
          </p:nvSpPr>
          <p:spPr>
            <a:xfrm>
              <a:off x="3279143" y="3812592"/>
              <a:ext cx="503469" cy="631335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锥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89317" y="2744794"/>
            <a:ext cx="757115" cy="631335"/>
            <a:chOff x="4099353" y="3204231"/>
            <a:chExt cx="587590" cy="631335"/>
          </a:xfrm>
        </p:grpSpPr>
        <p:sp>
          <p:nvSpPr>
            <p:cNvPr id="28" name="圆角矩形 4"/>
            <p:cNvSpPr/>
            <p:nvPr/>
          </p:nvSpPr>
          <p:spPr>
            <a:xfrm>
              <a:off x="4183474" y="3204231"/>
              <a:ext cx="503469" cy="631335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柱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4099353" y="3216681"/>
              <a:ext cx="4137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just">
                <a:lnSpc>
                  <a:spcPct val="110000"/>
                </a:lnSpc>
                <a:spcBef>
                  <a:spcPts val="18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rgbClr val="949D2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algn="just">
                <a:lnSpc>
                  <a:spcPct val="130000"/>
                </a:lnSpc>
                <a:spcAft>
                  <a:spcPts val="600"/>
                </a:spcAft>
                <a:buClr>
                  <a:srgbClr val="DCE382"/>
                </a:buClr>
                <a:buFont typeface="幼圆" panose="02010509060101010101" pitchFamily="49" charset="-122"/>
                <a:buChar char=" "/>
                <a:defRPr sz="16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l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b="1" i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V</a:t>
              </a:r>
              <a:r>
                <a:rPr lang="en-US" altLang="zh-CN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endParaRPr lang="zh-CN" altLang="en-US" b="1" baseline="30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07961" y="2573212"/>
            <a:ext cx="2203450" cy="608734"/>
            <a:chOff x="7547987" y="3625136"/>
            <a:chExt cx="2203450" cy="6087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547987" y="3640246"/>
                  <a:ext cx="2203450" cy="593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just">
                    <a:lnSpc>
                      <a:spcPct val="110000"/>
                    </a:lnSpc>
                    <a:spcBef>
                      <a:spcPts val="18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"/>
                    <a:defRPr sz="2000">
                      <a:solidFill>
                        <a:srgbClr val="949D23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 algn="just">
                    <a:lnSpc>
                      <a:spcPct val="130000"/>
                    </a:lnSpc>
                    <a:spcAft>
                      <a:spcPts val="600"/>
                    </a:spcAft>
                    <a:buClr>
                      <a:srgbClr val="DCE382"/>
                    </a:buClr>
                    <a:buFont typeface="幼圆" panose="02010509060101010101" pitchFamily="49" charset="-122"/>
                    <a:buChar char=" "/>
                    <a:defRPr sz="1600">
                      <a:solidFill>
                        <a:srgbClr val="7D7D7D"/>
                      </a:solidFill>
                      <a:latin typeface="幼圆" panose="02010509060101010101" pitchFamily="49" charset="-122"/>
                      <a:ea typeface="幼圆" panose="02010509060101010101" pitchFamily="49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幼圆" panose="02010509060101010101" pitchFamily="49" charset="-122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V</a:t>
                  </a:r>
                  <a:r>
                    <a:rPr kumimoji="0" lang="en-US" altLang="zh-CN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Cambria Math" panose="02040503050406030204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300"/>
                              </a:solidFill>
                              <a:effectLst/>
                              <a:uLnTx/>
                              <a:uFillTx/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Sh</a:t>
                  </a:r>
                  <a:endParaRPr lang="zh-CN" alt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0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7987" y="3640246"/>
                  <a:ext cx="2203450" cy="593624"/>
                </a:xfrm>
                <a:prstGeom prst="rect">
                  <a:avLst/>
                </a:prstGeom>
                <a:blipFill rotWithShape="1">
                  <a:blip r:embed="rId2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圆角矩形 4"/>
            <p:cNvSpPr/>
            <p:nvPr/>
          </p:nvSpPr>
          <p:spPr>
            <a:xfrm>
              <a:off x="7702331" y="3625136"/>
              <a:ext cx="645563" cy="59697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锥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83764" y="3075806"/>
            <a:ext cx="2203450" cy="596978"/>
            <a:chOff x="7547987" y="3625136"/>
            <a:chExt cx="2203450" cy="596978"/>
          </a:xfrm>
        </p:grpSpPr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7547987" y="3640246"/>
              <a:ext cx="2203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lnSpc>
                  <a:spcPct val="110000"/>
                </a:lnSpc>
                <a:spcBef>
                  <a:spcPts val="18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rgbClr val="949D2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algn="just">
                <a:lnSpc>
                  <a:spcPct val="130000"/>
                </a:lnSpc>
                <a:spcAft>
                  <a:spcPts val="600"/>
                </a:spcAft>
                <a:buClr>
                  <a:srgbClr val="DCE382"/>
                </a:buClr>
                <a:buFont typeface="幼圆" panose="02010509060101010101" pitchFamily="49" charset="-122"/>
                <a:buChar char=" "/>
                <a:defRPr sz="16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algn="l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en-US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V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÷</a:t>
              </a:r>
              <a:r>
                <a:rPr lang="en-US" altLang="zh-CN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</a:t>
              </a:r>
              <a:endParaRPr kumimoji="0" lang="zh-CN" altLang="en-US" b="1" i="1" u="none" strike="noStrike" kern="0" cap="none" spc="0" normalizeH="0" baseline="3000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圆角矩形 4"/>
            <p:cNvSpPr/>
            <p:nvPr/>
          </p:nvSpPr>
          <p:spPr>
            <a:xfrm>
              <a:off x="7702331" y="3625136"/>
              <a:ext cx="645563" cy="596978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锥</a:t>
              </a:r>
              <a:endPara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087274" y="3405072"/>
            <a:ext cx="315713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=3×5652÷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3.14×20</a:t>
            </a:r>
            <a:r>
              <a:rPr lang="en-US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=16956÷1256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=13.5(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7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uiExpand="1" build="p"/>
      <p:bldP spid="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11560" y="589579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一定时间内，降落在水平地面上的水，在未经蒸发、渗漏、流失情况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下所积的深度，称为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降水量（通常以毫米为单位）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。某地区的土地面积为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，某日平均降水量为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，该日该地区总降水为多少万立方米？该地区一年绿化用水为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万立方米，这些雨水的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25%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能满足绿化所需吗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5576" y="2581245"/>
            <a:ext cx="82809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总降水量相当于一个底面积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，高度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的柱体。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7236296" y="1350338"/>
            <a:ext cx="792088" cy="338625"/>
          </a:xfrm>
          <a:prstGeom prst="wedgeRectCallout">
            <a:avLst>
              <a:gd name="adj1" fmla="val -2967"/>
              <a:gd name="adj2" fmla="val 49327"/>
            </a:avLst>
          </a:prstGeom>
          <a:solidFill>
            <a:schemeClr val="accent2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3491880" y="1350338"/>
            <a:ext cx="1008112" cy="338625"/>
          </a:xfrm>
          <a:prstGeom prst="wedgeRectCallout">
            <a:avLst>
              <a:gd name="adj1" fmla="val -2967"/>
              <a:gd name="adj2" fmla="val 49327"/>
            </a:avLst>
          </a:prstGeom>
          <a:solidFill>
            <a:schemeClr val="accent2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12"/>
          <p:cNvSpPr txBox="1"/>
          <p:nvPr/>
        </p:nvSpPr>
        <p:spPr>
          <a:xfrm>
            <a:off x="1800008" y="3180646"/>
            <a:ext cx="539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=200000000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=0.05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1797001" y="3579862"/>
            <a:ext cx="6493608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200000000×0.05=10000000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（万立方米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11560" y="589579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一定时间内，降落在水平地面上的水，在未经蒸发、渗漏、流失情况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下所积的深度，称为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降水量（通常以毫米为单位）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。某地区的土地面积为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，某日平均降水量为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，该日该地区总降水为多少万立方米？该地区一年绿化用水为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万立方米，这些雨水的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25%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能满足绿化所需吗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7236296" y="1350338"/>
            <a:ext cx="792088" cy="338625"/>
          </a:xfrm>
          <a:prstGeom prst="wedgeRectCallout">
            <a:avLst>
              <a:gd name="adj1" fmla="val -2967"/>
              <a:gd name="adj2" fmla="val 49327"/>
            </a:avLst>
          </a:prstGeom>
          <a:solidFill>
            <a:schemeClr val="accent2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3491880" y="1350338"/>
            <a:ext cx="1008112" cy="338625"/>
          </a:xfrm>
          <a:prstGeom prst="wedgeRectCallout">
            <a:avLst>
              <a:gd name="adj1" fmla="val -2967"/>
              <a:gd name="adj2" fmla="val 49327"/>
            </a:avLst>
          </a:prstGeom>
          <a:solidFill>
            <a:schemeClr val="accent2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7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16"/>
          <p:cNvSpPr txBox="1"/>
          <p:nvPr/>
        </p:nvSpPr>
        <p:spPr>
          <a:xfrm>
            <a:off x="3059832" y="252857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1000×25%=250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（万立方米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 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1592987" y="3596145"/>
            <a:ext cx="581401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答：该日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该地区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总降水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万立方米。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雨水的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能满足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绿化所需。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1464754"/>
            <a:ext cx="7500895" cy="312322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843558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6480" y="1679575"/>
            <a:ext cx="1694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速记宝典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39607" y="2201545"/>
            <a:ext cx="4987925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圆锥体积容易算，它与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有关联。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等底等高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不能忘，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三分之一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记心间。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题中条件亮红灯，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单位一致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需看清。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计算一定要仔细，这样才能出成绩。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3088585" y="284072"/>
            <a:ext cx="2809680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圆锥体积的推导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5" name="Group 4"/>
          <p:cNvGrpSpPr/>
          <p:nvPr/>
        </p:nvGrpSpPr>
        <p:grpSpPr bwMode="auto">
          <a:xfrm>
            <a:off x="1222425" y="930447"/>
            <a:ext cx="2901950" cy="3352800"/>
            <a:chOff x="528" y="1104"/>
            <a:chExt cx="1828" cy="2112"/>
          </a:xfrm>
        </p:grpSpPr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528" y="254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528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 flipV="1">
              <a:off x="528" y="1104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8" y="1440"/>
              <a:ext cx="1828" cy="1776"/>
            </a:xfrm>
            <a:custGeom>
              <a:avLst/>
              <a:gdLst>
                <a:gd name="T0" fmla="*/ 2 w 1828"/>
                <a:gd name="T1" fmla="*/ 1440 h 1776"/>
                <a:gd name="T2" fmla="*/ 27 w 1828"/>
                <a:gd name="T3" fmla="*/ 1519 h 1776"/>
                <a:gd name="T4" fmla="*/ 110 w 1828"/>
                <a:gd name="T5" fmla="*/ 1600 h 1776"/>
                <a:gd name="T6" fmla="*/ 223 w 1828"/>
                <a:gd name="T7" fmla="*/ 1660 h 1776"/>
                <a:gd name="T8" fmla="*/ 346 w 1828"/>
                <a:gd name="T9" fmla="*/ 1705 h 1776"/>
                <a:gd name="T10" fmla="*/ 489 w 1828"/>
                <a:gd name="T11" fmla="*/ 1736 h 1776"/>
                <a:gd name="T12" fmla="*/ 644 w 1828"/>
                <a:gd name="T13" fmla="*/ 1760 h 1776"/>
                <a:gd name="T14" fmla="*/ 805 w 1828"/>
                <a:gd name="T15" fmla="*/ 1775 h 1776"/>
                <a:gd name="T16" fmla="*/ 1053 w 1828"/>
                <a:gd name="T17" fmla="*/ 1771 h 1776"/>
                <a:gd name="T18" fmla="*/ 1207 w 1828"/>
                <a:gd name="T19" fmla="*/ 1759 h 1776"/>
                <a:gd name="T20" fmla="*/ 1351 w 1828"/>
                <a:gd name="T21" fmla="*/ 1736 h 1776"/>
                <a:gd name="T22" fmla="*/ 1489 w 1828"/>
                <a:gd name="T23" fmla="*/ 1702 h 1776"/>
                <a:gd name="T24" fmla="*/ 1621 w 1828"/>
                <a:gd name="T25" fmla="*/ 1655 h 1776"/>
                <a:gd name="T26" fmla="*/ 1726 w 1828"/>
                <a:gd name="T27" fmla="*/ 1595 h 1776"/>
                <a:gd name="T28" fmla="*/ 1810 w 1828"/>
                <a:gd name="T29" fmla="*/ 1500 h 1776"/>
                <a:gd name="T30" fmla="*/ 1828 w 1828"/>
                <a:gd name="T31" fmla="*/ 1440 h 1776"/>
                <a:gd name="T32" fmla="*/ 1821 w 1828"/>
                <a:gd name="T33" fmla="*/ 30 h 1776"/>
                <a:gd name="T34" fmla="*/ 1792 w 1828"/>
                <a:gd name="T35" fmla="*/ 92 h 1776"/>
                <a:gd name="T36" fmla="*/ 1724 w 1828"/>
                <a:gd name="T37" fmla="*/ 157 h 1776"/>
                <a:gd name="T38" fmla="*/ 1633 w 1828"/>
                <a:gd name="T39" fmla="*/ 209 h 1776"/>
                <a:gd name="T40" fmla="*/ 1519 w 1828"/>
                <a:gd name="T41" fmla="*/ 253 h 1776"/>
                <a:gd name="T42" fmla="*/ 1423 w 1828"/>
                <a:gd name="T43" fmla="*/ 281 h 1776"/>
                <a:gd name="T44" fmla="*/ 1305 w 1828"/>
                <a:gd name="T45" fmla="*/ 305 h 1776"/>
                <a:gd name="T46" fmla="*/ 1192 w 1828"/>
                <a:gd name="T47" fmla="*/ 320 h 1776"/>
                <a:gd name="T48" fmla="*/ 1068 w 1828"/>
                <a:gd name="T49" fmla="*/ 331 h 1776"/>
                <a:gd name="T50" fmla="*/ 914 w 1828"/>
                <a:gd name="T51" fmla="*/ 336 h 1776"/>
                <a:gd name="T52" fmla="*/ 724 w 1828"/>
                <a:gd name="T53" fmla="*/ 329 h 1776"/>
                <a:gd name="T54" fmla="*/ 538 w 1828"/>
                <a:gd name="T55" fmla="*/ 306 h 1776"/>
                <a:gd name="T56" fmla="*/ 415 w 1828"/>
                <a:gd name="T57" fmla="*/ 281 h 1776"/>
                <a:gd name="T58" fmla="*/ 291 w 1828"/>
                <a:gd name="T59" fmla="*/ 246 h 1776"/>
                <a:gd name="T60" fmla="*/ 177 w 1828"/>
                <a:gd name="T61" fmla="*/ 199 h 1776"/>
                <a:gd name="T62" fmla="*/ 79 w 1828"/>
                <a:gd name="T63" fmla="*/ 137 h 1776"/>
                <a:gd name="T64" fmla="*/ 14 w 1828"/>
                <a:gd name="T65" fmla="*/ 58 h 1776"/>
                <a:gd name="T66" fmla="*/ 2 w 1828"/>
                <a:gd name="T67" fmla="*/ 0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8"/>
                <a:gd name="T103" fmla="*/ 0 h 1776"/>
                <a:gd name="T104" fmla="*/ 1828 w 1828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8" h="1776">
                  <a:moveTo>
                    <a:pt x="2" y="0"/>
                  </a:moveTo>
                  <a:lnTo>
                    <a:pt x="2" y="1440"/>
                  </a:lnTo>
                  <a:lnTo>
                    <a:pt x="9" y="1482"/>
                  </a:lnTo>
                  <a:lnTo>
                    <a:pt x="27" y="1519"/>
                  </a:lnTo>
                  <a:lnTo>
                    <a:pt x="61" y="1562"/>
                  </a:lnTo>
                  <a:lnTo>
                    <a:pt x="110" y="1600"/>
                  </a:lnTo>
                  <a:lnTo>
                    <a:pt x="166" y="1634"/>
                  </a:lnTo>
                  <a:lnTo>
                    <a:pt x="223" y="1660"/>
                  </a:lnTo>
                  <a:lnTo>
                    <a:pt x="285" y="1684"/>
                  </a:lnTo>
                  <a:lnTo>
                    <a:pt x="346" y="1705"/>
                  </a:lnTo>
                  <a:lnTo>
                    <a:pt x="420" y="1722"/>
                  </a:lnTo>
                  <a:lnTo>
                    <a:pt x="489" y="1736"/>
                  </a:lnTo>
                  <a:lnTo>
                    <a:pt x="567" y="1751"/>
                  </a:lnTo>
                  <a:lnTo>
                    <a:pt x="644" y="1760"/>
                  </a:lnTo>
                  <a:lnTo>
                    <a:pt x="717" y="1766"/>
                  </a:lnTo>
                  <a:lnTo>
                    <a:pt x="805" y="1775"/>
                  </a:lnTo>
                  <a:lnTo>
                    <a:pt x="962" y="1776"/>
                  </a:lnTo>
                  <a:lnTo>
                    <a:pt x="1053" y="1771"/>
                  </a:lnTo>
                  <a:lnTo>
                    <a:pt x="1134" y="1766"/>
                  </a:lnTo>
                  <a:lnTo>
                    <a:pt x="1207" y="1759"/>
                  </a:lnTo>
                  <a:lnTo>
                    <a:pt x="1274" y="1750"/>
                  </a:lnTo>
                  <a:lnTo>
                    <a:pt x="1351" y="1736"/>
                  </a:lnTo>
                  <a:lnTo>
                    <a:pt x="1414" y="1722"/>
                  </a:lnTo>
                  <a:lnTo>
                    <a:pt x="1489" y="1702"/>
                  </a:lnTo>
                  <a:lnTo>
                    <a:pt x="1550" y="1681"/>
                  </a:lnTo>
                  <a:lnTo>
                    <a:pt x="1621" y="1655"/>
                  </a:lnTo>
                  <a:lnTo>
                    <a:pt x="1672" y="1628"/>
                  </a:lnTo>
                  <a:lnTo>
                    <a:pt x="1726" y="1595"/>
                  </a:lnTo>
                  <a:lnTo>
                    <a:pt x="1773" y="1556"/>
                  </a:lnTo>
                  <a:lnTo>
                    <a:pt x="1810" y="1500"/>
                  </a:lnTo>
                  <a:lnTo>
                    <a:pt x="1827" y="1456"/>
                  </a:lnTo>
                  <a:lnTo>
                    <a:pt x="1828" y="1440"/>
                  </a:lnTo>
                  <a:lnTo>
                    <a:pt x="1826" y="0"/>
                  </a:lnTo>
                  <a:lnTo>
                    <a:pt x="1821" y="30"/>
                  </a:lnTo>
                  <a:lnTo>
                    <a:pt x="1812" y="61"/>
                  </a:lnTo>
                  <a:lnTo>
                    <a:pt x="1792" y="92"/>
                  </a:lnTo>
                  <a:cubicBezTo>
                    <a:pt x="1783" y="104"/>
                    <a:pt x="1767" y="123"/>
                    <a:pt x="1756" y="134"/>
                  </a:cubicBezTo>
                  <a:lnTo>
                    <a:pt x="1724" y="157"/>
                  </a:lnTo>
                  <a:lnTo>
                    <a:pt x="1683" y="182"/>
                  </a:lnTo>
                  <a:lnTo>
                    <a:pt x="1633" y="209"/>
                  </a:lnTo>
                  <a:lnTo>
                    <a:pt x="1573" y="233"/>
                  </a:lnTo>
                  <a:lnTo>
                    <a:pt x="1519" y="253"/>
                  </a:lnTo>
                  <a:lnTo>
                    <a:pt x="1468" y="269"/>
                  </a:lnTo>
                  <a:lnTo>
                    <a:pt x="1423" y="281"/>
                  </a:lnTo>
                  <a:lnTo>
                    <a:pt x="1365" y="294"/>
                  </a:lnTo>
                  <a:lnTo>
                    <a:pt x="1305" y="305"/>
                  </a:lnTo>
                  <a:lnTo>
                    <a:pt x="1246" y="313"/>
                  </a:lnTo>
                  <a:lnTo>
                    <a:pt x="1192" y="320"/>
                  </a:lnTo>
                  <a:lnTo>
                    <a:pt x="1130" y="326"/>
                  </a:lnTo>
                  <a:lnTo>
                    <a:pt x="1068" y="331"/>
                  </a:lnTo>
                  <a:lnTo>
                    <a:pt x="1002" y="334"/>
                  </a:lnTo>
                  <a:lnTo>
                    <a:pt x="914" y="336"/>
                  </a:lnTo>
                  <a:lnTo>
                    <a:pt x="805" y="334"/>
                  </a:lnTo>
                  <a:lnTo>
                    <a:pt x="724" y="329"/>
                  </a:lnTo>
                  <a:lnTo>
                    <a:pt x="628" y="319"/>
                  </a:lnTo>
                  <a:lnTo>
                    <a:pt x="538" y="306"/>
                  </a:lnTo>
                  <a:lnTo>
                    <a:pt x="480" y="295"/>
                  </a:lnTo>
                  <a:lnTo>
                    <a:pt x="415" y="281"/>
                  </a:lnTo>
                  <a:lnTo>
                    <a:pt x="354" y="266"/>
                  </a:lnTo>
                  <a:lnTo>
                    <a:pt x="291" y="246"/>
                  </a:lnTo>
                  <a:lnTo>
                    <a:pt x="234" y="224"/>
                  </a:lnTo>
                  <a:lnTo>
                    <a:pt x="177" y="199"/>
                  </a:lnTo>
                  <a:cubicBezTo>
                    <a:pt x="158" y="189"/>
                    <a:pt x="138" y="177"/>
                    <a:pt x="122" y="167"/>
                  </a:cubicBezTo>
                  <a:lnTo>
                    <a:pt x="79" y="137"/>
                  </a:lnTo>
                  <a:cubicBezTo>
                    <a:pt x="66" y="126"/>
                    <a:pt x="54" y="114"/>
                    <a:pt x="43" y="101"/>
                  </a:cubicBezTo>
                  <a:lnTo>
                    <a:pt x="14" y="5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>
                <a:alpha val="50195"/>
              </a:srgbClr>
            </a:solidFill>
            <a:ln w="285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0" name="Group 9"/>
          <p:cNvGrpSpPr/>
          <p:nvPr/>
        </p:nvGrpSpPr>
        <p:grpSpPr bwMode="auto">
          <a:xfrm>
            <a:off x="4377651" y="986746"/>
            <a:ext cx="2900362" cy="2819400"/>
            <a:chOff x="3120" y="1104"/>
            <a:chExt cx="1827" cy="1776"/>
          </a:xfrm>
        </p:grpSpPr>
        <p:sp>
          <p:nvSpPr>
            <p:cNvPr id="81" name="Freeform 10"/>
            <p:cNvSpPr/>
            <p:nvPr/>
          </p:nvSpPr>
          <p:spPr bwMode="auto">
            <a:xfrm flipV="1">
              <a:off x="3120" y="1104"/>
              <a:ext cx="1827" cy="1776"/>
            </a:xfrm>
            <a:custGeom>
              <a:avLst/>
              <a:gdLst>
                <a:gd name="T0" fmla="*/ 1 w 1827"/>
                <a:gd name="T1" fmla="*/ 1442 h 1776"/>
                <a:gd name="T2" fmla="*/ 0 w 1827"/>
                <a:gd name="T3" fmla="*/ 1442 h 1776"/>
                <a:gd name="T4" fmla="*/ 11 w 1827"/>
                <a:gd name="T5" fmla="*/ 1382 h 1776"/>
                <a:gd name="T6" fmla="*/ 913 w 1827"/>
                <a:gd name="T7" fmla="*/ 0 h 1776"/>
                <a:gd name="T8" fmla="*/ 1799 w 1827"/>
                <a:gd name="T9" fmla="*/ 1366 h 1776"/>
                <a:gd name="T10" fmla="*/ 1827 w 1827"/>
                <a:gd name="T11" fmla="*/ 1438 h 1776"/>
                <a:gd name="T12" fmla="*/ 1817 w 1827"/>
                <a:gd name="T13" fmla="*/ 1493 h 1776"/>
                <a:gd name="T14" fmla="*/ 1789 w 1827"/>
                <a:gd name="T15" fmla="*/ 1535 h 1776"/>
                <a:gd name="T16" fmla="*/ 1766 w 1827"/>
                <a:gd name="T17" fmla="*/ 1561 h 1776"/>
                <a:gd name="T18" fmla="*/ 1731 w 1827"/>
                <a:gd name="T19" fmla="*/ 1592 h 1776"/>
                <a:gd name="T20" fmla="*/ 1655 w 1827"/>
                <a:gd name="T21" fmla="*/ 1637 h 1776"/>
                <a:gd name="T22" fmla="*/ 1574 w 1827"/>
                <a:gd name="T23" fmla="*/ 1673 h 1776"/>
                <a:gd name="T24" fmla="*/ 1497 w 1827"/>
                <a:gd name="T25" fmla="*/ 1700 h 1776"/>
                <a:gd name="T26" fmla="*/ 1427 w 1827"/>
                <a:gd name="T27" fmla="*/ 1718 h 1776"/>
                <a:gd name="T28" fmla="*/ 1344 w 1827"/>
                <a:gd name="T29" fmla="*/ 1738 h 1776"/>
                <a:gd name="T30" fmla="*/ 1255 w 1827"/>
                <a:gd name="T31" fmla="*/ 1753 h 1776"/>
                <a:gd name="T32" fmla="*/ 1159 w 1827"/>
                <a:gd name="T33" fmla="*/ 1763 h 1776"/>
                <a:gd name="T34" fmla="*/ 1063 w 1827"/>
                <a:gd name="T35" fmla="*/ 1774 h 1776"/>
                <a:gd name="T36" fmla="*/ 989 w 1827"/>
                <a:gd name="T37" fmla="*/ 1775 h 1776"/>
                <a:gd name="T38" fmla="*/ 913 w 1827"/>
                <a:gd name="T39" fmla="*/ 1776 h 1776"/>
                <a:gd name="T40" fmla="*/ 810 w 1827"/>
                <a:gd name="T41" fmla="*/ 1776 h 1776"/>
                <a:gd name="T42" fmla="*/ 725 w 1827"/>
                <a:gd name="T43" fmla="*/ 1769 h 1776"/>
                <a:gd name="T44" fmla="*/ 627 w 1827"/>
                <a:gd name="T45" fmla="*/ 1760 h 1776"/>
                <a:gd name="T46" fmla="*/ 547 w 1827"/>
                <a:gd name="T47" fmla="*/ 1747 h 1776"/>
                <a:gd name="T48" fmla="*/ 456 w 1827"/>
                <a:gd name="T49" fmla="*/ 1732 h 1776"/>
                <a:gd name="T50" fmla="*/ 385 w 1827"/>
                <a:gd name="T51" fmla="*/ 1715 h 1776"/>
                <a:gd name="T52" fmla="*/ 312 w 1827"/>
                <a:gd name="T53" fmla="*/ 1693 h 1776"/>
                <a:gd name="T54" fmla="*/ 239 w 1827"/>
                <a:gd name="T55" fmla="*/ 1669 h 1776"/>
                <a:gd name="T56" fmla="*/ 175 w 1827"/>
                <a:gd name="T57" fmla="*/ 1637 h 1776"/>
                <a:gd name="T58" fmla="*/ 107 w 1827"/>
                <a:gd name="T59" fmla="*/ 1600 h 1776"/>
                <a:gd name="T60" fmla="*/ 61 w 1827"/>
                <a:gd name="T61" fmla="*/ 1561 h 1776"/>
                <a:gd name="T62" fmla="*/ 26 w 1827"/>
                <a:gd name="T63" fmla="*/ 1520 h 1776"/>
                <a:gd name="T64" fmla="*/ 8 w 1827"/>
                <a:gd name="T65" fmla="*/ 1484 h 1776"/>
                <a:gd name="T66" fmla="*/ 1 w 1827"/>
                <a:gd name="T67" fmla="*/ 1443 h 17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27"/>
                <a:gd name="T103" fmla="*/ 0 h 1776"/>
                <a:gd name="T104" fmla="*/ 1827 w 1827"/>
                <a:gd name="T105" fmla="*/ 1776 h 17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27" h="1776">
                  <a:moveTo>
                    <a:pt x="1" y="1442"/>
                  </a:moveTo>
                  <a:lnTo>
                    <a:pt x="0" y="1442"/>
                  </a:lnTo>
                  <a:lnTo>
                    <a:pt x="11" y="1382"/>
                  </a:lnTo>
                  <a:lnTo>
                    <a:pt x="913" y="0"/>
                  </a:lnTo>
                  <a:lnTo>
                    <a:pt x="1799" y="1366"/>
                  </a:lnTo>
                  <a:lnTo>
                    <a:pt x="1827" y="1438"/>
                  </a:lnTo>
                  <a:lnTo>
                    <a:pt x="1817" y="1493"/>
                  </a:lnTo>
                  <a:lnTo>
                    <a:pt x="1789" y="1535"/>
                  </a:lnTo>
                  <a:lnTo>
                    <a:pt x="1766" y="1561"/>
                  </a:lnTo>
                  <a:lnTo>
                    <a:pt x="1731" y="1592"/>
                  </a:lnTo>
                  <a:lnTo>
                    <a:pt x="1655" y="1637"/>
                  </a:lnTo>
                  <a:lnTo>
                    <a:pt x="1574" y="1673"/>
                  </a:lnTo>
                  <a:lnTo>
                    <a:pt x="1497" y="1700"/>
                  </a:lnTo>
                  <a:lnTo>
                    <a:pt x="1427" y="1718"/>
                  </a:lnTo>
                  <a:lnTo>
                    <a:pt x="1344" y="1738"/>
                  </a:lnTo>
                  <a:lnTo>
                    <a:pt x="1255" y="1753"/>
                  </a:lnTo>
                  <a:lnTo>
                    <a:pt x="1159" y="1763"/>
                  </a:lnTo>
                  <a:lnTo>
                    <a:pt x="1063" y="1774"/>
                  </a:lnTo>
                  <a:lnTo>
                    <a:pt x="989" y="1775"/>
                  </a:lnTo>
                  <a:lnTo>
                    <a:pt x="913" y="1776"/>
                  </a:lnTo>
                  <a:lnTo>
                    <a:pt x="810" y="1776"/>
                  </a:lnTo>
                  <a:lnTo>
                    <a:pt x="725" y="1769"/>
                  </a:lnTo>
                  <a:lnTo>
                    <a:pt x="627" y="1760"/>
                  </a:lnTo>
                  <a:lnTo>
                    <a:pt x="547" y="1747"/>
                  </a:lnTo>
                  <a:lnTo>
                    <a:pt x="456" y="1732"/>
                  </a:lnTo>
                  <a:lnTo>
                    <a:pt x="385" y="1715"/>
                  </a:lnTo>
                  <a:lnTo>
                    <a:pt x="312" y="1693"/>
                  </a:lnTo>
                  <a:lnTo>
                    <a:pt x="239" y="1669"/>
                  </a:lnTo>
                  <a:lnTo>
                    <a:pt x="175" y="1637"/>
                  </a:lnTo>
                  <a:lnTo>
                    <a:pt x="107" y="1600"/>
                  </a:lnTo>
                  <a:lnTo>
                    <a:pt x="61" y="1561"/>
                  </a:lnTo>
                  <a:lnTo>
                    <a:pt x="26" y="1520"/>
                  </a:lnTo>
                  <a:lnTo>
                    <a:pt x="8" y="1484"/>
                  </a:lnTo>
                  <a:lnTo>
                    <a:pt x="1" y="1443"/>
                  </a:lnTo>
                </a:path>
              </a:pathLst>
            </a:custGeom>
            <a:solidFill>
              <a:srgbClr val="DDDDDD">
                <a:alpha val="50195"/>
              </a:srgbClr>
            </a:solidFill>
            <a:ln w="38100" cap="flat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Oval 11"/>
            <p:cNvSpPr>
              <a:spLocks noChangeArrowheads="1"/>
            </p:cNvSpPr>
            <p:nvPr/>
          </p:nvSpPr>
          <p:spPr bwMode="auto">
            <a:xfrm flipV="1">
              <a:off x="3120" y="1104"/>
              <a:ext cx="1824" cy="672"/>
            </a:xfrm>
            <a:prstGeom prst="ellipse">
              <a:avLst/>
            </a:prstGeom>
            <a:solidFill>
              <a:srgbClr val="DDDDDD">
                <a:alpha val="50195"/>
              </a:srgbClr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3" name="Oval 12"/>
          <p:cNvSpPr>
            <a:spLocks noChangeArrowheads="1"/>
          </p:cNvSpPr>
          <p:nvPr/>
        </p:nvSpPr>
        <p:spPr bwMode="auto">
          <a:xfrm>
            <a:off x="1243062" y="893935"/>
            <a:ext cx="2881313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4534795" y="948626"/>
            <a:ext cx="3714776" cy="11137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圆锥的体积等于与它等底等高圆柱体积的三分之一。</a:t>
            </a:r>
            <a:endParaRPr kumimoji="1"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2662288" y="1433685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 Box 4"/>
              <p:cNvSpPr txBox="1">
                <a:spLocks noChangeArrowheads="1"/>
              </p:cNvSpPr>
              <p:nvPr/>
            </p:nvSpPr>
            <p:spPr bwMode="auto">
              <a:xfrm>
                <a:off x="4106167" y="2625034"/>
                <a:ext cx="4786313" cy="593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圆锥的体积=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rPr>
                  <a:t>×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底面积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rPr>
                  <a:t>×高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6167" y="2625034"/>
                <a:ext cx="4786313" cy="593624"/>
              </a:xfrm>
              <a:prstGeom prst="rect">
                <a:avLst/>
              </a:prstGeom>
              <a:blipFill rotWithShape="1">
                <a:blip r:embed="rId1"/>
                <a:stretch>
                  <a:fillRect l="-5" t="-98" r="12" b="81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组合 88"/>
          <p:cNvGrpSpPr/>
          <p:nvPr/>
        </p:nvGrpSpPr>
        <p:grpSpPr>
          <a:xfrm>
            <a:off x="3702456" y="3681277"/>
            <a:ext cx="4714908" cy="1214446"/>
            <a:chOff x="4643438" y="785794"/>
            <a:chExt cx="4714908" cy="1214446"/>
          </a:xfrm>
        </p:grpSpPr>
        <p:pic>
          <p:nvPicPr>
            <p:cNvPr id="90" name="AutoShap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785794"/>
              <a:ext cx="43577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43438" y="1071546"/>
                  <a:ext cx="4214842" cy="6939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400" b="1" i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Ⅴ</a:t>
                  </a:r>
                  <a:r>
                    <a:rPr lang="en-US" altLang="zh-CN" sz="2400" b="1" i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</a:t>
                  </a:r>
                  <a:r>
                    <a:rPr lang="en-US" altLang="zh-CN" sz="2400" b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2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2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2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400" b="1" i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Ⅴ</a:t>
                  </a:r>
                  <a:r>
                    <a:rPr lang="en-US" altLang="zh-CN" sz="2400" b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2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2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2"/>
                              </a:solidFill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zh-CN" sz="2400" b="1" dirty="0">
                      <a:solidFill>
                        <a:schemeClr val="tx2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</a:t>
                  </a:r>
                  <a:endParaRPr lang="en-US" altLang="zh-CN" sz="2400" b="1" i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>
            <p:sp>
              <p:nvSpPr>
                <p:cNvPr id="91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3438" y="1071546"/>
                  <a:ext cx="4214842" cy="693908"/>
                </a:xfrm>
                <a:prstGeom prst="rect">
                  <a:avLst/>
                </a:prstGeom>
                <a:blipFill rotWithShape="1">
                  <a:blip r:embed="rId3"/>
                </a:blip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5572132" y="1285860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7072330" y="1285860"/>
              <a:ext cx="785817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30"/>
            <p:cNvSpPr txBox="1"/>
            <p:nvPr/>
          </p:nvSpPr>
          <p:spPr>
            <a:xfrm>
              <a:off x="8125831" y="1277475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Sh</a:t>
              </a:r>
              <a:endParaRPr lang="zh-CN" altLang="en-US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17284E-7 L -0.34618 -0.0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3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5856" y="1953983"/>
            <a:ext cx="2687275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练习六</a:t>
            </a:r>
            <a:endParaRPr lang="zh-CN" altLang="en-US" sz="66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圆柱与圆锥</a:t>
            </a:r>
            <a:endParaRPr lang="zh-CN" altLang="en-US" sz="4000" b="1" dirty="0">
              <a:solidFill>
                <a:srgbClr val="0050A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94147" y="997023"/>
            <a:ext cx="9067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）一个圆柱的体积是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75.36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与它等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底、等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高的圆锥的体积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是（     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179512" y="2848259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）一个圆锥的体积是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141.3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与它等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底、等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高的圆柱的体积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是（       ）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347864" y="382334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141.3×3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423.9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 bwMode="auto">
              <a:xfrm>
                <a:off x="3377345" y="2062821"/>
                <a:ext cx="4290999" cy="79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75.36×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＝</a:t>
                </a:r>
                <a:r>
                  <a:rPr lang="en-US" altLang="zh-CN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25.12</a:t>
                </a:r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³</a:t>
                </a:r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7345" y="2062821"/>
                <a:ext cx="4290999" cy="794064"/>
              </a:xfrm>
              <a:prstGeom prst="rect">
                <a:avLst/>
              </a:prstGeom>
              <a:blipFill rotWithShape="1">
                <a:blip r:embed="rId1"/>
                <a:stretch>
                  <a:fillRect l="-10" t="-43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990090" y="46428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356805" y="3754697"/>
            <a:ext cx="4214842" cy="634723"/>
            <a:chOff x="-579872" y="1752474"/>
            <a:chExt cx="4214842" cy="634723"/>
          </a:xfrm>
        </p:grpSpPr>
        <p:sp>
          <p:nvSpPr>
            <p:cNvPr id="19" name="圆角矩形 18"/>
            <p:cNvSpPr/>
            <p:nvPr/>
          </p:nvSpPr>
          <p:spPr>
            <a:xfrm>
              <a:off x="879567" y="1752474"/>
              <a:ext cx="2107951" cy="6347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-579872" y="1857595"/>
              <a:ext cx="4214842" cy="523095"/>
              <a:chOff x="-121287" y="1864639"/>
              <a:chExt cx="4214842" cy="523095"/>
            </a:xfrm>
          </p:grpSpPr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-121287" y="1864639"/>
                <a:ext cx="421484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 i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Ⅴ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000" b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  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V</a:t>
                </a:r>
                <a:endParaRPr lang="en-US" altLang="zh-CN" sz="2000" b="1" i="1" dirty="0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1591394" y="1864639"/>
                <a:ext cx="1644544" cy="523095"/>
                <a:chOff x="1626275" y="1882436"/>
                <a:chExt cx="1644544" cy="523095"/>
              </a:xfrm>
            </p:grpSpPr>
            <p:sp>
              <p:nvSpPr>
                <p:cNvPr id="2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485002" y="1972310"/>
                  <a:ext cx="78581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锥</a:t>
                  </a:r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2251837" y="1882436"/>
                  <a:ext cx="4663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2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26275" y="2005421"/>
                  <a:ext cx="78581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Arial" panose="020B0604020202020204" pitchFamily="34" charset="0"/>
                    </a:rPr>
                    <a:t>柱</a:t>
                  </a:r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-362922" y="2045233"/>
            <a:ext cx="4214842" cy="698745"/>
            <a:chOff x="-579872" y="1752474"/>
            <a:chExt cx="4214842" cy="698745"/>
          </a:xfrm>
        </p:grpSpPr>
        <p:sp>
          <p:nvSpPr>
            <p:cNvPr id="31" name="圆角矩形 30"/>
            <p:cNvSpPr/>
            <p:nvPr/>
          </p:nvSpPr>
          <p:spPr>
            <a:xfrm>
              <a:off x="879567" y="1752474"/>
              <a:ext cx="2107951" cy="63472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-579872" y="1857595"/>
              <a:ext cx="4214842" cy="593624"/>
              <a:chOff x="-121287" y="1864639"/>
              <a:chExt cx="4214842" cy="59362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21287" y="1864639"/>
                    <a:ext cx="4214842" cy="5936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buFont typeface="Arial" panose="020B0604020202020204" pitchFamily="34" charset="0"/>
                      <a:buNone/>
                    </a:pPr>
                    <a:r>
                      <a:rPr lang="en-US" altLang="zh-CN" sz="2000" b="1" i="1" dirty="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  </a:t>
                    </a:r>
                    <a:r>
                      <a:rPr lang="en-US" altLang="zh-CN" sz="20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Ⅴ</a:t>
                    </a:r>
                    <a:r>
                      <a:rPr lang="en-US" altLang="zh-CN" sz="2000" b="1" i="1" dirty="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  </a:t>
                    </a:r>
                    <a:r>
                      <a:rPr lang="en-US" altLang="zh-CN" sz="2000" b="1" dirty="0">
                        <a:solidFill>
                          <a:schemeClr val="tx2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/>
                                <a:ea typeface="楷体" panose="02010609060101010101" pitchFamily="49" charset="-12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chemeClr val="tx2"/>
                                </a:solidFill>
                                <a:latin typeface="楷体" panose="02010609060101010101" pitchFamily="49" charset="-122"/>
                                <a:ea typeface="楷体" panose="02010609060101010101" pitchFamily="49" charset="-122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000" b="1" i="0" smtClean="0">
                                <a:solidFill>
                                  <a:schemeClr val="tx2"/>
                                </a:solidFill>
                                <a:latin typeface="楷体" panose="02010609060101010101" pitchFamily="49" charset="-122"/>
                                <a:ea typeface="楷体" panose="02010609060101010101" pitchFamily="49" charset="-122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altLang="zh-CN" sz="2000" b="1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V</a:t>
                    </a:r>
                    <a:endParaRPr lang="en-US" altLang="zh-CN" sz="2000" b="1" i="1" dirty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3" name="Text 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21287" y="1864639"/>
                    <a:ext cx="4214842" cy="593624"/>
                  </a:xfrm>
                  <a:prstGeom prst="rect">
                    <a:avLst/>
                  </a:prstGeom>
                  <a:blipFill rotWithShape="1">
                    <a:blip r:embed="rId2"/>
                  </a:blip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4" name="组合 33"/>
              <p:cNvGrpSpPr/>
              <p:nvPr/>
            </p:nvGrpSpPr>
            <p:grpSpPr>
              <a:xfrm>
                <a:off x="1789299" y="2029941"/>
                <a:ext cx="1452757" cy="400110"/>
                <a:chOff x="1824180" y="2047738"/>
                <a:chExt cx="1452757" cy="400110"/>
              </a:xfrm>
            </p:grpSpPr>
            <p:sp>
              <p:nvSpPr>
                <p:cNvPr id="3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824180" y="2047738"/>
                  <a:ext cx="52254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锥 </a:t>
                  </a:r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491120" y="2047738"/>
                  <a:ext cx="785817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  <a:sym typeface="Arial" panose="020B0604020202020204" pitchFamily="34" charset="0"/>
                    </a:rPr>
                    <a:t>柱</a:t>
                  </a:r>
                  <a:endPara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0" name="文本框 39"/>
          <p:cNvSpPr txBox="1"/>
          <p:nvPr/>
        </p:nvSpPr>
        <p:spPr>
          <a:xfrm>
            <a:off x="1430403" y="3219822"/>
            <a:ext cx="134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423.9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15616" y="1347614"/>
            <a:ext cx="151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25.12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172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2987824" y="2523315"/>
                <a:ext cx="5184775" cy="12573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=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3.14×9×2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18.84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4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2523315"/>
                <a:ext cx="5184775" cy="1257395"/>
              </a:xfrm>
              <a:prstGeom prst="rect">
                <a:avLst/>
              </a:prstGeom>
              <a:blipFill rotWithShape="1">
                <a:blip r:embed="rId1"/>
                <a:stretch>
                  <a:fillRect l="-3" t="-37" r="3" b="44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131840" y="3692403"/>
            <a:ext cx="4608511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18.84×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1.4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26.376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吨）</a:t>
            </a:r>
            <a:endParaRPr lang="zh-CN" altLang="en-US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131841" y="4052443"/>
            <a:ext cx="3672408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答：这堆煤大约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347864" y="1883116"/>
                <a:ext cx="5041082" cy="6939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18.84÷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÷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2）</a:t>
                </a:r>
                <a:r>
                  <a:rPr lang="zh-CN" altLang="en-US" sz="2400" b="1" baseline="30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1883116"/>
                <a:ext cx="5041082" cy="693908"/>
              </a:xfrm>
              <a:prstGeom prst="rect">
                <a:avLst/>
              </a:prstGeom>
              <a:blipFill rotWithShape="1">
                <a:blip r:embed="rId2"/>
                <a:stretch>
                  <a:fillRect l="-3" t="-4442" r="12" b="28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827584" y="776009"/>
            <a:ext cx="7921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一堆煤呈圆锥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形，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，底面周长为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18.84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。这堆煤的体积是多少？已知每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立方米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煤大约重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这堆煤大约重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？（得数保留整数。）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34311" y="819911"/>
            <a:ext cx="997529" cy="425258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667211" y="1976338"/>
            <a:ext cx="2138932" cy="1475454"/>
            <a:chOff x="5377716" y="3204184"/>
            <a:chExt cx="2138932" cy="1475454"/>
          </a:xfrm>
        </p:grpSpPr>
        <p:sp>
          <p:nvSpPr>
            <p:cNvPr id="25" name="爆炸形 2 24"/>
            <p:cNvSpPr/>
            <p:nvPr/>
          </p:nvSpPr>
          <p:spPr>
            <a:xfrm>
              <a:off x="5377716" y="3204184"/>
              <a:ext cx="2138932" cy="1475454"/>
            </a:xfrm>
            <a:prstGeom prst="irregularSeal2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809764" y="3527510"/>
              <a:ext cx="117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周长化成半径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4520849" y="818980"/>
            <a:ext cx="1309408" cy="42618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1" y="8435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ldLvl="0" autoUpdateAnimBg="0"/>
      <p:bldP spid="9" grpId="0" bldLvl="0" autoUpdateAnimBg="0"/>
      <p:bldP spid="11" grpId="0"/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71600" y="613968"/>
            <a:ext cx="7488832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将一个圆柱体沿着底面直径切成两个半圆柱，表面积增加了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平方厘米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圆柱的底面直径为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厘米，这个圆柱的体积是多少立方厘米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52293" y="1831800"/>
            <a:ext cx="1242991" cy="1674629"/>
          </a:xfrm>
          <a:prstGeom prst="can">
            <a:avLst>
              <a:gd name="adj" fmla="val 27677"/>
            </a:avLst>
          </a:prstGeom>
          <a:solidFill>
            <a:srgbClr val="00CC99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2557474" y="1850246"/>
            <a:ext cx="1222438" cy="1491206"/>
            <a:chOff x="0" y="0"/>
            <a:chExt cx="1249" cy="178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" y="0"/>
              <a:ext cx="1248" cy="768"/>
            </a:xfrm>
            <a:prstGeom prst="ellipse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394"/>
              <a:ext cx="1248" cy="1392"/>
            </a:xfrm>
            <a:prstGeom prst="rect">
              <a:avLst/>
            </a:prstGeom>
            <a:solidFill>
              <a:srgbClr val="CC99FF"/>
            </a:solidFill>
            <a:ln w="9525" cmpd="sng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57474" y="2187118"/>
          <a:ext cx="1242664" cy="144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" r:id="rId1" imgW="2000250" imgH="3305175" progId="PBrush">
                  <p:embed/>
                </p:oleObj>
              </mc:Choice>
              <mc:Fallback>
                <p:oleObj name="" r:id="rId1" imgW="2000250" imgH="3305175" progId="PBrush">
                  <p:embed/>
                  <p:pic>
                    <p:nvPicPr>
                      <p:cNvPr id="0" name="图片 20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138"/>
                      <a:stretch>
                        <a:fillRect/>
                      </a:stretch>
                    </p:blipFill>
                    <p:spPr bwMode="auto">
                      <a:xfrm>
                        <a:off x="2557474" y="2187118"/>
                        <a:ext cx="1242664" cy="144239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37"/>
          <p:cNvGrpSpPr/>
          <p:nvPr/>
        </p:nvGrpSpPr>
        <p:grpSpPr>
          <a:xfrm>
            <a:off x="755576" y="3506429"/>
            <a:ext cx="3024336" cy="1246495"/>
            <a:chOff x="2039690" y="4180308"/>
            <a:chExt cx="3780421" cy="1538973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584857" y="4610218"/>
              <a:ext cx="2013938" cy="683988"/>
            </a:xfrm>
            <a:prstGeom prst="rect">
              <a:avLst/>
            </a:prstGeom>
            <a:noFill/>
            <a:ln w="9525">
              <a:noFill/>
              <a:miter lim="800000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039690" y="4180308"/>
              <a:ext cx="3780421" cy="15389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表面积增加两个长方形，长等于圆柱的高，宽等于圆柱底面直径。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371423" y="1706575"/>
            <a:ext cx="36417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40÷2÷4</a:t>
            </a:r>
            <a:r>
              <a:rPr 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（厘米）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796136" y="2179213"/>
            <a:ext cx="321701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3.14×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4÷2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×5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=3.14×4×5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=62.8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14820" y="4082575"/>
            <a:ext cx="4729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答：这个圆柱的体积是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62.8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111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128E-6 L 0.19184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728787"/>
            <a:ext cx="7560839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公园里有一座如图所示的房子，这座房子的体积是多少立方米？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8" descr="E:\罗梦\2017春下\人六数下\人六数导学案(下)\ZQ20.ti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77555"/>
            <a:ext cx="1044621" cy="10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 bwMode="auto">
              <a:xfrm>
                <a:off x="1187624" y="2250158"/>
                <a:ext cx="7316078" cy="814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4÷2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2+3.14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4÷2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2400" b="1" baseline="30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1.5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anose="02010609060101010101" pitchFamily="49" charset="-122"/>
                            <a:ea typeface="楷体" panose="02010609060101010101" pitchFamily="49" charset="-122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250158"/>
                <a:ext cx="7316078" cy="814197"/>
              </a:xfrm>
              <a:prstGeom prst="rect">
                <a:avLst/>
              </a:prstGeom>
              <a:blipFill rotWithShape="1">
                <a:blip r:embed="rId2"/>
                <a:stretch>
                  <a:fillRect l="-2" t="-3787" r="6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 bwMode="auto">
          <a:xfrm>
            <a:off x="1043608" y="3421998"/>
            <a:ext cx="59766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=31.4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061862" y="3973704"/>
            <a:ext cx="59766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答：这座房子的体积是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31.4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845343" y="1766516"/>
            <a:ext cx="2150593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圆锥的体积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851920" y="1766516"/>
            <a:ext cx="2150593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圆柱的体积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626249" y="1786577"/>
            <a:ext cx="677113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1043608" y="2960333"/>
            <a:ext cx="5976664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=25.12+6.2831.4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723" y="507325"/>
            <a:ext cx="787871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明明把一块底面周长是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18.84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的圆柱体橡皮泥捏成一个底面直径是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的圆锥体，这个圆锥体的高是多少厘米？（得数保留一位小数）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602056" y="3820783"/>
            <a:ext cx="3069729" cy="535531"/>
            <a:chOff x="1763688" y="2751142"/>
            <a:chExt cx="7867650" cy="535531"/>
          </a:xfrm>
        </p:grpSpPr>
        <p:sp>
          <p:nvSpPr>
            <p:cNvPr id="4" name="矩形 3"/>
            <p:cNvSpPr/>
            <p:nvPr/>
          </p:nvSpPr>
          <p:spPr bwMode="auto">
            <a:xfrm>
              <a:off x="1763688" y="2751142"/>
              <a:ext cx="7867650" cy="535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≈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8.4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cm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endPara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V="1">
              <a:off x="5803155" y="2751868"/>
              <a:ext cx="473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>
                <a:solidFill>
                  <a:srgbClr val="FF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 bwMode="auto">
          <a:xfrm>
            <a:off x="755576" y="2675768"/>
            <a:ext cx="786765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18.84</a:t>
            </a:r>
            <a:r>
              <a:rPr lang="zh-CN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2=3</a:t>
            </a:r>
            <a:r>
              <a:rPr lang="zh-CN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zh-CN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691680" y="4281148"/>
            <a:ext cx="3888432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答：圆锥体的高是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66863" y="3104962"/>
            <a:ext cx="6233529" cy="498597"/>
            <a:chOff x="1763688" y="2751142"/>
            <a:chExt cx="6233529" cy="498597"/>
          </a:xfrm>
        </p:grpSpPr>
        <p:sp>
          <p:nvSpPr>
            <p:cNvPr id="19" name="矩形 18"/>
            <p:cNvSpPr/>
            <p:nvPr/>
          </p:nvSpPr>
          <p:spPr bwMode="auto">
            <a:xfrm>
              <a:off x="1763688" y="2751142"/>
              <a:ext cx="6233529" cy="476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3×3.14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[3.14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×（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8÷2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flipV="1">
              <a:off x="6269025" y="2788074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[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13687" y="2056444"/>
            <a:ext cx="5328592" cy="549916"/>
            <a:chOff x="1861106" y="1758637"/>
            <a:chExt cx="5328592" cy="549916"/>
          </a:xfrm>
        </p:grpSpPr>
        <p:sp>
          <p:nvSpPr>
            <p:cNvPr id="21" name="圆角矩形 20"/>
            <p:cNvSpPr/>
            <p:nvPr/>
          </p:nvSpPr>
          <p:spPr>
            <a:xfrm>
              <a:off x="1979712" y="1758637"/>
              <a:ext cx="5209986" cy="549916"/>
            </a:xfrm>
            <a:prstGeom prst="roundRect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>
              <a:outerShdw dist="38100" dir="13500000" algn="br" rotWithShape="0">
                <a:srgbClr val="4F81BD">
                  <a:lumMod val="7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61106" y="1809216"/>
              <a:ext cx="5328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圆柱体变成圆锥体，形状变了，前后体积没变。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04048" y="2067694"/>
            <a:ext cx="4214842" cy="544019"/>
            <a:chOff x="304567" y="3019137"/>
            <a:chExt cx="4214842" cy="544019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04567" y="3019137"/>
              <a:ext cx="4214842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Ⅴ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000" b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 </a:t>
              </a:r>
              <a:r>
                <a:rPr lang="en-US" altLang="zh-CN" sz="2000" b="1" i="1" dirty="0">
                  <a:solidFill>
                    <a:schemeClr val="tx2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V</a:t>
              </a:r>
              <a:endParaRPr lang="en-US" altLang="zh-CN" sz="2000" b="1" i="1" dirty="0">
                <a:solidFill>
                  <a:schemeClr val="tx2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056276" y="3151048"/>
              <a:ext cx="1597409" cy="412108"/>
              <a:chOff x="2091157" y="3168845"/>
              <a:chExt cx="1597409" cy="412108"/>
            </a:xfrm>
          </p:grpSpPr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091157" y="3180843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锥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xt Box 4"/>
              <p:cNvSpPr txBox="1">
                <a:spLocks noChangeArrowheads="1"/>
              </p:cNvSpPr>
              <p:nvPr/>
            </p:nvSpPr>
            <p:spPr bwMode="auto">
              <a:xfrm>
                <a:off x="2902749" y="3168845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rPr>
                  <a:t>柱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620727" y="3453486"/>
            <a:ext cx="3069729" cy="476669"/>
            <a:chOff x="1763688" y="2751142"/>
            <a:chExt cx="7867650" cy="476669"/>
          </a:xfrm>
        </p:grpSpPr>
        <p:sp>
          <p:nvSpPr>
            <p:cNvPr id="34" name="矩形 33"/>
            <p:cNvSpPr/>
            <p:nvPr/>
          </p:nvSpPr>
          <p:spPr bwMode="auto">
            <a:xfrm>
              <a:off x="1763688" y="2751142"/>
              <a:ext cx="7867650" cy="4766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=423.9÷50.24</a:t>
              </a:r>
              <a:endPara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flipV="1">
              <a:off x="5803155" y="2751868"/>
              <a:ext cx="473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6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588625"/>
            <a:ext cx="770485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一个圆锥与一个圆柱等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高，已知它们的体积之和是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立方分米，那么圆锥的体积是多少立方分米？圆柱呢？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6842" y="2589931"/>
            <a:ext cx="7705725" cy="4766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圆锥的体积：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1+3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=12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（立方分米）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6547" y="3214784"/>
            <a:ext cx="6013103" cy="4766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圆柱的体积：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3=36(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立方分米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7258" y="3900295"/>
            <a:ext cx="8065079" cy="4766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答：圆锥的体积是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立方分米，圆柱的体积是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立方分米。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563887" y="647237"/>
            <a:ext cx="1489371" cy="401321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054808" y="1609476"/>
            <a:ext cx="4214842" cy="691615"/>
            <a:chOff x="2133333" y="793107"/>
            <a:chExt cx="4214842" cy="691615"/>
          </a:xfrm>
        </p:grpSpPr>
        <p:grpSp>
          <p:nvGrpSpPr>
            <p:cNvPr id="12" name="组合 11"/>
            <p:cNvGrpSpPr/>
            <p:nvPr/>
          </p:nvGrpSpPr>
          <p:grpSpPr>
            <a:xfrm>
              <a:off x="2133333" y="860422"/>
              <a:ext cx="4214842" cy="577028"/>
              <a:chOff x="1056528" y="-280821"/>
              <a:chExt cx="4214842" cy="577028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056528" y="-280821"/>
                <a:ext cx="421484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en-US" altLang="zh-CN" sz="2000" b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en-US" altLang="zh-CN" sz="20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000" b="1" dirty="0">
                    <a:solidFill>
                      <a:schemeClr val="tx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   </a:t>
                </a:r>
                <a:endParaRPr lang="en-US" altLang="zh-CN" sz="2000" b="1" i="1" dirty="0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565608" y="-116653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柱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3269161" y="-103903"/>
                <a:ext cx="785817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Arial" panose="020B0604020202020204" pitchFamily="34" charset="0"/>
                  </a:rPr>
                  <a:t>锥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横卷形 12"/>
            <p:cNvSpPr/>
            <p:nvPr/>
          </p:nvSpPr>
          <p:spPr>
            <a:xfrm rot="16200000">
              <a:off x="3874669" y="382843"/>
              <a:ext cx="691615" cy="1512144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8" y="72379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1839</Words>
  <Application>WPS 演示</Application>
  <PresentationFormat>全屏显示(16:9)</PresentationFormat>
  <Paragraphs>189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黑体</vt:lpstr>
      <vt:lpstr>等线</vt:lpstr>
      <vt:lpstr>楷体</vt:lpstr>
      <vt:lpstr>Cambria Math</vt:lpstr>
      <vt:lpstr>Times New Roman</vt:lpstr>
      <vt:lpstr>楷体_GB2312</vt:lpstr>
      <vt:lpstr>新宋体</vt:lpstr>
      <vt:lpstr>Calibri</vt:lpstr>
      <vt:lpstr>微软雅黑</vt:lpstr>
      <vt:lpstr>幼圆</vt:lpstr>
      <vt:lpstr>Calibri</vt:lpstr>
      <vt:lpstr>Arial Unicode MS</vt:lpstr>
      <vt:lpstr>1_Office 主题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Lenovo</cp:lastModifiedBy>
  <cp:revision>61</cp:revision>
  <dcterms:created xsi:type="dcterms:W3CDTF">2018-09-11T05:46:00Z</dcterms:created>
  <dcterms:modified xsi:type="dcterms:W3CDTF">2024-03-18T08:03:44Z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2052-11.8.2.12251</vt:lpwstr>
  </property>
  <property fmtid="{D5CDD505-2E9C-101B-9397-08002B2CF9AE}" pid="3" name="ICV">
    <vt:lpwstr>24EBCF20994A486BA5DFA2D98A23A9F5</vt:lpwstr>
  </property>
</Properties>
</file>