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83" r:id="rId2"/>
    <p:sldId id="256" r:id="rId3"/>
    <p:sldId id="614" r:id="rId4"/>
    <p:sldId id="627" r:id="rId5"/>
    <p:sldId id="666" r:id="rId6"/>
    <p:sldId id="672" r:id="rId7"/>
    <p:sldId id="671" r:id="rId8"/>
    <p:sldId id="615" r:id="rId9"/>
    <p:sldId id="673" r:id="rId10"/>
    <p:sldId id="676" r:id="rId11"/>
    <p:sldId id="677" r:id="rId12"/>
    <p:sldId id="678" r:id="rId13"/>
    <p:sldId id="679" r:id="rId14"/>
    <p:sldId id="680" r:id="rId15"/>
    <p:sldId id="681" r:id="rId16"/>
    <p:sldId id="682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3">
          <p15:clr>
            <a:srgbClr val="A4A3A4"/>
          </p15:clr>
        </p15:guide>
        <p15:guide id="2" pos="218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410"/>
        <p:guide pos="3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13"/>
        <p:guide pos="2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517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5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376" y="164629"/>
            <a:ext cx="216024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14325"/>
            <a:ext cx="10695305" cy="6229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63750" y="1844675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木质部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59560" y="2708910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绿色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44560" y="2276475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木质部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59785" y="5445125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一个标准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84515" y="5516880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两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3660" y="5885180"/>
            <a:ext cx="15716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确定新的标准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35730" y="5956935"/>
            <a:ext cx="13557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95" y="838200"/>
            <a:ext cx="7038975" cy="51816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6360" y="1340485"/>
            <a:ext cx="44958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605" y="2348865"/>
            <a:ext cx="44958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6360" y="3429000"/>
            <a:ext cx="44958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605" y="4436745"/>
            <a:ext cx="44958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6360" y="544449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1390650"/>
            <a:ext cx="7427595" cy="426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965" y="2493010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8025" y="4580890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45" y="981075"/>
            <a:ext cx="7077075" cy="4895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070" y="1124585"/>
            <a:ext cx="44958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315" y="378904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118995"/>
            <a:ext cx="70485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6315" y="2060575"/>
            <a:ext cx="44958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547495"/>
            <a:ext cx="7162800" cy="3762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450" y="3284855"/>
            <a:ext cx="6877685" cy="213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36520" y="1901190"/>
            <a:ext cx="69189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第二单元  </a:t>
            </a:r>
            <a:r>
              <a:rPr lang="zh-CN" altLang="en-US" sz="48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生物的多样性</a:t>
            </a:r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 dirty="0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60928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4400" b="1" dirty="0" smtClean="0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制作校园生物分布图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055370" y="2493010"/>
            <a:ext cx="4299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我们已经结束了校园生物大搜索活动。校园中到底有多少种生物？不同区域中生活的生物有什么不同？它们之间有什么联系？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0" y="908685"/>
            <a:ext cx="3990975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711450" y="101790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交流调查活动，把各小组的调查结果汇总到班级记录表中。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2132965"/>
            <a:ext cx="5572125" cy="4057650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8055610" y="2060575"/>
            <a:ext cx="2741930" cy="1703705"/>
          </a:xfrm>
          <a:prstGeom prst="wedgeEllipseCallout">
            <a:avLst>
              <a:gd name="adj1" fmla="val -67670"/>
              <a:gd name="adj2" fmla="val 298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         </a:t>
            </a:r>
            <a:r>
              <a:rPr lang="zh-CN" altLang="en-US" b="1">
                <a:solidFill>
                  <a:schemeClr val="tx1"/>
                </a:solidFill>
              </a:rPr>
              <a:t>对不知名的小动物，我们应该详细描述它的样子，说明是在哪儿找到的。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7752080" y="4004945"/>
            <a:ext cx="2530475" cy="1387475"/>
          </a:xfrm>
          <a:prstGeom prst="wedgeEllipseCallout">
            <a:avLst>
              <a:gd name="adj1" fmla="val -67670"/>
              <a:gd name="adj2" fmla="val 2983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         </a:t>
            </a:r>
            <a:r>
              <a:rPr lang="zh-CN" altLang="en-US" b="1">
                <a:solidFill>
                  <a:schemeClr val="tx1"/>
                </a:solidFill>
              </a:rPr>
              <a:t>搜索到的植物很多，我们怎么对它们进行分类呢？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855595" y="98107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利用二歧分类法对植物进行分类。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7080" y="1701165"/>
            <a:ext cx="1034605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确定一个标准，将我们发现的校园植物分成两类，在每一类下，再确定新的标准，将其分为两类，继续确定新的分类标准，直到不能再分为止。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20" y="3041015"/>
            <a:ext cx="7383145" cy="3514090"/>
          </a:xfrm>
          <a:prstGeom prst="rect">
            <a:avLst/>
          </a:prstGeom>
        </p:spPr>
      </p:pic>
      <p:sp>
        <p:nvSpPr>
          <p:cNvPr id="19" name="椭圆形标注 18"/>
          <p:cNvSpPr/>
          <p:nvPr/>
        </p:nvSpPr>
        <p:spPr>
          <a:xfrm>
            <a:off x="695960" y="3068955"/>
            <a:ext cx="2814320" cy="1190625"/>
          </a:xfrm>
          <a:prstGeom prst="wedgeEllipseCallout">
            <a:avLst>
              <a:gd name="adj1" fmla="val 58754"/>
              <a:gd name="adj2" fmla="val 191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chemeClr val="tx1"/>
                </a:solidFill>
              </a:rPr>
              <a:t>         </a:t>
            </a:r>
            <a:r>
              <a:rPr lang="zh-CN" altLang="en-US" b="1">
                <a:solidFill>
                  <a:schemeClr val="tx1"/>
                </a:solidFill>
              </a:rPr>
              <a:t>茎中</a:t>
            </a:r>
            <a:r>
              <a:rPr lang="zh-CN" altLang="en-US" b="1">
                <a:solidFill>
                  <a:srgbClr val="FF0000"/>
                </a:solidFill>
              </a:rPr>
              <a:t>木质部成分少</a:t>
            </a:r>
            <a:r>
              <a:rPr lang="zh-CN" altLang="en-US" b="1">
                <a:solidFill>
                  <a:schemeClr val="tx1"/>
                </a:solidFill>
              </a:rPr>
              <a:t>，通常较柔软，易折断，外表常呈绿色。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7824470" y="3068955"/>
            <a:ext cx="2277110" cy="1190625"/>
          </a:xfrm>
          <a:prstGeom prst="wedgeEllipseCallout">
            <a:avLst>
              <a:gd name="adj1" fmla="val -68402"/>
              <a:gd name="adj2" fmla="val 2877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>
                <a:solidFill>
                  <a:schemeClr val="tx1"/>
                </a:solidFill>
              </a:rPr>
              <a:t>         </a:t>
            </a:r>
            <a:r>
              <a:rPr lang="zh-CN" altLang="en-US" b="1">
                <a:solidFill>
                  <a:schemeClr val="tx1"/>
                </a:solidFill>
              </a:rPr>
              <a:t>茎秆坚硬，大部分由</a:t>
            </a:r>
            <a:r>
              <a:rPr lang="zh-CN" altLang="en-US" b="1">
                <a:solidFill>
                  <a:srgbClr val="FF0000"/>
                </a:solidFill>
              </a:rPr>
              <a:t>木质部</a:t>
            </a:r>
            <a:r>
              <a:rPr lang="zh-CN" altLang="en-US" b="1">
                <a:solidFill>
                  <a:schemeClr val="tx1"/>
                </a:solidFill>
              </a:rPr>
              <a:t>组成。</a:t>
            </a:r>
          </a:p>
        </p:txBody>
      </p:sp>
      <p:sp>
        <p:nvSpPr>
          <p:cNvPr id="23" name="椭圆 22"/>
          <p:cNvSpPr/>
          <p:nvPr/>
        </p:nvSpPr>
        <p:spPr>
          <a:xfrm>
            <a:off x="335280" y="4221480"/>
            <a:ext cx="1821180" cy="183642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408160" y="3717290"/>
            <a:ext cx="2010410" cy="189611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405" y="764540"/>
            <a:ext cx="16573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20" grpId="0" bldLvl="0" animBg="1"/>
      <p:bldP spid="20" grpId="1" animBg="1"/>
      <p:bldP spid="23" grpId="0" bldLvl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231765" y="1484630"/>
            <a:ext cx="1224280" cy="504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动物</a:t>
            </a: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5015865" y="1988820"/>
            <a:ext cx="288290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384290" y="1988820"/>
            <a:ext cx="360045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854325" y="2348865"/>
            <a:ext cx="2379345" cy="504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有骨骼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311265" y="2348865"/>
            <a:ext cx="2673350" cy="504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没有骨骼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793230" y="2905125"/>
            <a:ext cx="288290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8161655" y="2905125"/>
            <a:ext cx="360045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308725" y="3265170"/>
            <a:ext cx="1204595" cy="6540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有足</a:t>
            </a: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如蚂蚁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8232775" y="3265170"/>
            <a:ext cx="1290320" cy="6280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没有足</a:t>
            </a: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如蚯蚓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6130925" y="3964940"/>
            <a:ext cx="288290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140575" y="3964940"/>
            <a:ext cx="360045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5502910" y="4324985"/>
            <a:ext cx="1204595" cy="6540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三对足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如蚂蚁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139940" y="4324985"/>
            <a:ext cx="1290320" cy="6280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多对足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如蜈蚣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188970" y="2888615"/>
            <a:ext cx="288290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4700905" y="2888615"/>
            <a:ext cx="360045" cy="360045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2632710" y="3248660"/>
            <a:ext cx="1204595" cy="65405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会飞</a:t>
            </a:r>
          </a:p>
          <a:p>
            <a:pPr algn="ctr"/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如小鸟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556760" y="3248660"/>
            <a:ext cx="1290320" cy="6280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不会飞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如猫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9745" y="1089660"/>
            <a:ext cx="2055495" cy="575945"/>
            <a:chOff x="787" y="1716"/>
            <a:chExt cx="3237" cy="907"/>
          </a:xfrm>
        </p:grpSpPr>
        <p:pic>
          <p:nvPicPr>
            <p:cNvPr id="6" name="图片 5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二、探索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711450" y="101790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制作校园生物分布图。</a:t>
            </a:r>
          </a:p>
        </p:txBody>
      </p:sp>
      <p:sp>
        <p:nvSpPr>
          <p:cNvPr id="15" name="椭圆形标注 14"/>
          <p:cNvSpPr/>
          <p:nvPr/>
        </p:nvSpPr>
        <p:spPr>
          <a:xfrm>
            <a:off x="8616315" y="3717290"/>
            <a:ext cx="3035935" cy="1456690"/>
          </a:xfrm>
          <a:prstGeom prst="wedgeEllipseCallout">
            <a:avLst>
              <a:gd name="adj1" fmla="val -59035"/>
              <a:gd name="adj2" fmla="val 3879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也可以将我们画的生物图剪贴在分布图旁边，用箭头指出它所在的位置。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1343025" y="4580890"/>
            <a:ext cx="1946275" cy="807085"/>
          </a:xfrm>
          <a:prstGeom prst="wedgeEllipseCallout">
            <a:avLst>
              <a:gd name="adj1" fmla="val 58091"/>
              <a:gd name="adj2" fmla="val 754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可以用编号的方法来做。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52245" y="1773555"/>
            <a:ext cx="984821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校园里的动植物种类很多，生活的环境也各不相同。我们共同来制作一幅校园生物分布图，展现校园生物大家庭。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95" y="3263900"/>
            <a:ext cx="4655185" cy="3335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71270" y="2348865"/>
            <a:ext cx="959675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校园中哪个区域生物种类较多？你认为是什么原因造成的呢？</a:t>
            </a:r>
          </a:p>
          <a:p>
            <a:pPr algn="l">
              <a:lnSpc>
                <a:spcPct val="22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校园中的动植物之间存在着什么有趣的关系？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三、拓展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063750" y="2636520"/>
            <a:ext cx="9596755" cy="903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给校园植物挂牌，并制作校园生物小报。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宽屏</PresentationFormat>
  <Paragraphs>46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黑体</vt:lpstr>
      <vt:lpstr>华文楷体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417</cp:revision>
  <dcterms:created xsi:type="dcterms:W3CDTF">2016-03-25T01:23:00Z</dcterms:created>
  <dcterms:modified xsi:type="dcterms:W3CDTF">2022-02-28T13:27:05Z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944414EF106A4B19A79F7F1018C965B2</vt:lpwstr>
  </property>
</Properties>
</file>