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79" r:id="rId4"/>
    <p:sldId id="280" r:id="rId5"/>
    <p:sldId id="281" r:id="rId6"/>
    <p:sldId id="294" r:id="rId7"/>
    <p:sldId id="291" r:id="rId8"/>
    <p:sldId id="293" r:id="rId9"/>
    <p:sldId id="282" r:id="rId10"/>
    <p:sldId id="283" r:id="rId11"/>
    <p:sldId id="284" r:id="rId12"/>
    <p:sldId id="288" r:id="rId13"/>
    <p:sldId id="289" r:id="rId14"/>
    <p:sldId id="290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58" d="100"/>
          <a:sy n="58" d="100"/>
        </p:scale>
        <p:origin x="-90" y="-9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BA65-11D9-479D-8F51-E22314AB3C97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C0220-0B66-4D9A-BD0F-FD6A460072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47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2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复习旧知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/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pic>
        <p:nvPicPr>
          <p:cNvPr id="8" name="图片 7" descr="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852210" y="1939211"/>
            <a:ext cx="3229089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练习二十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Group 52"/>
          <p:cNvGraphicFramePr/>
          <p:nvPr/>
        </p:nvGraphicFramePr>
        <p:xfrm>
          <a:off x="2184487" y="1078667"/>
          <a:ext cx="4571969" cy="185312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24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8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路线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方向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路程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小刺猬家→小猪家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南偏东</a:t>
                      </a:r>
                      <a:r>
                        <a:rPr kumimoji="0" lang="en-US" altLang="zh-CN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45</a:t>
                      </a:r>
                      <a:r>
                        <a:rPr kumimoji="0" lang="zh-CN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度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1750</a:t>
                      </a:r>
                      <a:r>
                        <a:rPr kumimoji="0" lang="zh-CN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米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小猪家→小白兔家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小白兔家→小猪家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小猪家→小刺猬家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37" name="直接连接符 36"/>
          <p:cNvCxnSpPr/>
          <p:nvPr/>
        </p:nvCxnSpPr>
        <p:spPr bwMode="auto">
          <a:xfrm flipV="1">
            <a:off x="6403806" y="3120503"/>
            <a:ext cx="1225957" cy="947004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 bwMode="auto">
          <a:xfrm>
            <a:off x="7492656" y="3120503"/>
            <a:ext cx="31824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 rot="16200000">
            <a:off x="7478736" y="3141399"/>
            <a:ext cx="30205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 bwMode="auto">
          <a:xfrm>
            <a:off x="5331969" y="3421606"/>
            <a:ext cx="31824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 bwMode="auto">
          <a:xfrm rot="16200000">
            <a:off x="5317047" y="3443453"/>
            <a:ext cx="30205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 bwMode="auto">
          <a:xfrm>
            <a:off x="6277707" y="4077006"/>
            <a:ext cx="317247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 bwMode="auto">
          <a:xfrm rot="16200000">
            <a:off x="6263262" y="4098378"/>
            <a:ext cx="30110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 bwMode="auto">
          <a:xfrm flipH="1" flipV="1">
            <a:off x="5468075" y="3443453"/>
            <a:ext cx="945739" cy="633552"/>
          </a:xfrm>
          <a:prstGeom prst="line">
            <a:avLst/>
          </a:prstGeom>
          <a:ln w="19050">
            <a:solidFill>
              <a:srgbClr val="00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40"/>
          <p:cNvSpPr txBox="1">
            <a:spLocks noChangeArrowheads="1"/>
          </p:cNvSpPr>
          <p:nvPr/>
        </p:nvSpPr>
        <p:spPr bwMode="auto">
          <a:xfrm>
            <a:off x="8183198" y="2177873"/>
            <a:ext cx="45333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</a:p>
        </p:txBody>
      </p:sp>
      <p:cxnSp>
        <p:nvCxnSpPr>
          <p:cNvPr id="78" name="直接箭头连接符 77"/>
          <p:cNvCxnSpPr/>
          <p:nvPr/>
        </p:nvCxnSpPr>
        <p:spPr bwMode="auto">
          <a:xfrm flipV="1">
            <a:off x="8346323" y="2431484"/>
            <a:ext cx="0" cy="3229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40"/>
          <p:cNvSpPr txBox="1">
            <a:spLocks noChangeArrowheads="1"/>
          </p:cNvSpPr>
          <p:nvPr/>
        </p:nvSpPr>
        <p:spPr bwMode="auto">
          <a:xfrm>
            <a:off x="6693567" y="2721717"/>
            <a:ext cx="119857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小白兔家</a:t>
            </a:r>
          </a:p>
        </p:txBody>
      </p:sp>
      <p:sp>
        <p:nvSpPr>
          <p:cNvPr id="80" name="TextBox 40"/>
          <p:cNvSpPr txBox="1">
            <a:spLocks noChangeArrowheads="1"/>
          </p:cNvSpPr>
          <p:nvPr/>
        </p:nvSpPr>
        <p:spPr bwMode="auto">
          <a:xfrm>
            <a:off x="5314229" y="3027319"/>
            <a:ext cx="10094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小刺猬家</a:t>
            </a:r>
          </a:p>
        </p:txBody>
      </p:sp>
      <p:sp>
        <p:nvSpPr>
          <p:cNvPr id="81" name="TextBox 40"/>
          <p:cNvSpPr txBox="1">
            <a:spLocks noChangeArrowheads="1"/>
          </p:cNvSpPr>
          <p:nvPr/>
        </p:nvSpPr>
        <p:spPr bwMode="auto">
          <a:xfrm>
            <a:off x="6079242" y="4285083"/>
            <a:ext cx="90786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小猪家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407665" y="4207377"/>
            <a:ext cx="672554" cy="299914"/>
            <a:chOff x="5407665" y="4207377"/>
            <a:chExt cx="672554" cy="299914"/>
          </a:xfrm>
        </p:grpSpPr>
        <p:grpSp>
          <p:nvGrpSpPr>
            <p:cNvPr id="82" name="组合 12"/>
            <p:cNvGrpSpPr/>
            <p:nvPr/>
          </p:nvGrpSpPr>
          <p:grpSpPr bwMode="auto">
            <a:xfrm>
              <a:off x="5491092" y="4463597"/>
              <a:ext cx="322253" cy="43694"/>
              <a:chOff x="2836337" y="6538585"/>
              <a:chExt cx="511197" cy="73029"/>
            </a:xfrm>
          </p:grpSpPr>
          <p:cxnSp>
            <p:nvCxnSpPr>
              <p:cNvPr id="87" name="直接连接符 86"/>
              <p:cNvCxnSpPr/>
              <p:nvPr/>
            </p:nvCxnSpPr>
            <p:spPr bwMode="auto">
              <a:xfrm>
                <a:off x="2836337" y="6611614"/>
                <a:ext cx="5032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 bwMode="auto">
              <a:xfrm flipV="1">
                <a:off x="3347534" y="6538585"/>
                <a:ext cx="0" cy="730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 bwMode="auto">
              <a:xfrm flipV="1">
                <a:off x="2850849" y="6538585"/>
                <a:ext cx="0" cy="730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47"/>
            <p:cNvSpPr txBox="1">
              <a:spLocks noChangeArrowheads="1"/>
            </p:cNvSpPr>
            <p:nvPr/>
          </p:nvSpPr>
          <p:spPr bwMode="auto">
            <a:xfrm>
              <a:off x="5407665" y="4207377"/>
              <a:ext cx="67255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500m</a:t>
              </a:r>
              <a:endPara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Text Box 51"/>
          <p:cNvSpPr txBox="1">
            <a:spLocks noChangeArrowheads="1"/>
          </p:cNvSpPr>
          <p:nvPr/>
        </p:nvSpPr>
        <p:spPr bwMode="auto">
          <a:xfrm>
            <a:off x="4175406" y="1749426"/>
            <a:ext cx="1541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北偏东</a:t>
            </a:r>
            <a:r>
              <a:rPr lang="en-US" altLang="zh-CN" sz="20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0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度</a:t>
            </a:r>
          </a:p>
        </p:txBody>
      </p:sp>
      <p:sp>
        <p:nvSpPr>
          <p:cNvPr id="91" name="Text Box 52"/>
          <p:cNvSpPr txBox="1">
            <a:spLocks noChangeArrowheads="1"/>
          </p:cNvSpPr>
          <p:nvPr/>
        </p:nvSpPr>
        <p:spPr bwMode="auto">
          <a:xfrm>
            <a:off x="5676764" y="1749426"/>
            <a:ext cx="1033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2500</a:t>
            </a:r>
            <a:r>
              <a:rPr lang="zh-CN" altLang="en-US" sz="20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</a:p>
        </p:txBody>
      </p:sp>
      <p:sp>
        <p:nvSpPr>
          <p:cNvPr id="92" name="Text Box 53"/>
          <p:cNvSpPr txBox="1">
            <a:spLocks noChangeArrowheads="1"/>
          </p:cNvSpPr>
          <p:nvPr/>
        </p:nvSpPr>
        <p:spPr bwMode="auto">
          <a:xfrm>
            <a:off x="4165331" y="2151841"/>
            <a:ext cx="15613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南偏西</a:t>
            </a:r>
            <a:r>
              <a:rPr lang="en-US" altLang="zh-CN" sz="20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0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度</a:t>
            </a:r>
          </a:p>
        </p:txBody>
      </p:sp>
      <p:sp>
        <p:nvSpPr>
          <p:cNvPr id="93" name="Text Box 54"/>
          <p:cNvSpPr txBox="1">
            <a:spLocks noChangeArrowheads="1"/>
          </p:cNvSpPr>
          <p:nvPr/>
        </p:nvSpPr>
        <p:spPr bwMode="auto">
          <a:xfrm>
            <a:off x="5645052" y="2169241"/>
            <a:ext cx="103335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50" b="1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2500</a:t>
            </a:r>
            <a:r>
              <a:rPr lang="zh-CN" altLang="en-US" sz="1650" b="1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94" name="Text Box 55"/>
          <p:cNvSpPr txBox="1">
            <a:spLocks noChangeArrowheads="1"/>
          </p:cNvSpPr>
          <p:nvPr/>
        </p:nvSpPr>
        <p:spPr bwMode="auto">
          <a:xfrm>
            <a:off x="4198901" y="2509632"/>
            <a:ext cx="1590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北偏西</a:t>
            </a:r>
            <a:r>
              <a:rPr lang="en-US" altLang="zh-CN" sz="20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0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度</a:t>
            </a:r>
          </a:p>
        </p:txBody>
      </p:sp>
      <p:sp>
        <p:nvSpPr>
          <p:cNvPr id="95" name="Text Box 56"/>
          <p:cNvSpPr txBox="1">
            <a:spLocks noChangeArrowheads="1"/>
          </p:cNvSpPr>
          <p:nvPr/>
        </p:nvSpPr>
        <p:spPr bwMode="auto">
          <a:xfrm>
            <a:off x="5647377" y="2579275"/>
            <a:ext cx="103335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50" b="1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1750</a:t>
            </a:r>
            <a:r>
              <a:rPr lang="zh-CN" altLang="en-US" sz="1650" b="1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564" y1="93700" x2="45521" y2="97500"/>
                        <a14:foregroundMark x1="63558" y1="94000" x2="71411" y2="96600"/>
                        <a14:foregroundMark x1="86871" y1="96300" x2="96687" y2="96500"/>
                        <a14:foregroundMark x1="7853" y1="900" x2="24049" y2="10600"/>
                        <a14:foregroundMark x1="13374" y1="900" x2="22945" y2="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77" y="3998802"/>
            <a:ext cx="676756" cy="830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2632" y1="26667" x2="58553" y2="2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31" y="3045525"/>
            <a:ext cx="774324" cy="1096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44" y="2754435"/>
            <a:ext cx="1532933" cy="110371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3503" y="536362"/>
            <a:ext cx="251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看图填空。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03390" y="3097811"/>
            <a:ext cx="3394850" cy="1498660"/>
            <a:chOff x="603390" y="3097811"/>
            <a:chExt cx="3394850" cy="149866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301">
                          <a14:foregroundMark x1="63287" y1="45515" x2="63287" y2="45515"/>
                          <a14:foregroundMark x1="42657" y1="48505" x2="42657" y2="48505"/>
                          <a14:foregroundMark x1="47902" y1="47841" x2="47902" y2="47841"/>
                          <a14:foregroundMark x1="64336" y1="42857" x2="67832" y2="48837"/>
                          <a14:foregroundMark x1="43007" y1="44518" x2="47203" y2="521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90" y="3292425"/>
              <a:ext cx="1152029" cy="1304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AutoShape 27"/>
            <p:cNvSpPr>
              <a:spLocks noChangeArrowheads="1"/>
            </p:cNvSpPr>
            <p:nvPr/>
          </p:nvSpPr>
          <p:spPr bwMode="auto">
            <a:xfrm>
              <a:off x="1959349" y="3097811"/>
              <a:ext cx="2038891" cy="800465"/>
            </a:xfrm>
            <a:prstGeom prst="cloudCallout">
              <a:avLst>
                <a:gd name="adj1" fmla="val -66812"/>
                <a:gd name="adj2" fmla="val 16999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 lIns="91440" tIns="45720" rIns="91440" bIns="45720"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051720" y="3243397"/>
              <a:ext cx="1761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位置是相对的。</a:t>
              </a:r>
            </a:p>
          </p:txBody>
        </p:sp>
      </p:grp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043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图片1111_副本_副本"/>
          <p:cNvPicPr>
            <a:picLocks noChangeAspect="1" noChangeArrowheads="1"/>
          </p:cNvPicPr>
          <p:nvPr/>
        </p:nvPicPr>
        <p:blipFill>
          <a:blip r:embed="rId2"/>
          <a:srcRect l="41760"/>
          <a:stretch>
            <a:fillRect/>
          </a:stretch>
        </p:blipFill>
        <p:spPr bwMode="auto">
          <a:xfrm>
            <a:off x="718046" y="1208757"/>
            <a:ext cx="471805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383459" y="3008982"/>
            <a:ext cx="122396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泉城广场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526334" y="1713582"/>
            <a:ext cx="100806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大明湖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4247059" y="4232944"/>
            <a:ext cx="86360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千佛山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302371" y="3224882"/>
            <a:ext cx="8651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趵突泉</a:t>
            </a:r>
          </a:p>
        </p:txBody>
      </p:sp>
      <p:sp>
        <p:nvSpPr>
          <p:cNvPr id="7" name="Arc 24"/>
          <p:cNvSpPr/>
          <p:nvPr/>
        </p:nvSpPr>
        <p:spPr bwMode="auto">
          <a:xfrm rot="8567525">
            <a:off x="2994521" y="3162969"/>
            <a:ext cx="514350" cy="431800"/>
          </a:xfrm>
          <a:custGeom>
            <a:avLst/>
            <a:gdLst>
              <a:gd name="T0" fmla="*/ 203333 w 17568"/>
              <a:gd name="T1" fmla="*/ 0 h 20453"/>
              <a:gd name="T2" fmla="*/ 514321 w 17568"/>
              <a:gd name="T3" fmla="*/ 166488 h 20453"/>
              <a:gd name="T4" fmla="*/ 203333 w 17568"/>
              <a:gd name="T5" fmla="*/ 0 h 20453"/>
              <a:gd name="T6" fmla="*/ 514321 w 17568"/>
              <a:gd name="T7" fmla="*/ 166488 h 20453"/>
              <a:gd name="T8" fmla="*/ 0 w 17568"/>
              <a:gd name="T9" fmla="*/ 431800 h 20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68"/>
              <a:gd name="T16" fmla="*/ 0 h 20453"/>
              <a:gd name="T17" fmla="*/ 17568 w 17568"/>
              <a:gd name="T18" fmla="*/ 20453 h 20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68" h="20453" fill="none" extrusionOk="0">
                <a:moveTo>
                  <a:pt x="6945" y="0"/>
                </a:moveTo>
                <a:cubicBezTo>
                  <a:pt x="11224" y="1453"/>
                  <a:pt x="14939" y="4211"/>
                  <a:pt x="17567" y="7886"/>
                </a:cubicBezTo>
              </a:path>
              <a:path w="17568" h="20453" stroke="0" extrusionOk="0">
                <a:moveTo>
                  <a:pt x="6945" y="0"/>
                </a:moveTo>
                <a:cubicBezTo>
                  <a:pt x="11224" y="1453"/>
                  <a:pt x="14939" y="4211"/>
                  <a:pt x="17567" y="7886"/>
                </a:cubicBezTo>
                <a:lnTo>
                  <a:pt x="0" y="20453"/>
                </a:lnTo>
                <a:lnTo>
                  <a:pt x="6945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bevel/>
          </a:ln>
        </p:spPr>
        <p:txBody>
          <a:bodyPr wrap="none" anchor="ctr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3081834" y="3008982"/>
            <a:ext cx="942975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rc 27"/>
          <p:cNvSpPr/>
          <p:nvPr/>
        </p:nvSpPr>
        <p:spPr bwMode="auto">
          <a:xfrm rot="20676021">
            <a:off x="2951659" y="2145382"/>
            <a:ext cx="358775" cy="360362"/>
          </a:xfrm>
          <a:custGeom>
            <a:avLst/>
            <a:gdLst>
              <a:gd name="T0" fmla="*/ 144162 w 17284"/>
              <a:gd name="T1" fmla="*/ 0 h 20453"/>
              <a:gd name="T2" fmla="*/ 358754 w 17284"/>
              <a:gd name="T3" fmla="*/ 132107 h 20453"/>
              <a:gd name="T4" fmla="*/ 144162 w 17284"/>
              <a:gd name="T5" fmla="*/ 0 h 20453"/>
              <a:gd name="T6" fmla="*/ 358754 w 17284"/>
              <a:gd name="T7" fmla="*/ 132107 h 20453"/>
              <a:gd name="T8" fmla="*/ 0 w 17284"/>
              <a:gd name="T9" fmla="*/ 360362 h 20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4"/>
              <a:gd name="T16" fmla="*/ 0 h 20453"/>
              <a:gd name="T17" fmla="*/ 17284 w 17284"/>
              <a:gd name="T18" fmla="*/ 20453 h 20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4" h="20453" fill="none" extrusionOk="0">
                <a:moveTo>
                  <a:pt x="6945" y="0"/>
                </a:moveTo>
                <a:cubicBezTo>
                  <a:pt x="11068" y="1400"/>
                  <a:pt x="14672" y="4013"/>
                  <a:pt x="17283" y="7498"/>
                </a:cubicBezTo>
              </a:path>
              <a:path w="17284" h="20453" stroke="0" extrusionOk="0">
                <a:moveTo>
                  <a:pt x="6945" y="0"/>
                </a:moveTo>
                <a:cubicBezTo>
                  <a:pt x="11068" y="1400"/>
                  <a:pt x="14672" y="4013"/>
                  <a:pt x="17283" y="7498"/>
                </a:cubicBezTo>
                <a:lnTo>
                  <a:pt x="0" y="20453"/>
                </a:lnTo>
                <a:lnTo>
                  <a:pt x="6945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bevel/>
          </a:ln>
        </p:spPr>
        <p:txBody>
          <a:bodyPr wrap="none" anchor="ctr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flipH="1">
            <a:off x="3081834" y="1856457"/>
            <a:ext cx="28892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3310434" y="1813594"/>
            <a:ext cx="144462" cy="144463"/>
          </a:xfrm>
          <a:prstGeom prst="ellipse">
            <a:avLst/>
          </a:prstGeom>
          <a:solidFill>
            <a:srgbClr val="4733D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3978771" y="4271044"/>
            <a:ext cx="142875" cy="144463"/>
          </a:xfrm>
          <a:prstGeom prst="ellipse">
            <a:avLst/>
          </a:prstGeom>
          <a:solidFill>
            <a:srgbClr val="6744C8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383459" y="2145382"/>
            <a:ext cx="165576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北偏东</a:t>
            </a:r>
            <a:r>
              <a:rPr lang="en-US" altLang="zh-CN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15°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2446834" y="3874169"/>
            <a:ext cx="20891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南偏东</a:t>
            </a:r>
          </a:p>
          <a:p>
            <a:pPr algn="ctr">
              <a:spcBef>
                <a:spcPct val="50000"/>
              </a:spcBef>
            </a:pP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023096" y="3513807"/>
            <a:ext cx="59984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35°</a:t>
            </a:r>
            <a:endParaRPr lang="zh-CN" altLang="en-US" sz="1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5452349" y="1778734"/>
            <a:ext cx="338296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千佛山在泉城广场南偏东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35°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米处。     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907701" y="627534"/>
            <a:ext cx="78407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以泉城广场为观测点，千佛山在什么位置？大明湖呢？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446847" y="2728234"/>
            <a:ext cx="345598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大明湖在泉城广场北偏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15°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米处。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950617" y="180081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楷体" panose="02010609060101010101" pitchFamily="49" charset="-122"/>
                <a:ea typeface="楷体" panose="02010609060101010101" pitchFamily="49" charset="-122"/>
              </a:rPr>
              <a:t>15°</a:t>
            </a:r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244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7" grpId="0" animBg="1"/>
      <p:bldP spid="8" grpId="0" animBg="1"/>
      <p:bldP spid="9" grpId="0" animBg="1"/>
      <p:bldP spid="11" grpId="0" animBg="1"/>
      <p:bldP spid="12" grpId="0" animBg="1" autoUpdateAnimBg="0"/>
      <p:bldP spid="13" grpId="0" animBg="1" autoUpdateAnimBg="0"/>
      <p:bldP spid="14" grpId="0" autoUpdateAnimBg="0"/>
      <p:bldP spid="15" grpId="0" autoUpdateAnimBg="0"/>
      <p:bldP spid="16" grpId="0" autoUpdateAnimBg="0"/>
      <p:bldP spid="17" grpId="0" autoUpdateAnimBg="0"/>
      <p:bldP spid="19" grpId="0" autoUpdateAnimBg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79766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915566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83768" y="1923678"/>
            <a:ext cx="547260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确定物体位置的方法</a:t>
            </a:r>
          </a:p>
        </p:txBody>
      </p:sp>
      <p:sp>
        <p:nvSpPr>
          <p:cNvPr id="6" name="矩形 5"/>
          <p:cNvSpPr/>
          <p:nvPr/>
        </p:nvSpPr>
        <p:spPr>
          <a:xfrm>
            <a:off x="1403647" y="2571750"/>
            <a:ext cx="6961843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确定物体的位置。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距离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确定物体的位置。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077191" y="937990"/>
            <a:ext cx="2592193" cy="3919592"/>
            <a:chOff x="2438495" y="2170114"/>
            <a:chExt cx="2592193" cy="3919592"/>
          </a:xfrm>
        </p:grpSpPr>
        <p:sp>
          <p:nvSpPr>
            <p:cNvPr id="30" name="MH_SubTitle_2"/>
            <p:cNvSpPr/>
            <p:nvPr/>
          </p:nvSpPr>
          <p:spPr>
            <a:xfrm>
              <a:off x="2914148" y="2170114"/>
              <a:ext cx="1535113" cy="1535113"/>
            </a:xfrm>
            <a:custGeom>
              <a:avLst/>
              <a:gdLst>
                <a:gd name="connsiteX0" fmla="*/ 487973 w 975946"/>
                <a:gd name="connsiteY0" fmla="*/ 975946 h 975946"/>
                <a:gd name="connsiteX1" fmla="*/ 487973 w 975946"/>
                <a:gd name="connsiteY1" fmla="*/ 975946 h 975946"/>
                <a:gd name="connsiteX2" fmla="*/ 487973 w 975946"/>
                <a:gd name="connsiteY2" fmla="*/ 975946 h 975946"/>
                <a:gd name="connsiteX3" fmla="*/ 487974 w 975946"/>
                <a:gd name="connsiteY3" fmla="*/ 90410 h 975946"/>
                <a:gd name="connsiteX4" fmla="*/ 885537 w 975946"/>
                <a:gd name="connsiteY4" fmla="*/ 487974 h 975946"/>
                <a:gd name="connsiteX5" fmla="*/ 627207 w 975946"/>
                <a:gd name="connsiteY5" fmla="*/ 746304 h 975946"/>
                <a:gd name="connsiteX6" fmla="*/ 599882 w 975946"/>
                <a:gd name="connsiteY6" fmla="*/ 705776 h 975946"/>
                <a:gd name="connsiteX7" fmla="*/ 487974 w 975946"/>
                <a:gd name="connsiteY7" fmla="*/ 659422 h 975946"/>
                <a:gd name="connsiteX8" fmla="*/ 376066 w 975946"/>
                <a:gd name="connsiteY8" fmla="*/ 705776 h 975946"/>
                <a:gd name="connsiteX9" fmla="*/ 348741 w 975946"/>
                <a:gd name="connsiteY9" fmla="*/ 746304 h 975946"/>
                <a:gd name="connsiteX10" fmla="*/ 90410 w 975946"/>
                <a:gd name="connsiteY10" fmla="*/ 487974 h 975946"/>
                <a:gd name="connsiteX11" fmla="*/ 487973 w 975946"/>
                <a:gd name="connsiteY11" fmla="*/ 0 h 975946"/>
                <a:gd name="connsiteX12" fmla="*/ 975946 w 975946"/>
                <a:gd name="connsiteY12" fmla="*/ 487973 h 975946"/>
                <a:gd name="connsiteX13" fmla="*/ 646236 w 975946"/>
                <a:gd name="connsiteY13" fmla="*/ 817683 h 975946"/>
                <a:gd name="connsiteX14" fmla="*/ 639590 w 975946"/>
                <a:gd name="connsiteY14" fmla="*/ 784765 h 975946"/>
                <a:gd name="connsiteX15" fmla="*/ 936381 w 975946"/>
                <a:gd name="connsiteY15" fmla="*/ 487974 h 975946"/>
                <a:gd name="connsiteX16" fmla="*/ 487974 w 975946"/>
                <a:gd name="connsiteY16" fmla="*/ 39566 h 975946"/>
                <a:gd name="connsiteX17" fmla="*/ 39566 w 975946"/>
                <a:gd name="connsiteY17" fmla="*/ 487974 h 975946"/>
                <a:gd name="connsiteX18" fmla="*/ 336358 w 975946"/>
                <a:gd name="connsiteY18" fmla="*/ 784765 h 975946"/>
                <a:gd name="connsiteX19" fmla="*/ 329712 w 975946"/>
                <a:gd name="connsiteY19" fmla="*/ 817684 h 975946"/>
                <a:gd name="connsiteX20" fmla="*/ 329712 w 975946"/>
                <a:gd name="connsiteY20" fmla="*/ 817686 h 975946"/>
                <a:gd name="connsiteX21" fmla="*/ 0 w 975946"/>
                <a:gd name="connsiteY21" fmla="*/ 487973 h 9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5946" h="975946">
                  <a:moveTo>
                    <a:pt x="487973" y="975946"/>
                  </a:moveTo>
                  <a:lnTo>
                    <a:pt x="487973" y="975946"/>
                  </a:lnTo>
                  <a:lnTo>
                    <a:pt x="487973" y="975946"/>
                  </a:lnTo>
                  <a:close/>
                  <a:moveTo>
                    <a:pt x="487974" y="90410"/>
                  </a:moveTo>
                  <a:lnTo>
                    <a:pt x="885537" y="487974"/>
                  </a:lnTo>
                  <a:lnTo>
                    <a:pt x="627207" y="746304"/>
                  </a:lnTo>
                  <a:lnTo>
                    <a:pt x="599882" y="705776"/>
                  </a:lnTo>
                  <a:cubicBezTo>
                    <a:pt x="571243" y="677136"/>
                    <a:pt x="531677" y="659422"/>
                    <a:pt x="487974" y="659422"/>
                  </a:cubicBezTo>
                  <a:cubicBezTo>
                    <a:pt x="444271" y="659422"/>
                    <a:pt x="404706" y="677136"/>
                    <a:pt x="376066" y="705776"/>
                  </a:cubicBezTo>
                  <a:lnTo>
                    <a:pt x="348741" y="746304"/>
                  </a:lnTo>
                  <a:lnTo>
                    <a:pt x="90410" y="487974"/>
                  </a:lnTo>
                  <a:close/>
                  <a:moveTo>
                    <a:pt x="487973" y="0"/>
                  </a:moveTo>
                  <a:lnTo>
                    <a:pt x="975946" y="487973"/>
                  </a:lnTo>
                  <a:lnTo>
                    <a:pt x="646236" y="817683"/>
                  </a:lnTo>
                  <a:lnTo>
                    <a:pt x="639590" y="784765"/>
                  </a:lnTo>
                  <a:lnTo>
                    <a:pt x="936381" y="487974"/>
                  </a:lnTo>
                  <a:lnTo>
                    <a:pt x="487974" y="39566"/>
                  </a:lnTo>
                  <a:lnTo>
                    <a:pt x="39566" y="487974"/>
                  </a:lnTo>
                  <a:lnTo>
                    <a:pt x="336358" y="784765"/>
                  </a:lnTo>
                  <a:lnTo>
                    <a:pt x="329712" y="817684"/>
                  </a:lnTo>
                  <a:lnTo>
                    <a:pt x="329712" y="817686"/>
                  </a:lnTo>
                  <a:lnTo>
                    <a:pt x="0" y="487973"/>
                  </a:lnTo>
                  <a:close/>
                </a:path>
              </a:pathLst>
            </a:custGeom>
            <a:solidFill>
              <a:srgbClr val="66C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80000" anchor="ctr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用数对</a:t>
              </a:r>
            </a:p>
          </p:txBody>
        </p:sp>
        <p:sp>
          <p:nvSpPr>
            <p:cNvPr id="31" name="MH_Other_1"/>
            <p:cNvSpPr/>
            <p:nvPr/>
          </p:nvSpPr>
          <p:spPr>
            <a:xfrm>
              <a:off x="2549023" y="3276602"/>
              <a:ext cx="2265363" cy="401637"/>
            </a:xfrm>
            <a:custGeom>
              <a:avLst/>
              <a:gdLst>
                <a:gd name="connsiteX0" fmla="*/ 720001 w 1440000"/>
                <a:gd name="connsiteY0" fmla="*/ 0 h 254975"/>
                <a:gd name="connsiteX1" fmla="*/ 838697 w 1440000"/>
                <a:gd name="connsiteY1" fmla="*/ 118696 h 254975"/>
                <a:gd name="connsiteX2" fmla="*/ 803932 w 1440000"/>
                <a:gd name="connsiteY2" fmla="*/ 202627 h 254975"/>
                <a:gd name="connsiteX3" fmla="*/ 779684 w 1440000"/>
                <a:gd name="connsiteY3" fmla="*/ 218975 h 254975"/>
                <a:gd name="connsiteX4" fmla="*/ 1422000 w 1440000"/>
                <a:gd name="connsiteY4" fmla="*/ 218975 h 254975"/>
                <a:gd name="connsiteX5" fmla="*/ 1440000 w 1440000"/>
                <a:gd name="connsiteY5" fmla="*/ 236975 h 254975"/>
                <a:gd name="connsiteX6" fmla="*/ 1422000 w 1440000"/>
                <a:gd name="connsiteY6" fmla="*/ 254975 h 254975"/>
                <a:gd name="connsiteX7" fmla="*/ 18000 w 1440000"/>
                <a:gd name="connsiteY7" fmla="*/ 254975 h 254975"/>
                <a:gd name="connsiteX8" fmla="*/ 0 w 1440000"/>
                <a:gd name="connsiteY8" fmla="*/ 236975 h 254975"/>
                <a:gd name="connsiteX9" fmla="*/ 18000 w 1440000"/>
                <a:gd name="connsiteY9" fmla="*/ 218975 h 254975"/>
                <a:gd name="connsiteX10" fmla="*/ 660318 w 1440000"/>
                <a:gd name="connsiteY10" fmla="*/ 218975 h 254975"/>
                <a:gd name="connsiteX11" fmla="*/ 636070 w 1440000"/>
                <a:gd name="connsiteY11" fmla="*/ 202627 h 254975"/>
                <a:gd name="connsiteX12" fmla="*/ 601305 w 1440000"/>
                <a:gd name="connsiteY12" fmla="*/ 118696 h 254975"/>
                <a:gd name="connsiteX13" fmla="*/ 720001 w 1440000"/>
                <a:gd name="connsiteY13" fmla="*/ 0 h 25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000" h="254975">
                  <a:moveTo>
                    <a:pt x="720001" y="0"/>
                  </a:moveTo>
                  <a:cubicBezTo>
                    <a:pt x="785555" y="0"/>
                    <a:pt x="838697" y="53142"/>
                    <a:pt x="838697" y="118696"/>
                  </a:cubicBezTo>
                  <a:cubicBezTo>
                    <a:pt x="838697" y="151473"/>
                    <a:pt x="825412" y="181147"/>
                    <a:pt x="803932" y="202627"/>
                  </a:cubicBezTo>
                  <a:lnTo>
                    <a:pt x="779684" y="218975"/>
                  </a:lnTo>
                  <a:lnTo>
                    <a:pt x="1422000" y="218975"/>
                  </a:lnTo>
                  <a:cubicBezTo>
                    <a:pt x="1431941" y="218975"/>
                    <a:pt x="1440000" y="227034"/>
                    <a:pt x="1440000" y="236975"/>
                  </a:cubicBezTo>
                  <a:cubicBezTo>
                    <a:pt x="1440000" y="246916"/>
                    <a:pt x="1431941" y="254975"/>
                    <a:pt x="1422000" y="254975"/>
                  </a:cubicBezTo>
                  <a:lnTo>
                    <a:pt x="18000" y="254975"/>
                  </a:lnTo>
                  <a:cubicBezTo>
                    <a:pt x="8059" y="254975"/>
                    <a:pt x="0" y="246916"/>
                    <a:pt x="0" y="236975"/>
                  </a:cubicBezTo>
                  <a:cubicBezTo>
                    <a:pt x="0" y="227034"/>
                    <a:pt x="8059" y="218975"/>
                    <a:pt x="18000" y="218975"/>
                  </a:cubicBezTo>
                  <a:lnTo>
                    <a:pt x="660318" y="218975"/>
                  </a:lnTo>
                  <a:lnTo>
                    <a:pt x="636070" y="202627"/>
                  </a:lnTo>
                  <a:cubicBezTo>
                    <a:pt x="614591" y="181147"/>
                    <a:pt x="601305" y="151473"/>
                    <a:pt x="601305" y="118696"/>
                  </a:cubicBezTo>
                  <a:cubicBezTo>
                    <a:pt x="601305" y="53142"/>
                    <a:pt x="654447" y="0"/>
                    <a:pt x="720001" y="0"/>
                  </a:cubicBezTo>
                  <a:close/>
                </a:path>
              </a:pathLst>
            </a:custGeom>
            <a:solidFill>
              <a:srgbClr val="66C8E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80000" anchor="ctr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MH_Text_1"/>
            <p:cNvSpPr/>
            <p:nvPr/>
          </p:nvSpPr>
          <p:spPr>
            <a:xfrm>
              <a:off x="2438495" y="3843394"/>
              <a:ext cx="2592193" cy="22463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方法：数对中的两个数，第一个数表示列数，第二个数表示行数。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11960" y="903846"/>
            <a:ext cx="4356112" cy="3922748"/>
            <a:chOff x="6486060" y="2230402"/>
            <a:chExt cx="4356112" cy="3922748"/>
          </a:xfrm>
        </p:grpSpPr>
        <p:sp>
          <p:nvSpPr>
            <p:cNvPr id="34" name="MH_SubTitle_1"/>
            <p:cNvSpPr/>
            <p:nvPr/>
          </p:nvSpPr>
          <p:spPr>
            <a:xfrm>
              <a:off x="7654073" y="2230402"/>
              <a:ext cx="1536700" cy="1535113"/>
            </a:xfrm>
            <a:custGeom>
              <a:avLst/>
              <a:gdLst>
                <a:gd name="connsiteX0" fmla="*/ 487973 w 975946"/>
                <a:gd name="connsiteY0" fmla="*/ 975946 h 975946"/>
                <a:gd name="connsiteX1" fmla="*/ 487973 w 975946"/>
                <a:gd name="connsiteY1" fmla="*/ 975946 h 975946"/>
                <a:gd name="connsiteX2" fmla="*/ 487973 w 975946"/>
                <a:gd name="connsiteY2" fmla="*/ 975946 h 975946"/>
                <a:gd name="connsiteX3" fmla="*/ 487974 w 975946"/>
                <a:gd name="connsiteY3" fmla="*/ 90410 h 975946"/>
                <a:gd name="connsiteX4" fmla="*/ 885537 w 975946"/>
                <a:gd name="connsiteY4" fmla="*/ 487974 h 975946"/>
                <a:gd name="connsiteX5" fmla="*/ 627207 w 975946"/>
                <a:gd name="connsiteY5" fmla="*/ 746304 h 975946"/>
                <a:gd name="connsiteX6" fmla="*/ 599882 w 975946"/>
                <a:gd name="connsiteY6" fmla="*/ 705776 h 975946"/>
                <a:gd name="connsiteX7" fmla="*/ 487974 w 975946"/>
                <a:gd name="connsiteY7" fmla="*/ 659422 h 975946"/>
                <a:gd name="connsiteX8" fmla="*/ 376066 w 975946"/>
                <a:gd name="connsiteY8" fmla="*/ 705776 h 975946"/>
                <a:gd name="connsiteX9" fmla="*/ 348741 w 975946"/>
                <a:gd name="connsiteY9" fmla="*/ 746304 h 975946"/>
                <a:gd name="connsiteX10" fmla="*/ 90410 w 975946"/>
                <a:gd name="connsiteY10" fmla="*/ 487974 h 975946"/>
                <a:gd name="connsiteX11" fmla="*/ 487973 w 975946"/>
                <a:gd name="connsiteY11" fmla="*/ 0 h 975946"/>
                <a:gd name="connsiteX12" fmla="*/ 975946 w 975946"/>
                <a:gd name="connsiteY12" fmla="*/ 487973 h 975946"/>
                <a:gd name="connsiteX13" fmla="*/ 646236 w 975946"/>
                <a:gd name="connsiteY13" fmla="*/ 817683 h 975946"/>
                <a:gd name="connsiteX14" fmla="*/ 639590 w 975946"/>
                <a:gd name="connsiteY14" fmla="*/ 784765 h 975946"/>
                <a:gd name="connsiteX15" fmla="*/ 936381 w 975946"/>
                <a:gd name="connsiteY15" fmla="*/ 487974 h 975946"/>
                <a:gd name="connsiteX16" fmla="*/ 487974 w 975946"/>
                <a:gd name="connsiteY16" fmla="*/ 39566 h 975946"/>
                <a:gd name="connsiteX17" fmla="*/ 39566 w 975946"/>
                <a:gd name="connsiteY17" fmla="*/ 487974 h 975946"/>
                <a:gd name="connsiteX18" fmla="*/ 336358 w 975946"/>
                <a:gd name="connsiteY18" fmla="*/ 784765 h 975946"/>
                <a:gd name="connsiteX19" fmla="*/ 329712 w 975946"/>
                <a:gd name="connsiteY19" fmla="*/ 817684 h 975946"/>
                <a:gd name="connsiteX20" fmla="*/ 329712 w 975946"/>
                <a:gd name="connsiteY20" fmla="*/ 817686 h 975946"/>
                <a:gd name="connsiteX21" fmla="*/ 0 w 975946"/>
                <a:gd name="connsiteY21" fmla="*/ 487973 h 9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5946" h="975946">
                  <a:moveTo>
                    <a:pt x="487973" y="975946"/>
                  </a:moveTo>
                  <a:lnTo>
                    <a:pt x="487973" y="975946"/>
                  </a:lnTo>
                  <a:lnTo>
                    <a:pt x="487973" y="975946"/>
                  </a:lnTo>
                  <a:close/>
                  <a:moveTo>
                    <a:pt x="487974" y="90410"/>
                  </a:moveTo>
                  <a:lnTo>
                    <a:pt x="885537" y="487974"/>
                  </a:lnTo>
                  <a:lnTo>
                    <a:pt x="627207" y="746304"/>
                  </a:lnTo>
                  <a:lnTo>
                    <a:pt x="599882" y="705776"/>
                  </a:lnTo>
                  <a:cubicBezTo>
                    <a:pt x="571243" y="677136"/>
                    <a:pt x="531677" y="659422"/>
                    <a:pt x="487974" y="659422"/>
                  </a:cubicBezTo>
                  <a:cubicBezTo>
                    <a:pt x="444271" y="659422"/>
                    <a:pt x="404706" y="677136"/>
                    <a:pt x="376066" y="705776"/>
                  </a:cubicBezTo>
                  <a:lnTo>
                    <a:pt x="348741" y="746304"/>
                  </a:lnTo>
                  <a:lnTo>
                    <a:pt x="90410" y="487974"/>
                  </a:lnTo>
                  <a:close/>
                  <a:moveTo>
                    <a:pt x="487973" y="0"/>
                  </a:moveTo>
                  <a:lnTo>
                    <a:pt x="975946" y="487973"/>
                  </a:lnTo>
                  <a:lnTo>
                    <a:pt x="646236" y="817683"/>
                  </a:lnTo>
                  <a:lnTo>
                    <a:pt x="639590" y="784765"/>
                  </a:lnTo>
                  <a:lnTo>
                    <a:pt x="936381" y="487974"/>
                  </a:lnTo>
                  <a:lnTo>
                    <a:pt x="487974" y="39566"/>
                  </a:lnTo>
                  <a:lnTo>
                    <a:pt x="39566" y="487974"/>
                  </a:lnTo>
                  <a:lnTo>
                    <a:pt x="336358" y="784765"/>
                  </a:lnTo>
                  <a:lnTo>
                    <a:pt x="329712" y="817684"/>
                  </a:lnTo>
                  <a:lnTo>
                    <a:pt x="329712" y="817686"/>
                  </a:lnTo>
                  <a:lnTo>
                    <a:pt x="0" y="487973"/>
                  </a:lnTo>
                  <a:close/>
                </a:path>
              </a:pathLst>
            </a:custGeom>
            <a:solidFill>
              <a:srgbClr val="FFBC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80000" anchor="ctr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用方向</a:t>
              </a:r>
              <a:endParaRPr lang="en-US" altLang="zh-CN" sz="20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和距离</a:t>
              </a:r>
            </a:p>
          </p:txBody>
        </p:sp>
        <p:sp>
          <p:nvSpPr>
            <p:cNvPr id="35" name="MH_Other_2"/>
            <p:cNvSpPr/>
            <p:nvPr/>
          </p:nvSpPr>
          <p:spPr>
            <a:xfrm>
              <a:off x="7288948" y="3336890"/>
              <a:ext cx="2266950" cy="401637"/>
            </a:xfrm>
            <a:custGeom>
              <a:avLst/>
              <a:gdLst>
                <a:gd name="connsiteX0" fmla="*/ 720001 w 1440000"/>
                <a:gd name="connsiteY0" fmla="*/ 0 h 254975"/>
                <a:gd name="connsiteX1" fmla="*/ 838697 w 1440000"/>
                <a:gd name="connsiteY1" fmla="*/ 118696 h 254975"/>
                <a:gd name="connsiteX2" fmla="*/ 803932 w 1440000"/>
                <a:gd name="connsiteY2" fmla="*/ 202627 h 254975"/>
                <a:gd name="connsiteX3" fmla="*/ 779684 w 1440000"/>
                <a:gd name="connsiteY3" fmla="*/ 218975 h 254975"/>
                <a:gd name="connsiteX4" fmla="*/ 1422000 w 1440000"/>
                <a:gd name="connsiteY4" fmla="*/ 218975 h 254975"/>
                <a:gd name="connsiteX5" fmla="*/ 1440000 w 1440000"/>
                <a:gd name="connsiteY5" fmla="*/ 236975 h 254975"/>
                <a:gd name="connsiteX6" fmla="*/ 1422000 w 1440000"/>
                <a:gd name="connsiteY6" fmla="*/ 254975 h 254975"/>
                <a:gd name="connsiteX7" fmla="*/ 18000 w 1440000"/>
                <a:gd name="connsiteY7" fmla="*/ 254975 h 254975"/>
                <a:gd name="connsiteX8" fmla="*/ 0 w 1440000"/>
                <a:gd name="connsiteY8" fmla="*/ 236975 h 254975"/>
                <a:gd name="connsiteX9" fmla="*/ 18000 w 1440000"/>
                <a:gd name="connsiteY9" fmla="*/ 218975 h 254975"/>
                <a:gd name="connsiteX10" fmla="*/ 660318 w 1440000"/>
                <a:gd name="connsiteY10" fmla="*/ 218975 h 254975"/>
                <a:gd name="connsiteX11" fmla="*/ 636070 w 1440000"/>
                <a:gd name="connsiteY11" fmla="*/ 202627 h 254975"/>
                <a:gd name="connsiteX12" fmla="*/ 601305 w 1440000"/>
                <a:gd name="connsiteY12" fmla="*/ 118696 h 254975"/>
                <a:gd name="connsiteX13" fmla="*/ 720001 w 1440000"/>
                <a:gd name="connsiteY13" fmla="*/ 0 h 25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000" h="254975">
                  <a:moveTo>
                    <a:pt x="720001" y="0"/>
                  </a:moveTo>
                  <a:cubicBezTo>
                    <a:pt x="785555" y="0"/>
                    <a:pt x="838697" y="53142"/>
                    <a:pt x="838697" y="118696"/>
                  </a:cubicBezTo>
                  <a:cubicBezTo>
                    <a:pt x="838697" y="151473"/>
                    <a:pt x="825412" y="181147"/>
                    <a:pt x="803932" y="202627"/>
                  </a:cubicBezTo>
                  <a:lnTo>
                    <a:pt x="779684" y="218975"/>
                  </a:lnTo>
                  <a:lnTo>
                    <a:pt x="1422000" y="218975"/>
                  </a:lnTo>
                  <a:cubicBezTo>
                    <a:pt x="1431941" y="218975"/>
                    <a:pt x="1440000" y="227034"/>
                    <a:pt x="1440000" y="236975"/>
                  </a:cubicBezTo>
                  <a:cubicBezTo>
                    <a:pt x="1440000" y="246916"/>
                    <a:pt x="1431941" y="254975"/>
                    <a:pt x="1422000" y="254975"/>
                  </a:cubicBezTo>
                  <a:lnTo>
                    <a:pt x="18000" y="254975"/>
                  </a:lnTo>
                  <a:cubicBezTo>
                    <a:pt x="8059" y="254975"/>
                    <a:pt x="0" y="246916"/>
                    <a:pt x="0" y="236975"/>
                  </a:cubicBezTo>
                  <a:cubicBezTo>
                    <a:pt x="0" y="227034"/>
                    <a:pt x="8059" y="218975"/>
                    <a:pt x="18000" y="218975"/>
                  </a:cubicBezTo>
                  <a:lnTo>
                    <a:pt x="660318" y="218975"/>
                  </a:lnTo>
                  <a:lnTo>
                    <a:pt x="636070" y="202627"/>
                  </a:lnTo>
                  <a:cubicBezTo>
                    <a:pt x="614591" y="181147"/>
                    <a:pt x="601305" y="151473"/>
                    <a:pt x="601305" y="118696"/>
                  </a:cubicBezTo>
                  <a:cubicBezTo>
                    <a:pt x="601305" y="53142"/>
                    <a:pt x="654447" y="0"/>
                    <a:pt x="720001" y="0"/>
                  </a:cubicBezTo>
                  <a:close/>
                </a:path>
              </a:pathLst>
            </a:custGeom>
            <a:solidFill>
              <a:srgbClr val="FFBC2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80000" anchor="ctr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MH_Text_2"/>
            <p:cNvSpPr/>
            <p:nvPr/>
          </p:nvSpPr>
          <p:spPr>
            <a:xfrm>
              <a:off x="6486060" y="3906838"/>
              <a:ext cx="4356112" cy="22463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方法：一是描述方向，一般用北偏东（西）或南偏东（西）若干度来描述；二是把比例尺转化成“图上</a:t>
              </a:r>
              <a:r>
                <a: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厘米表示实际若干千米”，用图上距离与比例尺求出实际距离。</a:t>
              </a:r>
            </a:p>
          </p:txBody>
        </p:sp>
      </p:grp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798708" y="421907"/>
            <a:ext cx="2709396" cy="637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确定物体的位置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表格 89"/>
          <p:cNvGraphicFramePr>
            <a:graphicFrameLocks noGrp="1"/>
          </p:cNvGraphicFramePr>
          <p:nvPr/>
        </p:nvGraphicFramePr>
        <p:xfrm>
          <a:off x="860788" y="1472995"/>
          <a:ext cx="2315097" cy="2245779"/>
        </p:xfrm>
        <a:graphic>
          <a:graphicData uri="http://schemas.openxmlformats.org/drawingml/2006/table">
            <a:tbl>
              <a:tblPr/>
              <a:tblGrid>
                <a:gridCol w="385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5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5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5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4297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29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297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29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297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29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91" name="组合 90"/>
          <p:cNvGrpSpPr/>
          <p:nvPr/>
        </p:nvGrpSpPr>
        <p:grpSpPr>
          <a:xfrm>
            <a:off x="204394" y="1234714"/>
            <a:ext cx="3434915" cy="2815467"/>
            <a:chOff x="7518459" y="931458"/>
            <a:chExt cx="3434915" cy="2815467"/>
          </a:xfrm>
        </p:grpSpPr>
        <p:grpSp>
          <p:nvGrpSpPr>
            <p:cNvPr id="92" name="组合 91"/>
            <p:cNvGrpSpPr/>
            <p:nvPr/>
          </p:nvGrpSpPr>
          <p:grpSpPr>
            <a:xfrm>
              <a:off x="8146121" y="1634689"/>
              <a:ext cx="2456362" cy="1826225"/>
              <a:chOff x="8146121" y="1634689"/>
              <a:chExt cx="2456362" cy="1826225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10086425" y="1873746"/>
                <a:ext cx="79988" cy="808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0092492" y="2986894"/>
                <a:ext cx="79988" cy="7998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8153189" y="1873746"/>
                <a:ext cx="79988" cy="808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8939345" y="2625864"/>
                <a:ext cx="79988" cy="808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8543482" y="3004586"/>
                <a:ext cx="80876" cy="7998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9707646" y="3369161"/>
                <a:ext cx="80878" cy="808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8146121" y="3380037"/>
                <a:ext cx="80878" cy="808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117" name="组合 116"/>
              <p:cNvGrpSpPr/>
              <p:nvPr/>
            </p:nvGrpSpPr>
            <p:grpSpPr>
              <a:xfrm>
                <a:off x="8156604" y="1634689"/>
                <a:ext cx="2445879" cy="1788591"/>
                <a:chOff x="8156604" y="1634689"/>
                <a:chExt cx="2445879" cy="1788591"/>
              </a:xfrm>
            </p:grpSpPr>
            <p:sp>
              <p:nvSpPr>
                <p:cNvPr id="118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0062116" y="1634689"/>
                  <a:ext cx="54036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1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公园</a:t>
                  </a:r>
                </a:p>
              </p:txBody>
            </p:sp>
            <p:sp>
              <p:nvSpPr>
                <p:cNvPr id="119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8156604" y="1906334"/>
                  <a:ext cx="72071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1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银行</a:t>
                  </a:r>
                </a:p>
              </p:txBody>
            </p:sp>
            <p:sp>
              <p:nvSpPr>
                <p:cNvPr id="120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8873118" y="2349249"/>
                  <a:ext cx="759463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1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小明家</a:t>
                  </a:r>
                </a:p>
              </p:txBody>
            </p:sp>
            <p:sp>
              <p:nvSpPr>
                <p:cNvPr id="121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10059039" y="2736803"/>
                  <a:ext cx="54036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医院</a:t>
                  </a:r>
                </a:p>
              </p:txBody>
            </p:sp>
            <p:sp>
              <p:nvSpPr>
                <p:cNvPr id="122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9657005" y="3115503"/>
                  <a:ext cx="60490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1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超市</a:t>
                  </a:r>
                </a:p>
              </p:txBody>
            </p:sp>
            <p:sp>
              <p:nvSpPr>
                <p:cNvPr id="123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8508384" y="2776797"/>
                  <a:ext cx="616953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16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邮局</a:t>
                  </a:r>
                </a:p>
              </p:txBody>
            </p:sp>
          </p:grpSp>
        </p:grpSp>
        <p:grpSp>
          <p:nvGrpSpPr>
            <p:cNvPr id="93" name="组合 92"/>
            <p:cNvGrpSpPr/>
            <p:nvPr/>
          </p:nvGrpSpPr>
          <p:grpSpPr>
            <a:xfrm>
              <a:off x="7518459" y="931458"/>
              <a:ext cx="3434915" cy="2815467"/>
              <a:chOff x="7518459" y="931458"/>
              <a:chExt cx="3434915" cy="2815467"/>
            </a:xfrm>
          </p:grpSpPr>
          <p:sp>
            <p:nvSpPr>
              <p:cNvPr id="94" name="TextBox 19"/>
              <p:cNvSpPr txBox="1">
                <a:spLocks noChangeArrowheads="1"/>
              </p:cNvSpPr>
              <p:nvPr/>
            </p:nvSpPr>
            <p:spPr bwMode="auto">
              <a:xfrm>
                <a:off x="7518459" y="3327288"/>
                <a:ext cx="66810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学校</a:t>
                </a:r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7909329" y="3296465"/>
                <a:ext cx="318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0</a:t>
                </a:r>
                <a:endParaRPr lang="zh-CN" altLang="en-US" sz="1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7938223" y="2929914"/>
                <a:ext cx="318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1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7935420" y="2542380"/>
                <a:ext cx="318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7919873" y="2197802"/>
                <a:ext cx="318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1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7931024" y="1824573"/>
                <a:ext cx="318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1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7941275" y="1456464"/>
                <a:ext cx="318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7930326" y="1055706"/>
                <a:ext cx="318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1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8425801" y="3439148"/>
                <a:ext cx="318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1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8816382" y="3439147"/>
                <a:ext cx="318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9588973" y="3438887"/>
                <a:ext cx="318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1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9209543" y="3427664"/>
                <a:ext cx="318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1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9967307" y="3427664"/>
                <a:ext cx="318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10361564" y="3438887"/>
                <a:ext cx="318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1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08" name="直接箭头连接符 107"/>
              <p:cNvCxnSpPr/>
              <p:nvPr/>
            </p:nvCxnSpPr>
            <p:spPr>
              <a:xfrm flipV="1">
                <a:off x="8171572" y="931458"/>
                <a:ext cx="0" cy="54133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箭头连接符 108"/>
              <p:cNvCxnSpPr/>
              <p:nvPr/>
            </p:nvCxnSpPr>
            <p:spPr>
              <a:xfrm>
                <a:off x="10166413" y="3415518"/>
                <a:ext cx="786961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24" name="表格 123"/>
          <p:cNvGraphicFramePr>
            <a:graphicFrameLocks noGrp="1"/>
          </p:cNvGraphicFramePr>
          <p:nvPr/>
        </p:nvGraphicFramePr>
        <p:xfrm>
          <a:off x="5098210" y="1179576"/>
          <a:ext cx="2700946" cy="2620075"/>
        </p:xfrm>
        <a:graphic>
          <a:graphicData uri="http://schemas.openxmlformats.org/drawingml/2006/table">
            <a:tbl>
              <a:tblPr/>
              <a:tblGrid>
                <a:gridCol w="385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5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5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5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58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429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297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29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297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29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297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296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51192" marR="51192" marT="25596" marB="2559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25" name="组合 124"/>
          <p:cNvGrpSpPr/>
          <p:nvPr/>
        </p:nvGrpSpPr>
        <p:grpSpPr>
          <a:xfrm>
            <a:off x="5098210" y="1137029"/>
            <a:ext cx="3903827" cy="2644170"/>
            <a:chOff x="7493684" y="3676822"/>
            <a:chExt cx="3903827" cy="2644170"/>
          </a:xfrm>
        </p:grpSpPr>
        <p:sp>
          <p:nvSpPr>
            <p:cNvPr id="126" name="椭圆 125"/>
            <p:cNvSpPr/>
            <p:nvPr/>
          </p:nvSpPr>
          <p:spPr>
            <a:xfrm>
              <a:off x="9430769" y="4436369"/>
              <a:ext cx="79988" cy="808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9436836" y="5549517"/>
              <a:ext cx="79988" cy="799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7887826" y="4436369"/>
              <a:ext cx="79988" cy="808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8673976" y="5188487"/>
              <a:ext cx="79988" cy="808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8270016" y="5545583"/>
              <a:ext cx="80876" cy="799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9051990" y="5931784"/>
              <a:ext cx="80878" cy="808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7886936" y="5920634"/>
              <a:ext cx="80878" cy="808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" name="TextBox 4"/>
            <p:cNvSpPr txBox="1">
              <a:spLocks noChangeArrowheads="1"/>
            </p:cNvSpPr>
            <p:nvPr/>
          </p:nvSpPr>
          <p:spPr bwMode="auto">
            <a:xfrm>
              <a:off x="9406460" y="4197312"/>
              <a:ext cx="6719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公园</a:t>
              </a:r>
            </a:p>
          </p:txBody>
        </p:sp>
        <p:sp>
          <p:nvSpPr>
            <p:cNvPr id="134" name="TextBox 14"/>
            <p:cNvSpPr txBox="1">
              <a:spLocks noChangeArrowheads="1"/>
            </p:cNvSpPr>
            <p:nvPr/>
          </p:nvSpPr>
          <p:spPr bwMode="auto">
            <a:xfrm>
              <a:off x="7882711" y="4469617"/>
              <a:ext cx="7207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银行</a:t>
              </a:r>
            </a:p>
          </p:txBody>
        </p:sp>
        <p:sp>
          <p:nvSpPr>
            <p:cNvPr id="135" name="TextBox 15"/>
            <p:cNvSpPr txBox="1">
              <a:spLocks noChangeArrowheads="1"/>
            </p:cNvSpPr>
            <p:nvPr/>
          </p:nvSpPr>
          <p:spPr bwMode="auto">
            <a:xfrm>
              <a:off x="8621618" y="4946314"/>
              <a:ext cx="8952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小明家</a:t>
              </a:r>
            </a:p>
          </p:txBody>
        </p:sp>
        <p:sp>
          <p:nvSpPr>
            <p:cNvPr id="136" name="TextBox 16"/>
            <p:cNvSpPr txBox="1">
              <a:spLocks noChangeArrowheads="1"/>
            </p:cNvSpPr>
            <p:nvPr/>
          </p:nvSpPr>
          <p:spPr bwMode="auto">
            <a:xfrm>
              <a:off x="9403383" y="5299426"/>
              <a:ext cx="1177712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医院</a:t>
              </a:r>
            </a:p>
          </p:txBody>
        </p:sp>
        <p:sp>
          <p:nvSpPr>
            <p:cNvPr id="137" name="TextBox 17"/>
            <p:cNvSpPr txBox="1">
              <a:spLocks noChangeArrowheads="1"/>
            </p:cNvSpPr>
            <p:nvPr/>
          </p:nvSpPr>
          <p:spPr bwMode="auto">
            <a:xfrm>
              <a:off x="9001349" y="5678126"/>
              <a:ext cx="6049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超市</a:t>
              </a:r>
            </a:p>
          </p:txBody>
        </p:sp>
        <p:sp>
          <p:nvSpPr>
            <p:cNvPr id="138" name="TextBox 18"/>
            <p:cNvSpPr txBox="1">
              <a:spLocks noChangeArrowheads="1"/>
            </p:cNvSpPr>
            <p:nvPr/>
          </p:nvSpPr>
          <p:spPr bwMode="auto">
            <a:xfrm>
              <a:off x="8243458" y="5342375"/>
              <a:ext cx="6169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邮局</a:t>
              </a:r>
            </a:p>
          </p:txBody>
        </p:sp>
        <p:sp>
          <p:nvSpPr>
            <p:cNvPr id="139" name="TextBox 19"/>
            <p:cNvSpPr txBox="1">
              <a:spLocks noChangeArrowheads="1"/>
            </p:cNvSpPr>
            <p:nvPr/>
          </p:nvSpPr>
          <p:spPr bwMode="auto">
            <a:xfrm>
              <a:off x="7493684" y="5982438"/>
              <a:ext cx="6681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学校</a:t>
              </a:r>
            </a:p>
          </p:txBody>
        </p:sp>
        <p:sp>
          <p:nvSpPr>
            <p:cNvPr id="140" name="TextBox 20"/>
            <p:cNvSpPr txBox="1">
              <a:spLocks noChangeArrowheads="1"/>
            </p:cNvSpPr>
            <p:nvPr/>
          </p:nvSpPr>
          <p:spPr bwMode="auto">
            <a:xfrm>
              <a:off x="10261101" y="3676822"/>
              <a:ext cx="5164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</a:p>
          </p:txBody>
        </p:sp>
        <p:cxnSp>
          <p:nvCxnSpPr>
            <p:cNvPr id="141" name="直接箭头连接符 140"/>
            <p:cNvCxnSpPr/>
            <p:nvPr/>
          </p:nvCxnSpPr>
          <p:spPr>
            <a:xfrm flipV="1">
              <a:off x="10519315" y="4079041"/>
              <a:ext cx="0" cy="541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 flipV="1">
              <a:off x="7882771" y="4460391"/>
              <a:ext cx="1583382" cy="1493696"/>
            </a:xfrm>
            <a:prstGeom prst="line">
              <a:avLst/>
            </a:prstGeom>
            <a:noFill/>
            <a:ln w="28575" cap="flat" cmpd="sng" algn="ctr">
              <a:solidFill>
                <a:srgbClr val="333399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grpSp>
          <p:nvGrpSpPr>
            <p:cNvPr id="143" name="组合 50"/>
            <p:cNvGrpSpPr/>
            <p:nvPr/>
          </p:nvGrpSpPr>
          <p:grpSpPr bwMode="auto">
            <a:xfrm>
              <a:off x="10344721" y="6171420"/>
              <a:ext cx="472749" cy="132543"/>
              <a:chOff x="4967763" y="6669368"/>
              <a:chExt cx="784831" cy="72000"/>
            </a:xfrm>
          </p:grpSpPr>
          <p:cxnSp>
            <p:nvCxnSpPr>
              <p:cNvPr id="145" name="直接连接符 144"/>
              <p:cNvCxnSpPr/>
              <p:nvPr/>
            </p:nvCxnSpPr>
            <p:spPr>
              <a:xfrm>
                <a:off x="4967763" y="6741368"/>
                <a:ext cx="7848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 flipV="1">
                <a:off x="5752594" y="6669368"/>
                <a:ext cx="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flipV="1">
                <a:off x="4975691" y="6669368"/>
                <a:ext cx="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extBox 47"/>
            <p:cNvSpPr txBox="1">
              <a:spLocks noChangeArrowheads="1"/>
            </p:cNvSpPr>
            <p:nvPr/>
          </p:nvSpPr>
          <p:spPr bwMode="auto">
            <a:xfrm>
              <a:off x="10188720" y="5849528"/>
              <a:ext cx="12087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    200m</a:t>
              </a:r>
              <a:endPara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0" name="文本框 149"/>
          <p:cNvSpPr txBox="1"/>
          <p:nvPr/>
        </p:nvSpPr>
        <p:spPr>
          <a:xfrm>
            <a:off x="1691680" y="967647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用数对</a:t>
            </a:r>
          </a:p>
        </p:txBody>
      </p:sp>
      <p:sp>
        <p:nvSpPr>
          <p:cNvPr id="153" name="文本框 152"/>
          <p:cNvSpPr txBox="1"/>
          <p:nvPr/>
        </p:nvSpPr>
        <p:spPr>
          <a:xfrm>
            <a:off x="6527239" y="722353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用方向和距离</a:t>
            </a:r>
          </a:p>
        </p:txBody>
      </p:sp>
      <p:grpSp>
        <p:nvGrpSpPr>
          <p:cNvPr id="154" name="组合 153"/>
          <p:cNvGrpSpPr/>
          <p:nvPr/>
        </p:nvGrpSpPr>
        <p:grpSpPr>
          <a:xfrm>
            <a:off x="899592" y="4047168"/>
            <a:ext cx="2368070" cy="684822"/>
            <a:chOff x="5871375" y="1912703"/>
            <a:chExt cx="2073368" cy="933445"/>
          </a:xfrm>
        </p:grpSpPr>
        <p:sp>
          <p:nvSpPr>
            <p:cNvPr id="155" name="TextBox 22"/>
            <p:cNvSpPr txBox="1">
              <a:spLocks noChangeArrowheads="1"/>
            </p:cNvSpPr>
            <p:nvPr/>
          </p:nvSpPr>
          <p:spPr bwMode="auto">
            <a:xfrm>
              <a:off x="5871375" y="1912703"/>
              <a:ext cx="2026877" cy="88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以学校为中心，小明家位置是点（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）。</a:t>
              </a:r>
            </a:p>
          </p:txBody>
        </p:sp>
        <p:sp>
          <p:nvSpPr>
            <p:cNvPr id="156" name="圆角矩形 155"/>
            <p:cNvSpPr/>
            <p:nvPr/>
          </p:nvSpPr>
          <p:spPr>
            <a:xfrm>
              <a:off x="5908841" y="1936778"/>
              <a:ext cx="2035902" cy="909370"/>
            </a:xfrm>
            <a:prstGeom prst="roundRect">
              <a:avLst/>
            </a:prstGeom>
            <a:noFill/>
            <a:ln w="254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5328947" y="3917495"/>
            <a:ext cx="2512635" cy="958511"/>
            <a:chOff x="4767318" y="4750265"/>
            <a:chExt cx="2512635" cy="958511"/>
          </a:xfrm>
        </p:grpSpPr>
        <p:sp>
          <p:nvSpPr>
            <p:cNvPr id="158" name="TextBox 22"/>
            <p:cNvSpPr txBox="1">
              <a:spLocks noChangeArrowheads="1"/>
            </p:cNvSpPr>
            <p:nvPr/>
          </p:nvSpPr>
          <p:spPr bwMode="auto">
            <a:xfrm>
              <a:off x="4849576" y="4750265"/>
              <a:ext cx="243037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以学校为中心，邮局在学校东偏北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45</a:t>
              </a:r>
              <a:r>
                <a:rPr lang="en-US" altLang="zh-CN" sz="1800" b="1" baseline="30000" dirty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大约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280m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的位置。</a:t>
              </a:r>
            </a:p>
          </p:txBody>
        </p:sp>
        <p:sp>
          <p:nvSpPr>
            <p:cNvPr id="159" name="圆角矩形 158"/>
            <p:cNvSpPr/>
            <p:nvPr/>
          </p:nvSpPr>
          <p:spPr>
            <a:xfrm>
              <a:off x="4767318" y="4769940"/>
              <a:ext cx="2354034" cy="938836"/>
            </a:xfrm>
            <a:prstGeom prst="roundRect">
              <a:avLst/>
            </a:prstGeom>
            <a:noFill/>
            <a:ln w="254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74459" y="217813"/>
            <a:ext cx="2936746" cy="660345"/>
            <a:chOff x="2474459" y="217813"/>
            <a:chExt cx="2936746" cy="660345"/>
          </a:xfrm>
        </p:grpSpPr>
        <p:sp>
          <p:nvSpPr>
            <p:cNvPr id="2" name="圆角矩形标注 1"/>
            <p:cNvSpPr/>
            <p:nvPr/>
          </p:nvSpPr>
          <p:spPr>
            <a:xfrm>
              <a:off x="2495084" y="217813"/>
              <a:ext cx="2916121" cy="613818"/>
            </a:xfrm>
            <a:prstGeom prst="wedgeRoundRectCallout">
              <a:avLst>
                <a:gd name="adj1" fmla="val -892"/>
                <a:gd name="adj2" fmla="val 11234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474459" y="231827"/>
              <a:ext cx="2929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以学校为中心，用两种方法来确定其他地方的位置。</a:t>
              </a:r>
            </a:p>
          </p:txBody>
        </p:sp>
      </p:grpSp>
      <p:sp>
        <p:nvSpPr>
          <p:cNvPr id="81" name="文本框 20"/>
          <p:cNvSpPr txBox="1"/>
          <p:nvPr/>
        </p:nvSpPr>
        <p:spPr>
          <a:xfrm>
            <a:off x="767979" y="915566"/>
            <a:ext cx="1859805" cy="49244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【方法一】</a:t>
            </a:r>
          </a:p>
        </p:txBody>
      </p:sp>
      <p:sp>
        <p:nvSpPr>
          <p:cNvPr id="82" name="文本框 26"/>
          <p:cNvSpPr txBox="1"/>
          <p:nvPr/>
        </p:nvSpPr>
        <p:spPr>
          <a:xfrm>
            <a:off x="5189573" y="699542"/>
            <a:ext cx="1851789" cy="49244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【方法二】</a:t>
            </a: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99" y="922408"/>
            <a:ext cx="632584" cy="1189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3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45401" y="483518"/>
            <a:ext cx="5238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在图中标出他们两家的位置。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7859717" y="172854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668344" y="1321547"/>
            <a:ext cx="35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213557" y="3983629"/>
            <a:ext cx="1870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∶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20000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403648" y="1061999"/>
            <a:ext cx="2291470" cy="739568"/>
          </a:xfrm>
          <a:prstGeom prst="wedgeRoundRectCallout">
            <a:avLst>
              <a:gd name="adj1" fmla="val -58893"/>
              <a:gd name="adj2" fmla="val 34093"/>
              <a:gd name="adj3" fmla="val 16667"/>
            </a:avLst>
          </a:prstGeom>
          <a:noFill/>
          <a:ln w="9525">
            <a:solidFill>
              <a:srgbClr val="00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我家在学校正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南方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向约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300m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7233554" y="2714379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449454" y="2714379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学校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3459112" y="1845712"/>
            <a:ext cx="2771775" cy="709142"/>
          </a:xfrm>
          <a:prstGeom prst="wedgeRoundRectCallout">
            <a:avLst>
              <a:gd name="adj1" fmla="val 307"/>
              <a:gd name="adj2" fmla="val 81720"/>
              <a:gd name="adj3" fmla="val 16667"/>
            </a:avLst>
          </a:prstGeom>
          <a:noFill/>
          <a:ln w="9525">
            <a:solidFill>
              <a:srgbClr val="00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我家在学校北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偏西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30°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400m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307318" y="1321547"/>
            <a:ext cx="2153113" cy="303978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7304992" y="228257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" name="Group 20"/>
          <p:cNvGrpSpPr/>
          <p:nvPr/>
        </p:nvGrpSpPr>
        <p:grpSpPr bwMode="auto">
          <a:xfrm flipV="1">
            <a:off x="7255779" y="2869954"/>
            <a:ext cx="144463" cy="785812"/>
            <a:chOff x="2765" y="1434"/>
            <a:chExt cx="70" cy="503"/>
          </a:xfrm>
        </p:grpSpPr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V="1">
              <a:off x="2789" y="1483"/>
              <a:ext cx="0" cy="45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2789" y="1661"/>
              <a:ext cx="4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Oval 19"/>
            <p:cNvSpPr>
              <a:spLocks noChangeArrowheads="1"/>
            </p:cNvSpPr>
            <p:nvPr/>
          </p:nvSpPr>
          <p:spPr bwMode="auto">
            <a:xfrm>
              <a:off x="2765" y="1434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6944629" y="2787404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7304992" y="2427041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839394" y="3520353"/>
            <a:ext cx="862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66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小梅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892089" y="2167265"/>
            <a:ext cx="862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66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小亮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7380506" y="3479162"/>
            <a:ext cx="862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66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小亮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263791" y="1356522"/>
            <a:ext cx="1366396" cy="1430882"/>
            <a:chOff x="8270415" y="1817075"/>
            <a:chExt cx="1366396" cy="1430882"/>
          </a:xfrm>
        </p:grpSpPr>
        <p:grpSp>
          <p:nvGrpSpPr>
            <p:cNvPr id="38" name="Group 26"/>
            <p:cNvGrpSpPr/>
            <p:nvPr/>
          </p:nvGrpSpPr>
          <p:grpSpPr bwMode="auto">
            <a:xfrm>
              <a:off x="8757578" y="2189094"/>
              <a:ext cx="554038" cy="1058863"/>
              <a:chOff x="2440" y="1312"/>
              <a:chExt cx="349" cy="667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 flipH="1" flipV="1">
                <a:off x="2472" y="1344"/>
                <a:ext cx="317" cy="63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V="1">
                <a:off x="2622" y="1616"/>
                <a:ext cx="91" cy="4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4" name="Oval 25"/>
              <p:cNvSpPr>
                <a:spLocks noChangeArrowheads="1"/>
              </p:cNvSpPr>
              <p:nvPr/>
            </p:nvSpPr>
            <p:spPr bwMode="auto">
              <a:xfrm>
                <a:off x="2440" y="131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8270415" y="1817075"/>
              <a:ext cx="8625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66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小梅</a:t>
              </a:r>
            </a:p>
          </p:txBody>
        </p:sp>
        <p:sp>
          <p:nvSpPr>
            <p:cNvPr id="40" name="弧形 39"/>
            <p:cNvSpPr/>
            <p:nvPr/>
          </p:nvSpPr>
          <p:spPr>
            <a:xfrm rot="9825641" flipH="1" flipV="1">
              <a:off x="9041424" y="2973918"/>
              <a:ext cx="278384" cy="192024"/>
            </a:xfrm>
            <a:prstGeom prst="arc">
              <a:avLst/>
            </a:prstGeom>
            <a:ln w="190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036967" y="2615297"/>
              <a:ext cx="5998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66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r>
                <a:rPr lang="en-US" altLang="zh-CN" sz="2400" b="1" baseline="30000" dirty="0">
                  <a:solidFill>
                    <a:srgbClr val="66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endParaRPr lang="zh-CN" altLang="en-US" sz="2400" b="1" dirty="0">
                <a:solidFill>
                  <a:srgbClr val="66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12369" y="2788455"/>
            <a:ext cx="3899591" cy="977388"/>
            <a:chOff x="1045204" y="3605819"/>
            <a:chExt cx="3899591" cy="977388"/>
          </a:xfrm>
        </p:grpSpPr>
        <p:sp>
          <p:nvSpPr>
            <p:cNvPr id="46" name="Text Box 3"/>
            <p:cNvSpPr txBox="1">
              <a:spLocks noChangeArrowheads="1"/>
            </p:cNvSpPr>
            <p:nvPr/>
          </p:nvSpPr>
          <p:spPr bwMode="auto">
            <a:xfrm>
              <a:off x="1119976" y="3605819"/>
              <a:ext cx="2569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300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米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=30000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厘米</a:t>
              </a:r>
            </a:p>
          </p:txBody>
        </p:sp>
        <p:sp>
          <p:nvSpPr>
            <p:cNvPr id="47" name="Text Box 3"/>
            <p:cNvSpPr txBox="1">
              <a:spLocks noChangeArrowheads="1"/>
            </p:cNvSpPr>
            <p:nvPr/>
          </p:nvSpPr>
          <p:spPr bwMode="auto">
            <a:xfrm>
              <a:off x="1045204" y="4121542"/>
              <a:ext cx="38995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30000÷20000=1.5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（厘米）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151460" y="3912507"/>
            <a:ext cx="3471039" cy="857779"/>
            <a:chOff x="4523874" y="4795053"/>
            <a:chExt cx="3471039" cy="857779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580936" y="4795053"/>
              <a:ext cx="25692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400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米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=40000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厘米</a:t>
              </a:r>
            </a:p>
          </p:txBody>
        </p:sp>
        <p:sp>
          <p:nvSpPr>
            <p:cNvPr id="51" name="Text Box 3"/>
            <p:cNvSpPr txBox="1">
              <a:spLocks noChangeArrowheads="1"/>
            </p:cNvSpPr>
            <p:nvPr/>
          </p:nvSpPr>
          <p:spPr bwMode="auto">
            <a:xfrm>
              <a:off x="4523874" y="5191167"/>
              <a:ext cx="34710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40000÷20000=2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（厘米）</a:t>
              </a: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141" y="1415671"/>
            <a:ext cx="695706" cy="131765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01" y="2658765"/>
            <a:ext cx="632584" cy="1189861"/>
          </a:xfrm>
          <a:prstGeom prst="rect">
            <a:avLst/>
          </a:prstGeom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0" y="67571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977112" y="501079"/>
            <a:ext cx="8166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在动物园示意图上标出各个场馆的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位置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，量一量，并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填空。</a:t>
            </a: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956981" y="1161745"/>
          <a:ext cx="2921200" cy="2839270"/>
        </p:xfrm>
        <a:graphic>
          <a:graphicData uri="http://schemas.openxmlformats.org/drawingml/2006/table">
            <a:tbl>
              <a:tblPr/>
              <a:tblGrid>
                <a:gridCol w="292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5" name="椭圆 34"/>
          <p:cNvSpPr/>
          <p:nvPr/>
        </p:nvSpPr>
        <p:spPr>
          <a:xfrm>
            <a:off x="3263409" y="1408201"/>
            <a:ext cx="80166" cy="801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43" name="TextBox 17"/>
          <p:cNvSpPr txBox="1">
            <a:spLocks noChangeArrowheads="1"/>
          </p:cNvSpPr>
          <p:nvPr/>
        </p:nvSpPr>
        <p:spPr bwMode="auto">
          <a:xfrm>
            <a:off x="3972291" y="1425782"/>
            <a:ext cx="3999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</a:t>
            </a:r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4150568" y="1715907"/>
            <a:ext cx="1" cy="401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826681" y="3992022"/>
            <a:ext cx="32920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0     1     2     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   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4     5     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     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    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8     9    10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"/>
          <p:cNvSpPr txBox="1">
            <a:spLocks noChangeArrowheads="1"/>
          </p:cNvSpPr>
          <p:nvPr/>
        </p:nvSpPr>
        <p:spPr bwMode="auto">
          <a:xfrm>
            <a:off x="2967299" y="1454636"/>
            <a:ext cx="816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海洋馆</a:t>
            </a:r>
          </a:p>
        </p:txBody>
      </p:sp>
      <p:grpSp>
        <p:nvGrpSpPr>
          <p:cNvPr id="47" name="组合 8"/>
          <p:cNvGrpSpPr/>
          <p:nvPr/>
        </p:nvGrpSpPr>
        <p:grpSpPr bwMode="auto">
          <a:xfrm>
            <a:off x="870065" y="4591230"/>
            <a:ext cx="252413" cy="80963"/>
            <a:chOff x="591413" y="5177180"/>
            <a:chExt cx="337207" cy="108000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591413" y="5278827"/>
              <a:ext cx="324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928620" y="5177180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599366" y="5177180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27"/>
          <p:cNvSpPr txBox="1">
            <a:spLocks noChangeArrowheads="1"/>
          </p:cNvSpPr>
          <p:nvPr/>
        </p:nvSpPr>
        <p:spPr bwMode="auto">
          <a:xfrm>
            <a:off x="756159" y="4351977"/>
            <a:ext cx="976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 m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28"/>
          <p:cNvSpPr txBox="1">
            <a:spLocks noChangeArrowheads="1"/>
          </p:cNvSpPr>
          <p:nvPr/>
        </p:nvSpPr>
        <p:spPr bwMode="auto">
          <a:xfrm>
            <a:off x="333949" y="889668"/>
            <a:ext cx="616141" cy="304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ts val="2250"/>
              </a:lnSpc>
            </a:pP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9 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8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7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05919" y="3719886"/>
            <a:ext cx="1185959" cy="307777"/>
            <a:chOff x="3113614" y="5033257"/>
            <a:chExt cx="1581278" cy="410370"/>
          </a:xfrm>
        </p:grpSpPr>
        <p:sp>
          <p:nvSpPr>
            <p:cNvPr id="42" name="椭圆 41"/>
            <p:cNvSpPr/>
            <p:nvPr/>
          </p:nvSpPr>
          <p:spPr>
            <a:xfrm>
              <a:off x="3145730" y="5326845"/>
              <a:ext cx="106887" cy="1068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1" name="TextBox 7"/>
            <p:cNvSpPr txBox="1">
              <a:spLocks noChangeArrowheads="1"/>
            </p:cNvSpPr>
            <p:nvPr/>
          </p:nvSpPr>
          <p:spPr bwMode="auto">
            <a:xfrm>
              <a:off x="3113614" y="5033257"/>
              <a:ext cx="1581278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大门</a:t>
              </a:r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(5,0)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91878" y="3104036"/>
            <a:ext cx="870369" cy="603386"/>
            <a:chOff x="4694892" y="4212116"/>
            <a:chExt cx="1160492" cy="804515"/>
          </a:xfrm>
        </p:grpSpPr>
        <p:sp>
          <p:nvSpPr>
            <p:cNvPr id="36" name="椭圆 35"/>
            <p:cNvSpPr/>
            <p:nvPr/>
          </p:nvSpPr>
          <p:spPr>
            <a:xfrm>
              <a:off x="5129507" y="4212116"/>
              <a:ext cx="105713" cy="1068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2" name="TextBox 7"/>
            <p:cNvSpPr txBox="1">
              <a:spLocks noChangeArrowheads="1"/>
            </p:cNvSpPr>
            <p:nvPr/>
          </p:nvSpPr>
          <p:spPr bwMode="auto">
            <a:xfrm>
              <a:off x="4694892" y="4319004"/>
              <a:ext cx="1160492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大象馆</a:t>
              </a:r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(10,3)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71836" y="3173205"/>
            <a:ext cx="953816" cy="523220"/>
            <a:chOff x="2934835" y="4304345"/>
            <a:chExt cx="1271755" cy="697626"/>
          </a:xfrm>
        </p:grpSpPr>
        <p:sp>
          <p:nvSpPr>
            <p:cNvPr id="41" name="椭圆 40"/>
            <p:cNvSpPr/>
            <p:nvPr/>
          </p:nvSpPr>
          <p:spPr>
            <a:xfrm>
              <a:off x="3178687" y="4581195"/>
              <a:ext cx="106887" cy="1068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3" name="TextBox 7"/>
            <p:cNvSpPr txBox="1">
              <a:spLocks noChangeArrowheads="1"/>
            </p:cNvSpPr>
            <p:nvPr/>
          </p:nvSpPr>
          <p:spPr bwMode="auto">
            <a:xfrm>
              <a:off x="2934835" y="4304345"/>
              <a:ext cx="1271755" cy="69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熊猫馆</a:t>
              </a:r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(5,2)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05884" y="2313050"/>
            <a:ext cx="980299" cy="523220"/>
            <a:chOff x="3646900" y="3157473"/>
            <a:chExt cx="1307065" cy="697627"/>
          </a:xfrm>
        </p:grpSpPr>
        <p:sp>
          <p:nvSpPr>
            <p:cNvPr id="37" name="椭圆 36"/>
            <p:cNvSpPr/>
            <p:nvPr/>
          </p:nvSpPr>
          <p:spPr>
            <a:xfrm>
              <a:off x="3951492" y="3455658"/>
              <a:ext cx="105713" cy="1068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4" name="TextBox 7"/>
            <p:cNvSpPr txBox="1">
              <a:spLocks noChangeArrowheads="1"/>
            </p:cNvSpPr>
            <p:nvPr/>
          </p:nvSpPr>
          <p:spPr bwMode="auto">
            <a:xfrm>
              <a:off x="3646900" y="3157473"/>
              <a:ext cx="1307065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狮虎山</a:t>
              </a:r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(7,5)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08412" y="1461992"/>
            <a:ext cx="718847" cy="523220"/>
            <a:chOff x="1383603" y="2022727"/>
            <a:chExt cx="958463" cy="697625"/>
          </a:xfrm>
        </p:grpSpPr>
        <p:sp>
          <p:nvSpPr>
            <p:cNvPr id="39" name="椭圆 38"/>
            <p:cNvSpPr/>
            <p:nvPr/>
          </p:nvSpPr>
          <p:spPr>
            <a:xfrm>
              <a:off x="1631224" y="2298029"/>
              <a:ext cx="105713" cy="1068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5" name="TextBox 7"/>
            <p:cNvSpPr txBox="1">
              <a:spLocks noChangeArrowheads="1"/>
            </p:cNvSpPr>
            <p:nvPr/>
          </p:nvSpPr>
          <p:spPr bwMode="auto">
            <a:xfrm>
              <a:off x="1383603" y="2022727"/>
              <a:ext cx="958463" cy="6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鹿苑</a:t>
              </a:r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(1,8)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79648" y="2643768"/>
            <a:ext cx="876846" cy="523220"/>
            <a:chOff x="1611918" y="3598428"/>
            <a:chExt cx="1169128" cy="697626"/>
          </a:xfrm>
        </p:grpSpPr>
        <p:sp>
          <p:nvSpPr>
            <p:cNvPr id="40" name="椭圆 39"/>
            <p:cNvSpPr/>
            <p:nvPr/>
          </p:nvSpPr>
          <p:spPr>
            <a:xfrm>
              <a:off x="1611918" y="3831269"/>
              <a:ext cx="106887" cy="105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6" name="TextBox 7"/>
            <p:cNvSpPr txBox="1">
              <a:spLocks noChangeArrowheads="1"/>
            </p:cNvSpPr>
            <p:nvPr/>
          </p:nvSpPr>
          <p:spPr bwMode="auto">
            <a:xfrm>
              <a:off x="1668713" y="3598428"/>
              <a:ext cx="1112333" cy="69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猩猩馆</a:t>
              </a:r>
              <a:endPara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/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(1.4)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58228" y="2033500"/>
            <a:ext cx="876662" cy="523220"/>
            <a:chOff x="2116692" y="2784736"/>
            <a:chExt cx="1168882" cy="697627"/>
          </a:xfrm>
        </p:grpSpPr>
        <p:sp>
          <p:nvSpPr>
            <p:cNvPr id="38" name="椭圆 37"/>
            <p:cNvSpPr/>
            <p:nvPr/>
          </p:nvSpPr>
          <p:spPr>
            <a:xfrm>
              <a:off x="2374754" y="3064730"/>
              <a:ext cx="105713" cy="105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7" name="TextBox 7"/>
            <p:cNvSpPr txBox="1">
              <a:spLocks noChangeArrowheads="1"/>
            </p:cNvSpPr>
            <p:nvPr/>
          </p:nvSpPr>
          <p:spPr bwMode="auto">
            <a:xfrm>
              <a:off x="2116692" y="2784736"/>
              <a:ext cx="1168882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科普馆</a:t>
              </a:r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(3,6)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9" name="Text Box 3"/>
          <p:cNvSpPr txBox="1">
            <a:spLocks noChangeArrowheads="1"/>
          </p:cNvSpPr>
          <p:nvPr/>
        </p:nvSpPr>
        <p:spPr bwMode="auto">
          <a:xfrm>
            <a:off x="4281948" y="1149151"/>
            <a:ext cx="4461004" cy="365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动物园大门位于点（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），向北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100m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熊猫馆。</a:t>
            </a:r>
          </a:p>
          <a:p>
            <a:pPr eaLnBrk="1" hangingPunct="1">
              <a:lnSpc>
                <a:spcPts val="2100"/>
              </a:lnSpc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海洋馆位于点（　　　），在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大门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____ ____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______m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eaLnBrk="1" hangingPunct="1">
              <a:lnSpc>
                <a:spcPts val="2100"/>
              </a:lnSpc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大象馆位于点（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），在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大门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____ ____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______m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处。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ts val="2100"/>
              </a:lnSpc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狮虎山到熊猫馆和大象馆的距离相等，位于点（　　　）。</a:t>
            </a:r>
          </a:p>
          <a:p>
            <a:pPr eaLnBrk="1" hangingPunct="1">
              <a:lnSpc>
                <a:spcPts val="2100"/>
              </a:lnSpc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鹿苑位于点（         ），向南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200m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到达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猩猩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馆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科普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馆与这两处距离相等，位于点（　   　）。</a:t>
            </a:r>
          </a:p>
        </p:txBody>
      </p:sp>
      <p:sp>
        <p:nvSpPr>
          <p:cNvPr id="90" name="Text Box 150"/>
          <p:cNvSpPr txBox="1">
            <a:spLocks noChangeArrowheads="1"/>
          </p:cNvSpPr>
          <p:nvPr/>
        </p:nvSpPr>
        <p:spPr bwMode="auto">
          <a:xfrm>
            <a:off x="6504632" y="1787931"/>
            <a:ext cx="803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</a:p>
        </p:txBody>
      </p:sp>
      <p:sp>
        <p:nvSpPr>
          <p:cNvPr id="91" name="Text Box 151"/>
          <p:cNvSpPr txBox="1">
            <a:spLocks noChangeArrowheads="1"/>
          </p:cNvSpPr>
          <p:nvPr/>
        </p:nvSpPr>
        <p:spPr bwMode="auto">
          <a:xfrm>
            <a:off x="4715867" y="2088458"/>
            <a:ext cx="4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</a:p>
        </p:txBody>
      </p:sp>
      <p:sp>
        <p:nvSpPr>
          <p:cNvPr id="92" name="Text Box 152"/>
          <p:cNvSpPr txBox="1">
            <a:spLocks noChangeArrowheads="1"/>
          </p:cNvSpPr>
          <p:nvPr/>
        </p:nvSpPr>
        <p:spPr bwMode="auto">
          <a:xfrm>
            <a:off x="5220072" y="2747704"/>
            <a:ext cx="432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Text Box 152"/>
          <p:cNvSpPr txBox="1">
            <a:spLocks noChangeArrowheads="1"/>
          </p:cNvSpPr>
          <p:nvPr/>
        </p:nvSpPr>
        <p:spPr bwMode="auto">
          <a:xfrm>
            <a:off x="6948264" y="2067694"/>
            <a:ext cx="648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4" name="Text Box 152"/>
          <p:cNvSpPr txBox="1">
            <a:spLocks noChangeArrowheads="1"/>
          </p:cNvSpPr>
          <p:nvPr/>
        </p:nvSpPr>
        <p:spPr bwMode="auto">
          <a:xfrm>
            <a:off x="6650359" y="2747704"/>
            <a:ext cx="910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270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5" name="Text Box 151"/>
          <p:cNvSpPr txBox="1">
            <a:spLocks noChangeArrowheads="1"/>
          </p:cNvSpPr>
          <p:nvPr/>
        </p:nvSpPr>
        <p:spPr bwMode="auto">
          <a:xfrm>
            <a:off x="4427984" y="2733327"/>
            <a:ext cx="432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6" name="Text Box 152"/>
          <p:cNvSpPr txBox="1">
            <a:spLocks noChangeArrowheads="1"/>
          </p:cNvSpPr>
          <p:nvPr/>
        </p:nvSpPr>
        <p:spPr bwMode="auto">
          <a:xfrm>
            <a:off x="5508104" y="2067694"/>
            <a:ext cx="432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</a:p>
        </p:txBody>
      </p:sp>
      <p:sp>
        <p:nvSpPr>
          <p:cNvPr id="97" name="Text Box 159"/>
          <p:cNvSpPr txBox="1">
            <a:spLocks noChangeArrowheads="1"/>
          </p:cNvSpPr>
          <p:nvPr/>
        </p:nvSpPr>
        <p:spPr bwMode="auto">
          <a:xfrm>
            <a:off x="5888484" y="3461008"/>
            <a:ext cx="1017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sp>
        <p:nvSpPr>
          <p:cNvPr id="98" name="Text Box 159"/>
          <p:cNvSpPr txBox="1">
            <a:spLocks noChangeArrowheads="1"/>
          </p:cNvSpPr>
          <p:nvPr/>
        </p:nvSpPr>
        <p:spPr bwMode="auto">
          <a:xfrm>
            <a:off x="6451054" y="3853522"/>
            <a:ext cx="910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99" name="Text Box 159"/>
          <p:cNvSpPr txBox="1">
            <a:spLocks noChangeArrowheads="1"/>
          </p:cNvSpPr>
          <p:nvPr/>
        </p:nvSpPr>
        <p:spPr bwMode="auto">
          <a:xfrm>
            <a:off x="6543203" y="4389511"/>
            <a:ext cx="11251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409209" y="3443645"/>
            <a:ext cx="0" cy="512797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3050769" y="1636941"/>
            <a:ext cx="6354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(8,9)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2415678" y="1488367"/>
            <a:ext cx="893429" cy="248792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2417581" y="3163778"/>
            <a:ext cx="1441160" cy="811191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37" idx="3"/>
          </p:cNvCxnSpPr>
          <p:nvPr/>
        </p:nvCxnSpPr>
        <p:spPr>
          <a:xfrm flipH="1">
            <a:off x="2408418" y="2605116"/>
            <a:ext cx="537521" cy="824333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37" idx="5"/>
            <a:endCxn id="36" idx="2"/>
          </p:cNvCxnSpPr>
          <p:nvPr/>
        </p:nvCxnSpPr>
        <p:spPr>
          <a:xfrm>
            <a:off x="3002002" y="2605115"/>
            <a:ext cx="815837" cy="539002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1251713" y="1739953"/>
            <a:ext cx="0" cy="1109406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39" idx="5"/>
          </p:cNvCxnSpPr>
          <p:nvPr/>
        </p:nvCxnSpPr>
        <p:spPr>
          <a:xfrm>
            <a:off x="1261802" y="1736894"/>
            <a:ext cx="501584" cy="556911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38" idx="3"/>
            <a:endCxn id="86" idx="1"/>
          </p:cNvCxnSpPr>
          <p:nvPr/>
        </p:nvCxnSpPr>
        <p:spPr>
          <a:xfrm flipH="1">
            <a:off x="1222244" y="2311168"/>
            <a:ext cx="541142" cy="59421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753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 Box 152"/>
          <p:cNvSpPr txBox="1">
            <a:spLocks noChangeArrowheads="1"/>
          </p:cNvSpPr>
          <p:nvPr/>
        </p:nvSpPr>
        <p:spPr bwMode="auto">
          <a:xfrm>
            <a:off x="6037436" y="2067694"/>
            <a:ext cx="720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18°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 Box 152"/>
          <p:cNvSpPr txBox="1">
            <a:spLocks noChangeArrowheads="1"/>
          </p:cNvSpPr>
          <p:nvPr/>
        </p:nvSpPr>
        <p:spPr bwMode="auto">
          <a:xfrm>
            <a:off x="5784552" y="2744007"/>
            <a:ext cx="720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30°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9" grpId="0"/>
      <p:bldP spid="50" grpId="0"/>
      <p:bldP spid="57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977112" y="501079"/>
            <a:ext cx="8491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在动物园示意图上标出各个场馆的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位置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，量一量，并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填空。</a:t>
            </a: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956981" y="1161745"/>
          <a:ext cx="2921200" cy="2839270"/>
        </p:xfrm>
        <a:graphic>
          <a:graphicData uri="http://schemas.openxmlformats.org/drawingml/2006/table">
            <a:tbl>
              <a:tblPr/>
              <a:tblGrid>
                <a:gridCol w="292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921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927"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marL="50735" marR="50735" marT="25379" marB="2537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5" name="椭圆 34"/>
          <p:cNvSpPr/>
          <p:nvPr/>
        </p:nvSpPr>
        <p:spPr>
          <a:xfrm>
            <a:off x="3263409" y="1408201"/>
            <a:ext cx="80166" cy="801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43" name="TextBox 17"/>
          <p:cNvSpPr txBox="1">
            <a:spLocks noChangeArrowheads="1"/>
          </p:cNvSpPr>
          <p:nvPr/>
        </p:nvSpPr>
        <p:spPr bwMode="auto">
          <a:xfrm>
            <a:off x="3972291" y="1425782"/>
            <a:ext cx="3999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</a:t>
            </a:r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4150568" y="1715907"/>
            <a:ext cx="1" cy="401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826681" y="3992022"/>
            <a:ext cx="32920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0     1     2     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   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4     5     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     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    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8     9    10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"/>
          <p:cNvSpPr txBox="1">
            <a:spLocks noChangeArrowheads="1"/>
          </p:cNvSpPr>
          <p:nvPr/>
        </p:nvSpPr>
        <p:spPr bwMode="auto">
          <a:xfrm>
            <a:off x="2967299" y="1454636"/>
            <a:ext cx="816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海洋馆</a:t>
            </a:r>
          </a:p>
        </p:txBody>
      </p:sp>
      <p:grpSp>
        <p:nvGrpSpPr>
          <p:cNvPr id="47" name="组合 8"/>
          <p:cNvGrpSpPr/>
          <p:nvPr/>
        </p:nvGrpSpPr>
        <p:grpSpPr bwMode="auto">
          <a:xfrm>
            <a:off x="870065" y="4591230"/>
            <a:ext cx="252413" cy="80963"/>
            <a:chOff x="591413" y="5177180"/>
            <a:chExt cx="337207" cy="108000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591413" y="5278827"/>
              <a:ext cx="324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928620" y="5177180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599366" y="5177180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27"/>
          <p:cNvSpPr txBox="1">
            <a:spLocks noChangeArrowheads="1"/>
          </p:cNvSpPr>
          <p:nvPr/>
        </p:nvSpPr>
        <p:spPr bwMode="auto">
          <a:xfrm>
            <a:off x="756159" y="4351977"/>
            <a:ext cx="976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 m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28"/>
          <p:cNvSpPr txBox="1">
            <a:spLocks noChangeArrowheads="1"/>
          </p:cNvSpPr>
          <p:nvPr/>
        </p:nvSpPr>
        <p:spPr bwMode="auto">
          <a:xfrm>
            <a:off x="333949" y="889668"/>
            <a:ext cx="616141" cy="304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ts val="2250"/>
              </a:lnSpc>
            </a:pP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9 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8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7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b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05919" y="3719886"/>
            <a:ext cx="1185959" cy="307777"/>
            <a:chOff x="3113614" y="5033257"/>
            <a:chExt cx="1581278" cy="410370"/>
          </a:xfrm>
        </p:grpSpPr>
        <p:sp>
          <p:nvSpPr>
            <p:cNvPr id="42" name="椭圆 41"/>
            <p:cNvSpPr/>
            <p:nvPr/>
          </p:nvSpPr>
          <p:spPr>
            <a:xfrm>
              <a:off x="3145730" y="5326845"/>
              <a:ext cx="106887" cy="1068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1" name="TextBox 7"/>
            <p:cNvSpPr txBox="1">
              <a:spLocks noChangeArrowheads="1"/>
            </p:cNvSpPr>
            <p:nvPr/>
          </p:nvSpPr>
          <p:spPr bwMode="auto">
            <a:xfrm>
              <a:off x="3113614" y="5033257"/>
              <a:ext cx="1581278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大门</a:t>
              </a:r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(5,0)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91878" y="3104036"/>
            <a:ext cx="870369" cy="603386"/>
            <a:chOff x="4694892" y="4212116"/>
            <a:chExt cx="1160492" cy="804515"/>
          </a:xfrm>
        </p:grpSpPr>
        <p:sp>
          <p:nvSpPr>
            <p:cNvPr id="36" name="椭圆 35"/>
            <p:cNvSpPr/>
            <p:nvPr/>
          </p:nvSpPr>
          <p:spPr>
            <a:xfrm>
              <a:off x="5129507" y="4212116"/>
              <a:ext cx="105713" cy="1068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2" name="TextBox 7"/>
            <p:cNvSpPr txBox="1">
              <a:spLocks noChangeArrowheads="1"/>
            </p:cNvSpPr>
            <p:nvPr/>
          </p:nvSpPr>
          <p:spPr bwMode="auto">
            <a:xfrm>
              <a:off x="4694892" y="4319004"/>
              <a:ext cx="1160492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大象馆</a:t>
              </a:r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(10,3)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71836" y="3173205"/>
            <a:ext cx="953816" cy="523220"/>
            <a:chOff x="2934835" y="4304345"/>
            <a:chExt cx="1271755" cy="697626"/>
          </a:xfrm>
        </p:grpSpPr>
        <p:sp>
          <p:nvSpPr>
            <p:cNvPr id="41" name="椭圆 40"/>
            <p:cNvSpPr/>
            <p:nvPr/>
          </p:nvSpPr>
          <p:spPr>
            <a:xfrm>
              <a:off x="3178687" y="4581195"/>
              <a:ext cx="106887" cy="1068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3" name="TextBox 7"/>
            <p:cNvSpPr txBox="1">
              <a:spLocks noChangeArrowheads="1"/>
            </p:cNvSpPr>
            <p:nvPr/>
          </p:nvSpPr>
          <p:spPr bwMode="auto">
            <a:xfrm>
              <a:off x="2934835" y="4304345"/>
              <a:ext cx="1271755" cy="69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熊猫馆</a:t>
              </a:r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(5,2)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05884" y="2313050"/>
            <a:ext cx="980299" cy="523220"/>
            <a:chOff x="3646900" y="3157473"/>
            <a:chExt cx="1307065" cy="697627"/>
          </a:xfrm>
        </p:grpSpPr>
        <p:sp>
          <p:nvSpPr>
            <p:cNvPr id="37" name="椭圆 36"/>
            <p:cNvSpPr/>
            <p:nvPr/>
          </p:nvSpPr>
          <p:spPr>
            <a:xfrm>
              <a:off x="3951492" y="3455658"/>
              <a:ext cx="105713" cy="1068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4" name="TextBox 7"/>
            <p:cNvSpPr txBox="1">
              <a:spLocks noChangeArrowheads="1"/>
            </p:cNvSpPr>
            <p:nvPr/>
          </p:nvSpPr>
          <p:spPr bwMode="auto">
            <a:xfrm>
              <a:off x="3646900" y="3157473"/>
              <a:ext cx="1307065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狮虎山</a:t>
              </a:r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(7,5)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08412" y="1461992"/>
            <a:ext cx="718847" cy="523220"/>
            <a:chOff x="1383603" y="2022727"/>
            <a:chExt cx="958463" cy="697625"/>
          </a:xfrm>
        </p:grpSpPr>
        <p:sp>
          <p:nvSpPr>
            <p:cNvPr id="39" name="椭圆 38"/>
            <p:cNvSpPr/>
            <p:nvPr/>
          </p:nvSpPr>
          <p:spPr>
            <a:xfrm>
              <a:off x="1631224" y="2298029"/>
              <a:ext cx="105713" cy="1068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5" name="TextBox 7"/>
            <p:cNvSpPr txBox="1">
              <a:spLocks noChangeArrowheads="1"/>
            </p:cNvSpPr>
            <p:nvPr/>
          </p:nvSpPr>
          <p:spPr bwMode="auto">
            <a:xfrm>
              <a:off x="1383603" y="2022727"/>
              <a:ext cx="958463" cy="6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鹿苑</a:t>
              </a:r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(1,8)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79648" y="2643768"/>
            <a:ext cx="876846" cy="523220"/>
            <a:chOff x="1611918" y="3598428"/>
            <a:chExt cx="1169128" cy="697626"/>
          </a:xfrm>
        </p:grpSpPr>
        <p:sp>
          <p:nvSpPr>
            <p:cNvPr id="40" name="椭圆 39"/>
            <p:cNvSpPr/>
            <p:nvPr/>
          </p:nvSpPr>
          <p:spPr>
            <a:xfrm>
              <a:off x="1611918" y="3831269"/>
              <a:ext cx="106887" cy="105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6" name="TextBox 7"/>
            <p:cNvSpPr txBox="1">
              <a:spLocks noChangeArrowheads="1"/>
            </p:cNvSpPr>
            <p:nvPr/>
          </p:nvSpPr>
          <p:spPr bwMode="auto">
            <a:xfrm>
              <a:off x="1668713" y="3598428"/>
              <a:ext cx="1112333" cy="69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猩猩馆</a:t>
              </a:r>
              <a:endPara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/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(1.4)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58228" y="2033500"/>
            <a:ext cx="876662" cy="523220"/>
            <a:chOff x="2116692" y="2784736"/>
            <a:chExt cx="1168882" cy="697627"/>
          </a:xfrm>
        </p:grpSpPr>
        <p:sp>
          <p:nvSpPr>
            <p:cNvPr id="38" name="椭圆 37"/>
            <p:cNvSpPr/>
            <p:nvPr/>
          </p:nvSpPr>
          <p:spPr>
            <a:xfrm>
              <a:off x="2374754" y="3064730"/>
              <a:ext cx="105713" cy="1057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7" name="TextBox 7"/>
            <p:cNvSpPr txBox="1">
              <a:spLocks noChangeArrowheads="1"/>
            </p:cNvSpPr>
            <p:nvPr/>
          </p:nvSpPr>
          <p:spPr bwMode="auto">
            <a:xfrm>
              <a:off x="2116692" y="2784736"/>
              <a:ext cx="1168882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科普馆</a:t>
              </a:r>
              <a:r>
                <a:rPr lang="en-US" altLang="zh-CN" sz="1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(3,6)</a:t>
              </a:r>
              <a:endPara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9" name="Text Box 3"/>
          <p:cNvSpPr txBox="1">
            <a:spLocks noChangeArrowheads="1"/>
          </p:cNvSpPr>
          <p:nvPr/>
        </p:nvSpPr>
        <p:spPr bwMode="auto">
          <a:xfrm>
            <a:off x="4289767" y="943961"/>
            <a:ext cx="446100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50000"/>
              </a:spcBef>
            </a:pP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设计一条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参观路线，并用数学语言对路线加以描述。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Text Box 150"/>
          <p:cNvSpPr txBox="1">
            <a:spLocks noChangeArrowheads="1"/>
          </p:cNvSpPr>
          <p:nvPr/>
        </p:nvSpPr>
        <p:spPr bwMode="auto">
          <a:xfrm>
            <a:off x="4320789" y="1553577"/>
            <a:ext cx="44814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动物园大门</a:t>
            </a:r>
            <a:r>
              <a:rPr lang="en-US" altLang="zh-CN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熊猫馆</a:t>
            </a:r>
            <a:r>
              <a:rPr lang="en-US" altLang="zh-CN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大象馆</a:t>
            </a:r>
            <a:r>
              <a:rPr lang="en-US" altLang="zh-CN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狮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虎</a:t>
            </a: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</a:t>
            </a:r>
            <a:r>
              <a:rPr lang="en-US" altLang="zh-CN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海洋馆</a:t>
            </a:r>
            <a:r>
              <a:rPr lang="en-US" altLang="zh-CN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鹿苑</a:t>
            </a:r>
            <a:r>
              <a:rPr lang="en-US" altLang="zh-CN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科普馆</a:t>
            </a:r>
            <a:r>
              <a:rPr lang="en-US" altLang="zh-CN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猩猩馆</a:t>
            </a:r>
            <a:r>
              <a:rPr lang="en-US" altLang="zh-CN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动物园大门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409209" y="3443645"/>
            <a:ext cx="0" cy="512797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3050769" y="1636941"/>
            <a:ext cx="6354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(8,9)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2415678" y="1488367"/>
            <a:ext cx="893429" cy="248792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2417581" y="3163778"/>
            <a:ext cx="1441160" cy="811191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37" idx="3"/>
          </p:cNvCxnSpPr>
          <p:nvPr/>
        </p:nvCxnSpPr>
        <p:spPr>
          <a:xfrm flipH="1">
            <a:off x="2408418" y="2605116"/>
            <a:ext cx="537521" cy="824333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37" idx="5"/>
            <a:endCxn id="36" idx="2"/>
          </p:cNvCxnSpPr>
          <p:nvPr/>
        </p:nvCxnSpPr>
        <p:spPr>
          <a:xfrm>
            <a:off x="3002002" y="2605115"/>
            <a:ext cx="815837" cy="539002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1251713" y="1739953"/>
            <a:ext cx="0" cy="1109406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39" idx="5"/>
          </p:cNvCxnSpPr>
          <p:nvPr/>
        </p:nvCxnSpPr>
        <p:spPr>
          <a:xfrm>
            <a:off x="1261802" y="1736894"/>
            <a:ext cx="501584" cy="556911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38" idx="3"/>
            <a:endCxn id="86" idx="1"/>
          </p:cNvCxnSpPr>
          <p:nvPr/>
        </p:nvCxnSpPr>
        <p:spPr>
          <a:xfrm flipH="1">
            <a:off x="1222244" y="2311168"/>
            <a:ext cx="541142" cy="59421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753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 Box 150"/>
          <p:cNvSpPr txBox="1">
            <a:spLocks noChangeArrowheads="1"/>
          </p:cNvSpPr>
          <p:nvPr/>
        </p:nvSpPr>
        <p:spPr bwMode="auto">
          <a:xfrm>
            <a:off x="4248074" y="2550712"/>
            <a:ext cx="4842475" cy="255454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从动物园大门向北走</a:t>
            </a:r>
            <a:r>
              <a:rPr lang="en-US" altLang="zh-CN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100m</a:t>
            </a:r>
            <a:r>
              <a:rPr lang="zh-CN" altLang="en-US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到熊猫馆，然后向东偏北约</a:t>
            </a:r>
            <a:r>
              <a:rPr lang="en-US" altLang="zh-CN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250m</a:t>
            </a:r>
            <a:r>
              <a:rPr lang="zh-CN" altLang="en-US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到达大象馆，从大象馆向西北走约</a:t>
            </a:r>
            <a:r>
              <a:rPr lang="en-US" altLang="zh-CN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200m</a:t>
            </a:r>
            <a:r>
              <a:rPr lang="zh-CN" altLang="en-US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到达狮</a:t>
            </a:r>
            <a:r>
              <a:rPr lang="zh-CN" altLang="en-US" sz="2000" b="1" spc="-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虎</a:t>
            </a:r>
            <a:r>
              <a:rPr lang="zh-CN" altLang="en-US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山，从狮虎山向北偏东约</a:t>
            </a:r>
            <a:r>
              <a:rPr lang="en-US" altLang="zh-CN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200m</a:t>
            </a:r>
            <a:r>
              <a:rPr lang="zh-CN" altLang="en-US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到达海洋馆，从海洋馆出来，向东偏南走约</a:t>
            </a:r>
            <a:r>
              <a:rPr lang="en-US" altLang="zh-CN" sz="2000" b="1" spc="-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350m</a:t>
            </a:r>
            <a:r>
              <a:rPr lang="zh-CN" altLang="en-US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到鹿苑，经鹿苑向东南走约</a:t>
            </a:r>
            <a:r>
              <a:rPr lang="en-US" altLang="zh-CN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150m</a:t>
            </a:r>
            <a:r>
              <a:rPr lang="zh-CN" altLang="en-US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到达科普馆，参观完科普馆之后，向西南约</a:t>
            </a:r>
            <a:r>
              <a:rPr lang="en-US" altLang="zh-CN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150m</a:t>
            </a:r>
            <a:r>
              <a:rPr lang="zh-CN" altLang="en-US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到达最后一站猩猩馆，最后向东南走约</a:t>
            </a:r>
            <a:r>
              <a:rPr lang="en-US" altLang="zh-CN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en-US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米回到大门口</a:t>
            </a:r>
            <a:r>
              <a:rPr lang="zh-CN" altLang="en-US" sz="2000" b="1" spc="-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结束</a:t>
            </a:r>
            <a:r>
              <a:rPr lang="zh-CN" altLang="en-US" sz="2000" b="1" spc="-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参观</a:t>
            </a:r>
            <a:r>
              <a:rPr lang="zh-CN" altLang="en-US" sz="2000" b="1" spc="-1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旅程 </a:t>
            </a: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09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44500" y="755015"/>
            <a:ext cx="846645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汽车司机使用交通图册》中有这样一个“里程速查表”（如图，单位：千米）。312国道从南京到上海的8个城市中，任意两个城市之间的公路里程都可以迅速地从该表中查到。比如，查镇江到无锡的公路里程，可以现在表中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找到“镇江”，往下看，有一列数；再找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到“无锡”，往左看一行数．这一列和一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行数的交叉点处的数“122”，就是镇江到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无锡的公路里程数。</a:t>
            </a: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9" y="87708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745" y="2369820"/>
            <a:ext cx="2802255" cy="2169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40" y="1440180"/>
            <a:ext cx="3199765" cy="24777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5575" y="1233170"/>
            <a:ext cx="5650865" cy="289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（1）上海到南京的公路里程是（   ）千米，如果乘坐的汽车行驶的平均速度是80千米/小时，从上海到南京需要（   ）小时。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（2）按照图中的规律可以推算：A=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   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，B=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   ）。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8795" y="1659255"/>
            <a:ext cx="879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01010" y="2514600"/>
            <a:ext cx="879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63600" y="3580130"/>
            <a:ext cx="879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258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26715" y="3602990"/>
            <a:ext cx="879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2"/>
          <a:srcRect l="32912" t="12764" r="3795" b="14876"/>
          <a:stretch>
            <a:fillRect/>
          </a:stretch>
        </p:blipFill>
        <p:spPr bwMode="auto">
          <a:xfrm>
            <a:off x="3419872" y="1883222"/>
            <a:ext cx="5400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8466" y="1482378"/>
            <a:ext cx="170497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Oval 8"/>
          <p:cNvSpPr>
            <a:spLocks noChangeArrowheads="1"/>
          </p:cNvSpPr>
          <p:nvPr/>
        </p:nvSpPr>
        <p:spPr bwMode="auto">
          <a:xfrm flipH="1">
            <a:off x="4264082" y="1985002"/>
            <a:ext cx="71438" cy="7143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5" name="Arc 9"/>
          <p:cNvSpPr/>
          <p:nvPr/>
        </p:nvSpPr>
        <p:spPr bwMode="auto">
          <a:xfrm rot="17581071">
            <a:off x="4292724" y="2342448"/>
            <a:ext cx="996950" cy="901700"/>
          </a:xfrm>
          <a:custGeom>
            <a:avLst/>
            <a:gdLst>
              <a:gd name="T0" fmla="*/ 728151 w 19201"/>
              <a:gd name="T1" fmla="*/ -55 h 16428"/>
              <a:gd name="T2" fmla="*/ 996950 w 19201"/>
              <a:gd name="T3" fmla="*/ 358638 h 16428"/>
              <a:gd name="T4" fmla="*/ 728151 w 19201"/>
              <a:gd name="T5" fmla="*/ -55 h 16428"/>
              <a:gd name="T6" fmla="*/ 996950 w 19201"/>
              <a:gd name="T7" fmla="*/ 358638 h 16428"/>
              <a:gd name="T8" fmla="*/ 0 w 19201"/>
              <a:gd name="T9" fmla="*/ 901700 h 164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1"/>
              <a:gd name="T16" fmla="*/ 0 h 16428"/>
              <a:gd name="T17" fmla="*/ 19201 w 19201"/>
              <a:gd name="T18" fmla="*/ 16428 h 164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1" h="16428" fill="none" extrusionOk="0">
                <a:moveTo>
                  <a:pt x="14024" y="-1"/>
                </a:moveTo>
                <a:cubicBezTo>
                  <a:pt x="16157" y="1821"/>
                  <a:pt x="17916" y="4041"/>
                  <a:pt x="19201" y="6534"/>
                </a:cubicBezTo>
              </a:path>
              <a:path w="19201" h="16428" stroke="0" extrusionOk="0">
                <a:moveTo>
                  <a:pt x="14024" y="-1"/>
                </a:moveTo>
                <a:cubicBezTo>
                  <a:pt x="16157" y="1821"/>
                  <a:pt x="17916" y="4041"/>
                  <a:pt x="19201" y="6534"/>
                </a:cubicBezTo>
                <a:lnTo>
                  <a:pt x="0" y="16428"/>
                </a:lnTo>
                <a:lnTo>
                  <a:pt x="14024" y="-1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bevel/>
          </a:ln>
        </p:spPr>
        <p:txBody>
          <a:bodyPr wrap="none" anchor="ctr"/>
          <a:lstStyle/>
          <a:p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6" name="Line 160"/>
          <p:cNvSpPr>
            <a:spLocks noChangeShapeType="1"/>
          </p:cNvSpPr>
          <p:nvPr/>
        </p:nvSpPr>
        <p:spPr bwMode="auto">
          <a:xfrm>
            <a:off x="4053039" y="1649781"/>
            <a:ext cx="865188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8" name="Rectangle 164"/>
          <p:cNvSpPr>
            <a:spLocks noChangeArrowheads="1"/>
          </p:cNvSpPr>
          <p:nvPr/>
        </p:nvSpPr>
        <p:spPr bwMode="auto">
          <a:xfrm>
            <a:off x="5940576" y="1799084"/>
            <a:ext cx="792163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9" name="Rectangle 165"/>
          <p:cNvSpPr>
            <a:spLocks noChangeArrowheads="1"/>
          </p:cNvSpPr>
          <p:nvPr/>
        </p:nvSpPr>
        <p:spPr bwMode="auto">
          <a:xfrm>
            <a:off x="6948639" y="3383409"/>
            <a:ext cx="792162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0" name="Group 166"/>
          <p:cNvGrpSpPr/>
          <p:nvPr/>
        </p:nvGrpSpPr>
        <p:grpSpPr bwMode="auto">
          <a:xfrm>
            <a:off x="6443814" y="2084834"/>
            <a:ext cx="438128" cy="442913"/>
            <a:chOff x="0" y="0"/>
            <a:chExt cx="136" cy="279"/>
          </a:xfrm>
        </p:grpSpPr>
        <p:sp>
          <p:nvSpPr>
            <p:cNvPr id="141" name="Line 167"/>
            <p:cNvSpPr>
              <a:spLocks noChangeShapeType="1"/>
            </p:cNvSpPr>
            <p:nvPr/>
          </p:nvSpPr>
          <p:spPr bwMode="auto">
            <a:xfrm flipV="1">
              <a:off x="112" y="0"/>
              <a:ext cx="0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2" name="Text Box 168"/>
            <p:cNvSpPr txBox="1">
              <a:spLocks noChangeArrowheads="1"/>
            </p:cNvSpPr>
            <p:nvPr/>
          </p:nvSpPr>
          <p:spPr bwMode="auto">
            <a:xfrm>
              <a:off x="0" y="46"/>
              <a:ext cx="136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</a:p>
          </p:txBody>
        </p:sp>
      </p:grpSp>
      <p:sp>
        <p:nvSpPr>
          <p:cNvPr id="143" name="Text Box 169"/>
          <p:cNvSpPr txBox="1">
            <a:spLocks noChangeArrowheads="1"/>
          </p:cNvSpPr>
          <p:nvPr/>
        </p:nvSpPr>
        <p:spPr bwMode="auto">
          <a:xfrm>
            <a:off x="5985063" y="3958107"/>
            <a:ext cx="175573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</a:p>
        </p:txBody>
      </p:sp>
      <p:grpSp>
        <p:nvGrpSpPr>
          <p:cNvPr id="144" name="Group 170"/>
          <p:cNvGrpSpPr/>
          <p:nvPr/>
        </p:nvGrpSpPr>
        <p:grpSpPr bwMode="auto">
          <a:xfrm>
            <a:off x="6058051" y="3813622"/>
            <a:ext cx="601663" cy="69850"/>
            <a:chOff x="0" y="0"/>
            <a:chExt cx="363" cy="91"/>
          </a:xfrm>
        </p:grpSpPr>
        <p:sp>
          <p:nvSpPr>
            <p:cNvPr id="145" name="Line 171"/>
            <p:cNvSpPr>
              <a:spLocks noChangeShapeType="1"/>
            </p:cNvSpPr>
            <p:nvPr/>
          </p:nvSpPr>
          <p:spPr bwMode="auto">
            <a:xfrm>
              <a:off x="0" y="91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6" name="Line 172"/>
            <p:cNvSpPr>
              <a:spLocks noChangeShapeType="1"/>
            </p:cNvSpPr>
            <p:nvPr/>
          </p:nvSpPr>
          <p:spPr bwMode="auto">
            <a:xfrm>
              <a:off x="0" y="0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7" name="Line 173"/>
            <p:cNvSpPr>
              <a:spLocks noChangeShapeType="1"/>
            </p:cNvSpPr>
            <p:nvPr/>
          </p:nvSpPr>
          <p:spPr bwMode="auto">
            <a:xfrm>
              <a:off x="363" y="0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8" name="Oval 23"/>
          <p:cNvSpPr>
            <a:spLocks noChangeArrowheads="1"/>
          </p:cNvSpPr>
          <p:nvPr/>
        </p:nvSpPr>
        <p:spPr bwMode="auto">
          <a:xfrm flipH="1">
            <a:off x="4013301" y="1614409"/>
            <a:ext cx="94823" cy="7143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 sz="2800" b="1">
              <a:solidFill>
                <a:schemeClr val="hlin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0" name="Text Box 29"/>
          <p:cNvSpPr txBox="1">
            <a:spLocks noChangeArrowheads="1"/>
          </p:cNvSpPr>
          <p:nvPr/>
        </p:nvSpPr>
        <p:spPr bwMode="auto">
          <a:xfrm>
            <a:off x="1907704" y="915566"/>
            <a:ext cx="66967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你能在图上标出凤凰岛大约在什么位置吗？</a:t>
            </a:r>
          </a:p>
        </p:txBody>
      </p:sp>
      <p:sp>
        <p:nvSpPr>
          <p:cNvPr id="2" name="矩形 1"/>
          <p:cNvSpPr/>
          <p:nvPr/>
        </p:nvSpPr>
        <p:spPr>
          <a:xfrm>
            <a:off x="607804" y="483518"/>
            <a:ext cx="8572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海面上有一座灯塔，灯塔北偏西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30°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方向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千米处是凤凰岛。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01305" y="194318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30°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36466" y="1523159"/>
            <a:ext cx="100811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凤凰岛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53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 autoUpdateAnimBg="0"/>
      <p:bldP spid="134" grpId="1" animBg="1" autoUpdateAnimBg="0"/>
      <p:bldP spid="135" grpId="0" animBg="1"/>
      <p:bldP spid="136" grpId="0" animBg="1"/>
      <p:bldP spid="143" grpId="0" autoUpdateAnimBg="0"/>
      <p:bldP spid="148" grpId="0" animBg="1" autoUpdateAnimBg="0"/>
      <p:bldP spid="4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954</Words>
  <Application>Microsoft Office PowerPoint</Application>
  <PresentationFormat>全屏显示(16:9)</PresentationFormat>
  <Paragraphs>164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47</cp:revision>
  <dcterms:created xsi:type="dcterms:W3CDTF">2018-09-11T05:46:00Z</dcterms:created>
  <dcterms:modified xsi:type="dcterms:W3CDTF">2024-01-16T08:48:50Z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