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7"/>
  </p:handoutMasterIdLst>
  <p:sldIdLst>
    <p:sldId id="325" r:id="rId2"/>
    <p:sldId id="258" r:id="rId3"/>
    <p:sldId id="326" r:id="rId4"/>
    <p:sldId id="458" r:id="rId5"/>
    <p:sldId id="459" r:id="rId6"/>
    <p:sldId id="447" r:id="rId7"/>
    <p:sldId id="465" r:id="rId8"/>
    <p:sldId id="466" r:id="rId9"/>
    <p:sldId id="467" r:id="rId10"/>
    <p:sldId id="468" r:id="rId11"/>
    <p:sldId id="469" r:id="rId12"/>
    <p:sldId id="470" r:id="rId13"/>
    <p:sldId id="511" r:id="rId14"/>
    <p:sldId id="484" r:id="rId15"/>
    <p:sldId id="506" r:id="rId16"/>
    <p:sldId id="486" r:id="rId17"/>
    <p:sldId id="487" r:id="rId18"/>
    <p:sldId id="488" r:id="rId19"/>
    <p:sldId id="489" r:id="rId20"/>
    <p:sldId id="512" r:id="rId21"/>
    <p:sldId id="490" r:id="rId22"/>
    <p:sldId id="491" r:id="rId23"/>
    <p:sldId id="492" r:id="rId24"/>
    <p:sldId id="513" r:id="rId25"/>
    <p:sldId id="493" r:id="rId26"/>
  </p:sldIdLst>
  <p:sldSz cx="12190413" cy="6859588"/>
  <p:notesSz cx="6858000" cy="9144000"/>
  <p:defaultTextStyle>
    <a:defPPr>
      <a:defRPr lang="zh-CN"/>
    </a:defPPr>
    <a:lvl1pPr marL="0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44251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88502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32753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77004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721254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65505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809756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354007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D9D9D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3689" autoAdjust="0"/>
    <p:restoredTop sz="94660"/>
  </p:normalViewPr>
  <p:slideViewPr>
    <p:cSldViewPr>
      <p:cViewPr>
        <p:scale>
          <a:sx n="100" d="100"/>
          <a:sy n="100" d="100"/>
        </p:scale>
        <p:origin x="588" y="480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3876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B729FC-237F-40CB-A7FC-A8A5571F2ED6}" type="datetimeFigureOut">
              <a:rPr lang="zh-CN" altLang="en-US" smtClean="0"/>
              <a:pPr/>
              <a:t>2017-1-17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F5E78A-0408-44A6-BE95-F295656E2C1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9520441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Documents and Settings\t11318\桌面\揭开01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3351594" y="0"/>
            <a:ext cx="8838820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8141296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1961" y="4176"/>
            <a:ext cx="12188453" cy="688913"/>
          </a:xfrm>
          <a:prstGeom prst="rect">
            <a:avLst/>
          </a:prstGeom>
          <a:pattFill prst="ltUpDiag">
            <a:fgClr>
              <a:srgbClr val="FF9600"/>
            </a:fgClr>
            <a:bgClr>
              <a:srgbClr val="FC6204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5159838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1962" y="4176"/>
            <a:ext cx="9741176" cy="688913"/>
          </a:xfrm>
          <a:prstGeom prst="rect">
            <a:avLst/>
          </a:prstGeom>
          <a:pattFill prst="ltUpDiag">
            <a:fgClr>
              <a:srgbClr val="FF9600"/>
            </a:fgClr>
            <a:bgClr>
              <a:srgbClr val="FC6204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4941755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1961" y="4176"/>
            <a:ext cx="7629217" cy="688913"/>
          </a:xfrm>
          <a:prstGeom prst="rect">
            <a:avLst/>
          </a:prstGeom>
          <a:pattFill prst="ltUpDiag">
            <a:fgClr>
              <a:srgbClr val="FF9600"/>
            </a:fgClr>
            <a:bgClr>
              <a:srgbClr val="FC6204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0470604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4022442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9146330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853341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Documents and Settings\t11318\桌面\揭开01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3339147" y="0"/>
            <a:ext cx="8838820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3"/>
          <p:cNvSpPr txBox="1"/>
          <p:nvPr userDrawn="1"/>
        </p:nvSpPr>
        <p:spPr>
          <a:xfrm>
            <a:off x="1644019" y="1886585"/>
            <a:ext cx="5336439" cy="1446884"/>
          </a:xfrm>
          <a:prstGeom prst="rect">
            <a:avLst/>
          </a:prstGeom>
          <a:noFill/>
        </p:spPr>
        <p:txBody>
          <a:bodyPr wrap="square" lIns="91438" tIns="45719" rIns="91438" bIns="45719" rtlCol="0" anchor="ctr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defPPr>
              <a:defRPr lang="zh-CN"/>
            </a:defPPr>
            <a:lvl1pPr>
              <a:defRPr sz="7200" spc="50">
                <a:ln w="1143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康俪金黑W8(P)" pitchFamily="34" charset="-122"/>
                <a:ea typeface="华康俪金黑W8(P)" pitchFamily="34" charset="-122"/>
                <a:cs typeface="经典繁仿黑" pitchFamily="49" charset="-122"/>
              </a:defRPr>
            </a:lvl1pPr>
          </a:lstStyle>
          <a:p>
            <a:pPr lvl="0"/>
            <a:r>
              <a:rPr lang="zh-CN" altLang="en-US" sz="8800" b="1" dirty="0" smtClean="0">
                <a:solidFill>
                  <a:srgbClr val="CD1F06"/>
                </a:solidFill>
                <a:latin typeface="微软雅黑" pitchFamily="34" charset="-122"/>
                <a:ea typeface="微软雅黑" pitchFamily="34" charset="-122"/>
              </a:rPr>
              <a:t>谢谢</a:t>
            </a:r>
            <a:r>
              <a:rPr lang="zh-CN" altLang="en-US" sz="8800" b="1" dirty="0" smtClean="0">
                <a:solidFill>
                  <a:srgbClr val="00B050"/>
                </a:solidFill>
                <a:latin typeface="微软雅黑" pitchFamily="34" charset="-122"/>
                <a:ea typeface="微软雅黑" pitchFamily="34" charset="-122"/>
              </a:rPr>
              <a:t>观看</a:t>
            </a:r>
            <a:endParaRPr lang="zh-CN" altLang="en-US" sz="8800" b="1" dirty="0">
              <a:solidFill>
                <a:srgbClr val="00B05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9" name="矩形 8"/>
          <p:cNvSpPr/>
          <p:nvPr userDrawn="1"/>
        </p:nvSpPr>
        <p:spPr>
          <a:xfrm>
            <a:off x="1782655" y="3658773"/>
            <a:ext cx="5618651" cy="954329"/>
          </a:xfrm>
          <a:prstGeom prst="rect">
            <a:avLst/>
          </a:prstGeom>
        </p:spPr>
        <p:txBody>
          <a:bodyPr wrap="square" lIns="91438" tIns="45719" rIns="91438" bIns="45719" anchor="ctr">
            <a:spAutoFit/>
          </a:bodyPr>
          <a:lstStyle/>
          <a:p>
            <a:pPr algn="l"/>
            <a:r>
              <a:rPr lang="en-US" altLang="zh-CN" sz="2800" b="0" dirty="0" smtClean="0">
                <a:solidFill>
                  <a:schemeClr val="bg1">
                    <a:lumMod val="50000"/>
                  </a:schemeClr>
                </a:solidFill>
                <a:effectLst/>
                <a:latin typeface="微软雅黑" pitchFamily="34" charset="-122"/>
                <a:ea typeface="微软雅黑" pitchFamily="34" charset="-122"/>
                <a:cs typeface="经典繁仿黑" pitchFamily="49" charset="-122"/>
              </a:rPr>
              <a:t>——</a:t>
            </a:r>
            <a:r>
              <a:rPr lang="zh-CN" altLang="en-US" sz="2800" b="0" dirty="0" smtClean="0">
                <a:solidFill>
                  <a:schemeClr val="bg1">
                    <a:lumMod val="50000"/>
                  </a:schemeClr>
                </a:solidFill>
                <a:effectLst/>
                <a:latin typeface="微软雅黑" pitchFamily="34" charset="-122"/>
                <a:ea typeface="微软雅黑" pitchFamily="34" charset="-122"/>
                <a:cs typeface="经典繁仿黑" pitchFamily="49" charset="-122"/>
              </a:rPr>
              <a:t>更多精彩内容请登录 </a:t>
            </a:r>
            <a:endParaRPr lang="en-US" altLang="zh-CN" sz="2800" b="0" dirty="0" smtClean="0">
              <a:solidFill>
                <a:schemeClr val="bg1">
                  <a:lumMod val="50000"/>
                </a:schemeClr>
              </a:solidFill>
              <a:effectLst/>
              <a:latin typeface="微软雅黑" pitchFamily="34" charset="-122"/>
              <a:ea typeface="微软雅黑" pitchFamily="34" charset="-122"/>
              <a:cs typeface="经典繁仿黑" pitchFamily="49" charset="-122"/>
            </a:endParaRPr>
          </a:p>
          <a:p>
            <a:pPr algn="l"/>
            <a:r>
              <a:rPr lang="en-US" altLang="zh-CN" sz="2800" b="0" baseline="0" dirty="0" smtClean="0">
                <a:solidFill>
                  <a:schemeClr val="bg1">
                    <a:lumMod val="50000"/>
                  </a:schemeClr>
                </a:solidFill>
                <a:effectLst/>
                <a:latin typeface="微软雅黑" pitchFamily="34" charset="-122"/>
                <a:ea typeface="微软雅黑" pitchFamily="34" charset="-122"/>
                <a:cs typeface="经典繁仿黑" pitchFamily="49" charset="-122"/>
              </a:rPr>
              <a:t>        </a:t>
            </a:r>
            <a:r>
              <a:rPr lang="en-US" altLang="zh-CN" sz="2800" b="0" dirty="0" smtClean="0">
                <a:solidFill>
                  <a:srgbClr val="FF0000"/>
                </a:solidFill>
                <a:effectLst/>
                <a:latin typeface="微软雅黑" pitchFamily="34" charset="-122"/>
                <a:ea typeface="微软雅黑" pitchFamily="34" charset="-122"/>
                <a:cs typeface="经典繁仿黑" pitchFamily="49" charset="-122"/>
              </a:rPr>
              <a:t>www.91taoke.com</a:t>
            </a:r>
            <a:endParaRPr lang="zh-CN" altLang="en-US" sz="2800" b="0" dirty="0">
              <a:solidFill>
                <a:srgbClr val="FF0000"/>
              </a:solidFill>
              <a:effectLst/>
              <a:latin typeface="微软雅黑" pitchFamily="34" charset="-122"/>
              <a:ea typeface="微软雅黑" pitchFamily="34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4264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8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770"/>
                            </p:stCondLst>
                            <p:childTnLst>
                              <p:par>
                                <p:cTn id="12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378341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0" r:id="rId7"/>
    <p:sldLayoutId id="2147483659" r:id="rId8"/>
  </p:sldLayoutIdLst>
  <p:timing>
    <p:tnLst>
      <p:par>
        <p:cTn id="1" dur="indefinite" restart="never" nodeType="tmRoot"/>
      </p:par>
    </p:tnLst>
  </p:timing>
  <p:txStyles>
    <p:titleStyle>
      <a:lvl1pPr algn="ctr" defTabSz="1088502" rtl="0" eaLnBrk="1" latinLnBrk="0" hangingPunct="1">
        <a:spcBef>
          <a:spcPct val="0"/>
        </a:spcBef>
        <a:buNone/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8188" indent="-408188" algn="l" defTabSz="1088502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84408" indent="-340157" algn="l" defTabSz="1088502" rtl="0" eaLnBrk="1" latinLnBrk="0" hangingPunct="1">
        <a:spcBef>
          <a:spcPct val="20000"/>
        </a:spcBef>
        <a:buFont typeface="Arial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60627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04878" indent="-272125" algn="l" defTabSz="1088502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9129" indent="-272125" algn="l" defTabSz="1088502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993380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631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882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6132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4251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8502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32753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7004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21254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65505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09756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54007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7" Type="http://schemas.openxmlformats.org/officeDocument/2006/relationships/slide" Target="slide12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6" Type="http://schemas.openxmlformats.org/officeDocument/2006/relationships/slide" Target="slide11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7" Type="http://schemas.openxmlformats.org/officeDocument/2006/relationships/slide" Target="slide12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6" Type="http://schemas.openxmlformats.org/officeDocument/2006/relationships/slide" Target="slide11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slide" Target="slide2.xml"/><Relationship Id="rId7" Type="http://schemas.openxmlformats.org/officeDocument/2006/relationships/slide" Target="slide9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6" Type="http://schemas.openxmlformats.org/officeDocument/2006/relationships/slide" Target="slide8.xml"/><Relationship Id="rId5" Type="http://schemas.openxmlformats.org/officeDocument/2006/relationships/slide" Target="slide6.xml"/><Relationship Id="rId4" Type="http://schemas.openxmlformats.org/officeDocument/2006/relationships/slide" Target="slide13.xml"/><Relationship Id="rId9" Type="http://schemas.openxmlformats.org/officeDocument/2006/relationships/slide" Target="slide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7" Type="http://schemas.openxmlformats.org/officeDocument/2006/relationships/slide" Target="slide12.xml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Relationship Id="rId6" Type="http://schemas.openxmlformats.org/officeDocument/2006/relationships/slide" Target="slide11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slide" Target="slide16.xml"/><Relationship Id="rId1" Type="http://schemas.openxmlformats.org/officeDocument/2006/relationships/slideLayout" Target="../slideLayouts/slideLayout6.xml"/><Relationship Id="rId6" Type="http://schemas.openxmlformats.org/officeDocument/2006/relationships/slide" Target="slide25.xml"/><Relationship Id="rId5" Type="http://schemas.openxmlformats.org/officeDocument/2006/relationships/slide" Target="slide22.xml"/><Relationship Id="rId4" Type="http://schemas.openxmlformats.org/officeDocument/2006/relationships/slide" Target="slide2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7" Type="http://schemas.openxmlformats.org/officeDocument/2006/relationships/slide" Target="slide25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6" Type="http://schemas.openxmlformats.org/officeDocument/2006/relationships/slide" Target="slide22.xml"/><Relationship Id="rId5" Type="http://schemas.openxmlformats.org/officeDocument/2006/relationships/slide" Target="slide21.xml"/><Relationship Id="rId4" Type="http://schemas.openxmlformats.org/officeDocument/2006/relationships/slide" Target="slide1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7" Type="http://schemas.openxmlformats.org/officeDocument/2006/relationships/slide" Target="slide25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6" Type="http://schemas.openxmlformats.org/officeDocument/2006/relationships/slide" Target="slide22.xml"/><Relationship Id="rId5" Type="http://schemas.openxmlformats.org/officeDocument/2006/relationships/slide" Target="slide21.xml"/><Relationship Id="rId4" Type="http://schemas.openxmlformats.org/officeDocument/2006/relationships/slide" Target="slide19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slide" Target="slide22.xml"/><Relationship Id="rId3" Type="http://schemas.openxmlformats.org/officeDocument/2006/relationships/image" Target="../media/image5.png"/><Relationship Id="rId7" Type="http://schemas.openxmlformats.org/officeDocument/2006/relationships/slide" Target="slide21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6" Type="http://schemas.openxmlformats.org/officeDocument/2006/relationships/slide" Target="slide19.xml"/><Relationship Id="rId5" Type="http://schemas.openxmlformats.org/officeDocument/2006/relationships/slide" Target="slide16.xml"/><Relationship Id="rId4" Type="http://schemas.openxmlformats.org/officeDocument/2006/relationships/slide" Target="slide20.xml"/><Relationship Id="rId9" Type="http://schemas.openxmlformats.org/officeDocument/2006/relationships/slide" Target="slide2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slide" Target="slide16.xml"/><Relationship Id="rId1" Type="http://schemas.openxmlformats.org/officeDocument/2006/relationships/slideLayout" Target="../slideLayouts/slideLayout6.xml"/><Relationship Id="rId6" Type="http://schemas.openxmlformats.org/officeDocument/2006/relationships/slide" Target="slide25.xml"/><Relationship Id="rId5" Type="http://schemas.openxmlformats.org/officeDocument/2006/relationships/slide" Target="slide22.xml"/><Relationship Id="rId4" Type="http://schemas.openxmlformats.org/officeDocument/2006/relationships/slide" Target="slide2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7" Type="http://schemas.openxmlformats.org/officeDocument/2006/relationships/slide" Target="slide25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6" Type="http://schemas.openxmlformats.org/officeDocument/2006/relationships/slide" Target="slide22.xml"/><Relationship Id="rId5" Type="http://schemas.openxmlformats.org/officeDocument/2006/relationships/slide" Target="slide21.xml"/><Relationship Id="rId4" Type="http://schemas.openxmlformats.org/officeDocument/2006/relationships/slide" Target="slide1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7" Type="http://schemas.openxmlformats.org/officeDocument/2006/relationships/slide" Target="slide25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6" Type="http://schemas.openxmlformats.org/officeDocument/2006/relationships/slide" Target="slide22.xml"/><Relationship Id="rId5" Type="http://schemas.openxmlformats.org/officeDocument/2006/relationships/slide" Target="slide21.xml"/><Relationship Id="rId4" Type="http://schemas.openxmlformats.org/officeDocument/2006/relationships/slide" Target="slide19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slide" Target="slide22.xml"/><Relationship Id="rId3" Type="http://schemas.openxmlformats.org/officeDocument/2006/relationships/slide" Target="slide24.xml"/><Relationship Id="rId7" Type="http://schemas.openxmlformats.org/officeDocument/2006/relationships/slide" Target="slide2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6" Type="http://schemas.openxmlformats.org/officeDocument/2006/relationships/slide" Target="slide19.xml"/><Relationship Id="rId5" Type="http://schemas.openxmlformats.org/officeDocument/2006/relationships/slide" Target="slide16.xml"/><Relationship Id="rId4" Type="http://schemas.openxmlformats.org/officeDocument/2006/relationships/image" Target="../media/image9.png"/><Relationship Id="rId9" Type="http://schemas.openxmlformats.org/officeDocument/2006/relationships/slide" Target="slide2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slide" Target="slide16.xml"/><Relationship Id="rId1" Type="http://schemas.openxmlformats.org/officeDocument/2006/relationships/slideLayout" Target="../slideLayouts/slideLayout6.xml"/><Relationship Id="rId6" Type="http://schemas.openxmlformats.org/officeDocument/2006/relationships/slide" Target="slide25.xml"/><Relationship Id="rId5" Type="http://schemas.openxmlformats.org/officeDocument/2006/relationships/slide" Target="slide22.xml"/><Relationship Id="rId4" Type="http://schemas.openxmlformats.org/officeDocument/2006/relationships/slide" Target="slide21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slide" Target="slide25.xml"/><Relationship Id="rId3" Type="http://schemas.openxmlformats.org/officeDocument/2006/relationships/slide" Target="slide2.xml"/><Relationship Id="rId7" Type="http://schemas.openxmlformats.org/officeDocument/2006/relationships/slide" Target="slide22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6" Type="http://schemas.openxmlformats.org/officeDocument/2006/relationships/slide" Target="slide21.xml"/><Relationship Id="rId5" Type="http://schemas.openxmlformats.org/officeDocument/2006/relationships/slide" Target="slide19.xml"/><Relationship Id="rId4" Type="http://schemas.openxmlformats.org/officeDocument/2006/relationships/slide" Target="slide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7" Type="http://schemas.openxmlformats.org/officeDocument/2006/relationships/slide" Target="slide1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slide" Target="slide11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7" Type="http://schemas.openxmlformats.org/officeDocument/2006/relationships/slide" Target="slide12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6" Type="http://schemas.openxmlformats.org/officeDocument/2006/relationships/slide" Target="slide11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7" Type="http://schemas.openxmlformats.org/officeDocument/2006/relationships/slide" Target="slide12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6" Type="http://schemas.openxmlformats.org/officeDocument/2006/relationships/slide" Target="slide11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7" Type="http://schemas.openxmlformats.org/officeDocument/2006/relationships/slide" Target="slide12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6" Type="http://schemas.openxmlformats.org/officeDocument/2006/relationships/slide" Target="slide11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贾文2016\同步\创新设计\创新 地理 鲁教 必修3\创新鲁教3图片\0FU232E95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42913" b="4755"/>
          <a:stretch/>
        </p:blipFill>
        <p:spPr bwMode="auto">
          <a:xfrm>
            <a:off x="-437314" y="4221882"/>
            <a:ext cx="13065041" cy="2872335"/>
          </a:xfrm>
          <a:prstGeom prst="rect">
            <a:avLst/>
          </a:prstGeom>
          <a:ln>
            <a:noFill/>
          </a:ln>
          <a:effectLst>
            <a:softEdge rad="317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838622" y="2135972"/>
            <a:ext cx="590465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000" b="1" dirty="0" smtClean="0">
                <a:solidFill>
                  <a:schemeClr val="accent6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微专题</a:t>
            </a:r>
            <a:r>
              <a:rPr lang="en-US" altLang="zh-CN" sz="5000" b="1" dirty="0" smtClean="0">
                <a:solidFill>
                  <a:schemeClr val="accent6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11</a:t>
            </a:r>
            <a:r>
              <a:rPr lang="zh-CN" altLang="zh-CN" sz="5000" b="1" dirty="0">
                <a:solidFill>
                  <a:schemeClr val="accent6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　</a:t>
            </a:r>
            <a:r>
              <a:rPr lang="zh-CN" altLang="en-US" sz="5000" b="1" dirty="0" smtClean="0">
                <a:solidFill>
                  <a:schemeClr val="accent6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工业生产</a:t>
            </a:r>
            <a:endParaRPr lang="zh-CN" altLang="zh-CN" sz="5000" b="1" dirty="0">
              <a:solidFill>
                <a:schemeClr val="accent6">
                  <a:lumMod val="75000"/>
                </a:schemeClr>
              </a:soli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89401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345082" y="568947"/>
            <a:ext cx="11409907" cy="565963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3.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本着扬长避短发挥自然资源优势的原则，两地都适宜发展的工业部门是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①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石油化工工业　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②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钢铁工业　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③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机械工业　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④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电子工业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A.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①②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		B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②③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C.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③④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		D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en-US" altLang="zh-CN" sz="2800" kern="100" dirty="0" smtClean="0">
                <a:latin typeface="宋体"/>
                <a:ea typeface="华文细黑"/>
                <a:cs typeface="Times New Roman"/>
              </a:rPr>
              <a:t>①④</a:t>
            </a: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本题组考查重要工业区的区位因素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两地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都有丰富的煤炭和铁矿石资源，适宜发展钢铁工业，在此基础上可发展机械工业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zh-CN" altLang="zh-CN" sz="2800" kern="100" dirty="0">
              <a:latin typeface="宋体"/>
              <a:cs typeface="Courier New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zh-CN" altLang="en-US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058519" y="2654316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61609" y="1506355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圆角矩形 3"/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7" name="Rectangl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9839622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8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0279483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0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0719344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11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159206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12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159906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67492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9" grpId="0" uiExpand="1" build="allAtOnce"/>
      <p:bldP spid="2" grpId="0"/>
      <p:bldP spid="2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262558" y="477466"/>
            <a:ext cx="11639246" cy="60280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4.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两工业地域工业集聚的主要原因是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①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共用基础设施，缓解交通压力　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 smtClean="0">
                <a:latin typeface="宋体"/>
                <a:ea typeface="华文细黑"/>
                <a:cs typeface="Times New Roman"/>
              </a:rPr>
              <a:t>②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接近原料、燃料产地，节省运输成本　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 smtClean="0">
                <a:latin typeface="宋体"/>
                <a:ea typeface="华文细黑"/>
                <a:cs typeface="Times New Roman"/>
              </a:rPr>
              <a:t>③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利于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集中治污，提高环境容量　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 smtClean="0">
                <a:latin typeface="宋体"/>
                <a:ea typeface="华文细黑"/>
                <a:cs typeface="Times New Roman"/>
              </a:rPr>
              <a:t>④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便于生产协作，提高生产效率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A.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①②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		B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②③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C.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③④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		D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en-US" altLang="zh-CN" sz="2800" kern="100" dirty="0" smtClean="0">
                <a:latin typeface="宋体"/>
                <a:ea typeface="华文细黑"/>
                <a:cs typeface="Times New Roman"/>
              </a:rPr>
              <a:t>②④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两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工业区均以重工业为主，原料、燃料需求量大，工业集聚有利于接近原料、燃料产地，节省运输成本；便于生产协作，提高生产效率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zh-CN" altLang="zh-CN" sz="2800" kern="100" dirty="0">
              <a:latin typeface="宋体"/>
              <a:cs typeface="Courier New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zh-CN" altLang="en-US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962128" y="4356373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26041" y="703015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圆角矩形 3"/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7" name="Rectangl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9839622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8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0279483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0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0719344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11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159206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</a:p>
        </p:txBody>
      </p:sp>
      <p:sp>
        <p:nvSpPr>
          <p:cNvPr id="12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159906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2043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387524" y="558999"/>
            <a:ext cx="11409907" cy="448824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5.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“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硅谷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”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是世界顶级的微电子中心，关于其迅速崛起的主要原因叙述错误的是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A.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“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硅谷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”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地理位置优越，环境优美、气候宜人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B.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有丰富的劳动力资源且劳动力的工资水平低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高等院校多，斯坦福大学在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“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硅谷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”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的崛起中起了关键作用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D.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便捷的交通条件，有航空线和高速公路与各地相联系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zh-CN" altLang="en-US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20933" y="2630610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75637" y="1501526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圆角矩形 6">
            <a:hlinkClick r:id="rId3" action="ppaction://hlinksldjump"/>
          </p:cNvPr>
          <p:cNvSpPr/>
          <p:nvPr/>
        </p:nvSpPr>
        <p:spPr>
          <a:xfrm>
            <a:off x="11398413" y="665529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0000CC"/>
                </a:solidFill>
                <a:latin typeface="黑体" pitchFamily="49" charset="-122"/>
                <a:ea typeface="黑体" pitchFamily="49" charset="-122"/>
              </a:rPr>
              <a:t>返回</a:t>
            </a:r>
            <a:endParaRPr lang="zh-CN" altLang="en-US" sz="1400" dirty="0">
              <a:solidFill>
                <a:srgbClr val="0000CC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8" name="圆角矩形 7">
            <a:hlinkClick r:id="rId4" action="ppaction://hlinksldjump"/>
          </p:cNvPr>
          <p:cNvSpPr/>
          <p:nvPr/>
        </p:nvSpPr>
        <p:spPr>
          <a:xfrm>
            <a:off x="10343678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0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9839622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11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0279483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2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0719344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13" name="Rectangle 21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11159206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</a:p>
        </p:txBody>
      </p:sp>
      <p:sp>
        <p:nvSpPr>
          <p:cNvPr id="14" name="Rectangle 21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1159906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xmlns="" val="429107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377228" y="598583"/>
            <a:ext cx="11409907" cy="448739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en-US" altLang="zh-CN" sz="2800" kern="100" dirty="0" smtClean="0">
                <a:latin typeface="宋体"/>
                <a:ea typeface="华文细黑"/>
                <a:cs typeface="Times New Roman"/>
              </a:rPr>
              <a:t>“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硅谷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”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位于北美洲西部，面临旧金山湾，地理位置优越，环境优美、气候宜人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；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高等院校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众多，其中斯坦福大学在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“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硅谷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”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的崛起中起了关键作用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；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有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便捷的交通条件，有航空线和高速公路与各地相联系。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“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硅谷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”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以微电子工业为主导，属技术导向型工业，对劳动力的素质要求高，劳动力的工资水平高。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zh-CN" altLang="en-US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圆角矩形 4">
            <a:hlinkClick r:id="rId2" action="ppaction://hlinksldjump"/>
          </p:cNvPr>
          <p:cNvSpPr/>
          <p:nvPr/>
        </p:nvSpPr>
        <p:spPr>
          <a:xfrm>
            <a:off x="11398413" y="665529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0000CC"/>
                </a:solidFill>
                <a:latin typeface="黑体" pitchFamily="49" charset="-122"/>
                <a:ea typeface="黑体" pitchFamily="49" charset="-122"/>
              </a:rPr>
              <a:t>返回</a:t>
            </a:r>
            <a:endParaRPr lang="zh-CN" altLang="en-US" sz="1400" dirty="0">
              <a:solidFill>
                <a:srgbClr val="0000CC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6" name="Rectangl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9839622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7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0279483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8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0719344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9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159206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</a:p>
        </p:txBody>
      </p:sp>
      <p:sp>
        <p:nvSpPr>
          <p:cNvPr id="10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159906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xmlns="" val="1653331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-1" y="-2177"/>
            <a:ext cx="12190414" cy="55133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219170"/>
            <a:r>
              <a:rPr lang="zh-CN" altLang="en-US" sz="2400" b="1" kern="0" dirty="0">
                <a:solidFill>
                  <a:schemeClr val="bg1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 考</a:t>
            </a:r>
            <a:r>
              <a:rPr lang="zh-CN" altLang="en-US" sz="2400" b="1" kern="0" dirty="0" smtClean="0">
                <a:solidFill>
                  <a:schemeClr val="bg1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向</a:t>
            </a:r>
            <a:r>
              <a:rPr lang="en-US" altLang="zh-CN" sz="2400" b="1" kern="0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  </a:t>
            </a:r>
            <a:r>
              <a:rPr lang="zh-CN" altLang="zh-CN" sz="2400" b="1" kern="0" dirty="0" smtClean="0">
                <a:solidFill>
                  <a:schemeClr val="bg1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产业</a:t>
            </a:r>
            <a:r>
              <a:rPr lang="zh-CN" altLang="zh-CN" sz="2400" b="1" kern="0" dirty="0">
                <a:solidFill>
                  <a:schemeClr val="bg1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转移</a:t>
            </a:r>
            <a:endParaRPr lang="zh-CN" altLang="en-US" sz="2400" b="1" kern="0" dirty="0">
              <a:solidFill>
                <a:schemeClr val="bg1"/>
              </a:solidFill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62558" y="752036"/>
            <a:ext cx="11524006" cy="7960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ea typeface="微软雅黑"/>
                <a:cs typeface="Times New Roman"/>
              </a:rPr>
              <a:t>回扣导图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pic>
        <p:nvPicPr>
          <p:cNvPr id="4098" name="Picture 2" descr="K38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96380" y="1413570"/>
            <a:ext cx="5797653" cy="4844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666958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75921" y="140670"/>
            <a:ext cx="11755638" cy="620939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宋体"/>
                <a:ea typeface="微软雅黑"/>
                <a:cs typeface="Times New Roman"/>
              </a:rPr>
              <a:t>知能梳理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1.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产业转移的目的：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降低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               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，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扩大销售市场，追求更高利润。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2.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影响因素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：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           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因素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、内部交易成本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和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       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因素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。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3.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影响：促进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区域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               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调整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；促进区域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产业</a:t>
            </a:r>
            <a:r>
              <a:rPr lang="en-US" altLang="zh-CN" sz="2800" u="sng" kern="100" dirty="0">
                <a:latin typeface="Times New Roman"/>
                <a:ea typeface="华文细黑"/>
                <a:cs typeface="Times New Roman"/>
              </a:rPr>
              <a:t> 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                   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；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改变区域地理环境；改变劳动力就业的空间分布。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4.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发展中国家在接受发达国家重化工业转移时，应充分估计其对环境的负面影响，加强对废弃物排放的控制和综合治理，坚决避免走</a:t>
            </a:r>
            <a:r>
              <a:rPr lang="en-US" altLang="zh-CN" sz="2800" kern="100" dirty="0" smtClean="0">
                <a:latin typeface="宋体"/>
                <a:ea typeface="华文细黑"/>
                <a:cs typeface="Times New Roman"/>
              </a:rPr>
              <a:t>“___________</a:t>
            </a:r>
          </a:p>
          <a:p>
            <a:pPr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 smtClean="0">
                <a:latin typeface="宋体"/>
                <a:ea typeface="华文细黑"/>
                <a:cs typeface="Times New Roman"/>
              </a:rPr>
              <a:t>_____”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的道路。发达国家到发展中国家投资建厂，首先是利用发展中国家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的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                             </a:t>
            </a:r>
            <a:r>
              <a:rPr lang="zh-CN" altLang="zh-CN" sz="2800" kern="100" spc="-1000" dirty="0" smtClean="0">
                <a:latin typeface="Times New Roman"/>
                <a:ea typeface="华文细黑"/>
                <a:cs typeface="Times New Roman"/>
              </a:rPr>
              <a:t>，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其次是占领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当地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         </a:t>
            </a:r>
            <a:r>
              <a:rPr lang="zh-CN" altLang="zh-CN" sz="2800" kern="100" spc="-1000" dirty="0" smtClean="0">
                <a:latin typeface="Times New Roman"/>
                <a:ea typeface="华文细黑"/>
                <a:cs typeface="Times New Roman"/>
              </a:rPr>
              <a:t>，</a:t>
            </a:r>
            <a:r>
              <a:rPr lang="zh-CN" altLang="zh-CN" sz="2800" kern="100" spc="-100" dirty="0">
                <a:latin typeface="Times New Roman"/>
                <a:ea typeface="华文细黑"/>
                <a:cs typeface="Times New Roman"/>
              </a:rPr>
              <a:t>再次是利用</a:t>
            </a:r>
            <a:r>
              <a:rPr lang="zh-CN" altLang="zh-CN" sz="2800" kern="100" spc="-100" dirty="0" smtClean="0">
                <a:latin typeface="Times New Roman"/>
                <a:ea typeface="华文细黑"/>
                <a:cs typeface="Times New Roman"/>
              </a:rPr>
              <a:t>其</a:t>
            </a:r>
            <a:r>
              <a:rPr lang="en-US" altLang="zh-CN" sz="2800" u="sng" kern="100" spc="-100" dirty="0" smtClean="0">
                <a:latin typeface="Times New Roman"/>
                <a:ea typeface="华文细黑"/>
                <a:cs typeface="Times New Roman"/>
              </a:rPr>
              <a:t>	          </a:t>
            </a:r>
            <a:r>
              <a:rPr lang="zh-CN" altLang="zh-CN" sz="2800" kern="100" spc="-100" dirty="0" smtClean="0">
                <a:latin typeface="Times New Roman"/>
                <a:ea typeface="华文细黑"/>
                <a:cs typeface="Times New Roman"/>
              </a:rPr>
              <a:t>的</a:t>
            </a:r>
            <a:r>
              <a:rPr lang="zh-CN" altLang="zh-CN" sz="2800" kern="100" spc="-100" dirty="0">
                <a:latin typeface="Times New Roman"/>
                <a:ea typeface="华文细黑"/>
                <a:cs typeface="Times New Roman"/>
              </a:rPr>
              <a:t>优势。</a:t>
            </a:r>
            <a:endParaRPr lang="zh-CN" altLang="zh-CN" sz="2800" kern="100" spc="-100" dirty="0">
              <a:effectLst/>
              <a:latin typeface="宋体"/>
              <a:cs typeface="Courier New"/>
            </a:endParaRPr>
          </a:p>
        </p:txBody>
      </p:sp>
      <p:sp>
        <p:nvSpPr>
          <p:cNvPr id="4" name="圆角矩形 3"/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答案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4042201" y="923233"/>
            <a:ext cx="16209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生产成本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288307" y="1600905"/>
            <a:ext cx="12618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劳动力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6968827" y="1610544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市场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971606" y="2277666"/>
            <a:ext cx="16209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产业结构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7715577" y="2268141"/>
            <a:ext cx="19800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分工与合作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9796218" y="4265315"/>
            <a:ext cx="19800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先污染，</a:t>
            </a:r>
            <a:r>
              <a:rPr lang="zh-CN" altLang="zh-CN" sz="2800" kern="100" dirty="0" smtClean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后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253033" y="4961012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治理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579165" y="5633467"/>
            <a:ext cx="26981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廉价劳动力资源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5854799" y="5640105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市场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8938745" y="5652517"/>
            <a:ext cx="16209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地价便宜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99333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  <p:bldP spid="14" grpId="0"/>
      <p:bldP spid="14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253033" y="559000"/>
            <a:ext cx="11639246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下表是某区域在一定时期内影响企业成本上涨因素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统计表</a:t>
            </a:r>
            <a:r>
              <a:rPr lang="zh-CN" altLang="en-US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graphicFrame>
        <p:nvGraphicFramePr>
          <p:cNvPr id="16" name="表格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992203095"/>
              </p:ext>
            </p:extLst>
          </p:nvPr>
        </p:nvGraphicFramePr>
        <p:xfrm>
          <a:off x="411108" y="1413571"/>
          <a:ext cx="11368196" cy="4608511"/>
        </p:xfrm>
        <a:graphic>
          <a:graphicData uri="http://schemas.openxmlformats.org/drawingml/2006/table">
            <a:tbl>
              <a:tblPr/>
              <a:tblGrid>
                <a:gridCol w="2804160"/>
                <a:gridCol w="1421981"/>
                <a:gridCol w="1712807"/>
                <a:gridCol w="1421981"/>
                <a:gridCol w="1712807"/>
                <a:gridCol w="2294460"/>
              </a:tblGrid>
              <a:tr h="93119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影响因素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很重要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比较重要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一般</a:t>
                      </a:r>
                      <a:endParaRPr lang="zh-CN" sz="2800" kern="10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不太重要</a:t>
                      </a:r>
                      <a:endParaRPr lang="zh-CN" sz="2800" kern="10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重要程度得分</a:t>
                      </a:r>
                      <a:endParaRPr lang="zh-CN" sz="2800" kern="10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537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原材料价格上涨</a:t>
                      </a:r>
                      <a:endParaRPr lang="zh-CN" sz="2800" kern="10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en-US" sz="2800" kern="100" dirty="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12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en-US" sz="2800" kern="10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16</a:t>
                      </a:r>
                      <a:endParaRPr lang="zh-CN" sz="2800" kern="10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en-US" sz="2800" kern="10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4</a:t>
                      </a:r>
                      <a:endParaRPr lang="zh-CN" sz="2800" kern="10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en-US" sz="2800" kern="10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2</a:t>
                      </a:r>
                      <a:endParaRPr lang="zh-CN" sz="2800" kern="10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en-US" sz="2800" kern="10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81.8</a:t>
                      </a:r>
                      <a:endParaRPr lang="zh-CN" sz="2800" kern="10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537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劳动力成本上涨</a:t>
                      </a:r>
                      <a:endParaRPr lang="zh-CN" sz="2800" kern="10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en-US" sz="2800" kern="10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26</a:t>
                      </a:r>
                      <a:endParaRPr lang="zh-CN" sz="2800" kern="10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en-US" sz="2800" kern="100" dirty="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8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en-US" sz="2800" kern="10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2</a:t>
                      </a:r>
                      <a:endParaRPr lang="zh-CN" sz="2800" kern="10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en-US" sz="2800" kern="10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0</a:t>
                      </a:r>
                      <a:endParaRPr lang="zh-CN" sz="2800" kern="10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en-US" sz="2800" kern="10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98.8</a:t>
                      </a:r>
                      <a:endParaRPr lang="zh-CN" sz="2800" kern="10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537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其他成本上涨</a:t>
                      </a:r>
                      <a:endParaRPr lang="zh-CN" sz="2800" kern="10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en-US" sz="2800" kern="10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8</a:t>
                      </a:r>
                      <a:endParaRPr lang="zh-CN" sz="2800" kern="10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en-US" sz="2800" kern="10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12</a:t>
                      </a:r>
                      <a:endParaRPr lang="zh-CN" sz="2800" kern="10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en-US" sz="2800" kern="10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7</a:t>
                      </a:r>
                      <a:endParaRPr lang="zh-CN" sz="2800" kern="10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en-US" sz="2800" kern="10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9</a:t>
                      </a:r>
                      <a:endParaRPr lang="zh-CN" sz="2800" kern="10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en-US" sz="2800" kern="10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66.2</a:t>
                      </a:r>
                      <a:endParaRPr lang="zh-CN" sz="2800" kern="10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119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管理成本上升</a:t>
                      </a:r>
                      <a:endParaRPr lang="zh-CN" sz="2800" kern="10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en-US" sz="2800" kern="10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4</a:t>
                      </a:r>
                      <a:endParaRPr lang="zh-CN" sz="2800" kern="10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en-US" sz="2800" kern="100" dirty="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10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en-US" sz="2800" kern="10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9</a:t>
                      </a:r>
                      <a:endParaRPr lang="zh-CN" sz="2800" kern="10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en-US" sz="2800" kern="10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11</a:t>
                      </a:r>
                      <a:endParaRPr lang="zh-CN" sz="2800" kern="10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en-US" sz="2800" kern="100" dirty="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69.1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7" name="Rectangle 21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9839622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18" name="Rectangl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0279483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9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0719344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20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1159206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21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59906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75657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288032" y="558999"/>
            <a:ext cx="11524006" cy="157684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just">
              <a:lnSpc>
                <a:spcPct val="150000"/>
              </a:lnSpc>
              <a:tabLst>
                <a:tab pos="2340610" algn="l"/>
              </a:tabLst>
            </a:pPr>
            <a:r>
              <a:rPr lang="zh-CN" altLang="zh-CN" sz="2800" kern="100" dirty="0">
                <a:solidFill>
                  <a:prstClr val="black"/>
                </a:solidFill>
                <a:latin typeface="Times New Roman"/>
                <a:ea typeface="华文细黑"/>
                <a:cs typeface="Times New Roman"/>
              </a:rPr>
              <a:t>下图为某企业成本与产量变化曲线图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/>
                <a:ea typeface="华文细黑"/>
              </a:rPr>
              <a:t>(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/>
                <a:ea typeface="华文细黑"/>
                <a:cs typeface="Times New Roman"/>
              </a:rPr>
              <a:t>利润＝总收入－总成本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/>
                <a:ea typeface="华文细黑"/>
              </a:rPr>
              <a:t>)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/>
                <a:ea typeface="华文细黑"/>
                <a:cs typeface="Times New Roman"/>
              </a:rPr>
              <a:t>。据此回答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/>
                <a:ea typeface="华文细黑"/>
              </a:rPr>
              <a:t>1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/>
                <a:ea typeface="华文细黑"/>
                <a:cs typeface="Times New Roman"/>
              </a:rPr>
              <a:t>～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/>
                <a:ea typeface="华文细黑"/>
              </a:rPr>
              <a:t>3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/>
                <a:ea typeface="华文细黑"/>
                <a:cs typeface="Times New Roman"/>
              </a:rPr>
              <a:t>题。</a:t>
            </a:r>
            <a:endParaRPr lang="zh-CN" altLang="zh-CN" sz="2800" kern="100" dirty="0">
              <a:solidFill>
                <a:prstClr val="black"/>
              </a:solidFill>
              <a:latin typeface="宋体"/>
              <a:cs typeface="Courier New"/>
            </a:endParaRPr>
          </a:p>
        </p:txBody>
      </p:sp>
      <p:pic>
        <p:nvPicPr>
          <p:cNvPr id="6146" name="Picture 2" descr="K38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30984" y="1989634"/>
            <a:ext cx="4928445" cy="4260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9839622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10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0279483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1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0719344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12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159206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13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159906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51875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288032" y="558999"/>
            <a:ext cx="11524006" cy="560439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1.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据表中数据分析，最先从该区域迁出的企业类型是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资金密集型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		B.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资源密集型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劳动密集型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		D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技术密集型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本题组考查工业区位因素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根据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表中数据分析，劳动力成本在企业成本中占的比重最大，所以企业属于劳动密集型企业，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对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资金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、资源、技术所占比重在表中没显示，说明不占主要地位，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、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B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、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D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错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zh-CN" altLang="zh-CN" sz="2800" kern="100" dirty="0">
              <a:latin typeface="宋体"/>
              <a:cs typeface="Courier New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592" y="1917626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644061" y="818987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圆角矩形 3"/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7" name="Rectangl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9839622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8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0279483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0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0719344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11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159206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12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159906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71563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9" grpId="0" uiExpand="1" build="allAtOnce"/>
      <p:bldP spid="2" grpId="0"/>
      <p:bldP spid="2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K38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15286" y="703015"/>
            <a:ext cx="4928445" cy="4260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矩形 8"/>
          <p:cNvSpPr/>
          <p:nvPr/>
        </p:nvSpPr>
        <p:spPr>
          <a:xfrm>
            <a:off x="344091" y="628748"/>
            <a:ext cx="11524006" cy="39920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2.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下列说法正确的是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A.Q</a:t>
            </a:r>
            <a:r>
              <a:rPr lang="en-US" altLang="zh-CN" sz="2800" kern="100" baseline="-25000" dirty="0">
                <a:latin typeface="Times New Roman"/>
                <a:ea typeface="华文细黑"/>
                <a:cs typeface="Courier New"/>
              </a:rPr>
              <a:t>1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—Q</a:t>
            </a:r>
            <a:r>
              <a:rPr lang="en-US" altLang="zh-CN" sz="2800" kern="100" baseline="-25000" dirty="0">
                <a:latin typeface="Times New Roman"/>
                <a:ea typeface="华文细黑"/>
                <a:cs typeface="Courier New"/>
              </a:rPr>
              <a:t>2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企业成本低于收入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B.Q</a:t>
            </a:r>
            <a:r>
              <a:rPr lang="en-US" altLang="zh-CN" sz="2800" kern="100" baseline="-25000" dirty="0">
                <a:latin typeface="Times New Roman"/>
                <a:ea typeface="华文细黑"/>
                <a:cs typeface="Courier New"/>
              </a:rPr>
              <a:t>2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—Q</a:t>
            </a:r>
            <a:r>
              <a:rPr lang="en-US" altLang="zh-CN" sz="2800" kern="100" baseline="-25000" dirty="0">
                <a:latin typeface="Times New Roman"/>
                <a:ea typeface="华文细黑"/>
                <a:cs typeface="Courier New"/>
              </a:rPr>
              <a:t>3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企业成本增加最快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C.Q</a:t>
            </a:r>
            <a:r>
              <a:rPr lang="en-US" altLang="zh-CN" sz="2800" kern="100" baseline="-25000" dirty="0">
                <a:latin typeface="Times New Roman"/>
                <a:ea typeface="华文细黑"/>
                <a:cs typeface="Courier New"/>
              </a:rPr>
              <a:t>3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—Q</a:t>
            </a:r>
            <a:r>
              <a:rPr lang="en-US" altLang="zh-CN" sz="2800" kern="100" baseline="-25000" dirty="0">
                <a:latin typeface="Times New Roman"/>
                <a:ea typeface="华文细黑"/>
                <a:cs typeface="Courier New"/>
              </a:rPr>
              <a:t>4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企业成本低于收入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D.Q</a:t>
            </a:r>
            <a:r>
              <a:rPr lang="en-US" altLang="zh-CN" sz="2800" kern="100" baseline="-25000" dirty="0">
                <a:latin typeface="Times New Roman"/>
                <a:ea typeface="华文细黑"/>
                <a:cs typeface="Courier New"/>
              </a:rPr>
              <a:t>4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—Q</a:t>
            </a:r>
            <a:r>
              <a:rPr lang="en-US" altLang="zh-CN" sz="2800" kern="100" baseline="-25000" dirty="0">
                <a:latin typeface="Times New Roman"/>
                <a:ea typeface="华文细黑"/>
                <a:cs typeface="Courier New"/>
              </a:rPr>
              <a:t>5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企业收入增加最快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90550" y="2767671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41346" y="897730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圆角矩形 3">
            <a:hlinkClick r:id="rId4" action="ppaction://hlinksldjump"/>
          </p:cNvPr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0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9839622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11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0279483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2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0719344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13" name="Rectangle 21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11159206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14" name="Rectangle 21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1159906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43660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8"/>
          <p:cNvSpPr/>
          <p:nvPr/>
        </p:nvSpPr>
        <p:spPr>
          <a:xfrm>
            <a:off x="790998" y="0"/>
            <a:ext cx="972000" cy="111382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zh-CN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90997" y="146234"/>
            <a:ext cx="972001" cy="907296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zh-CN" altLang="en-US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栏目索引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TextBox 14">
            <a:hlinkClick r:id="rId2" action="ppaction://hlinksldjump"/>
          </p:cNvPr>
          <p:cNvSpPr txBox="1"/>
          <p:nvPr/>
        </p:nvSpPr>
        <p:spPr>
          <a:xfrm>
            <a:off x="4050090" y="2421682"/>
            <a:ext cx="4090233" cy="615549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just"/>
            <a:r>
              <a:rPr lang="zh-CN" altLang="en-US" sz="3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考向</a:t>
            </a:r>
            <a:r>
              <a:rPr lang="en-US" altLang="zh-CN" sz="3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  </a:t>
            </a:r>
            <a:r>
              <a:rPr lang="zh-CN" altLang="zh-CN" sz="3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工业区位</a:t>
            </a:r>
            <a:r>
              <a:rPr lang="zh-CN" altLang="zh-CN" sz="32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因素</a:t>
            </a:r>
            <a:endParaRPr lang="zh-CN" altLang="en-US" sz="32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</p:txBody>
      </p:sp>
      <p:cxnSp>
        <p:nvCxnSpPr>
          <p:cNvPr id="24" name="直接连接符 23"/>
          <p:cNvCxnSpPr/>
          <p:nvPr/>
        </p:nvCxnSpPr>
        <p:spPr>
          <a:xfrm>
            <a:off x="4061206" y="3039590"/>
            <a:ext cx="4068000" cy="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7" name="TextBox 26">
            <a:hlinkClick r:id="rId3" action="ppaction://hlinksldjump"/>
          </p:cNvPr>
          <p:cNvSpPr txBox="1"/>
          <p:nvPr/>
        </p:nvSpPr>
        <p:spPr>
          <a:xfrm>
            <a:off x="4063620" y="3623024"/>
            <a:ext cx="4063172" cy="615549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just"/>
            <a:r>
              <a:rPr lang="zh-CN" altLang="en-US" sz="3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考向</a:t>
            </a:r>
            <a:r>
              <a:rPr lang="en-US" altLang="zh-CN" sz="3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   </a:t>
            </a:r>
            <a:r>
              <a:rPr lang="zh-CN" altLang="zh-CN" sz="3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产业</a:t>
            </a:r>
            <a:r>
              <a:rPr lang="zh-CN" altLang="zh-CN" sz="32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转移</a:t>
            </a:r>
            <a:endParaRPr lang="zh-CN" altLang="en-US" sz="32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</p:txBody>
      </p:sp>
      <p:cxnSp>
        <p:nvCxnSpPr>
          <p:cNvPr id="28" name="直接连接符 27"/>
          <p:cNvCxnSpPr/>
          <p:nvPr/>
        </p:nvCxnSpPr>
        <p:spPr>
          <a:xfrm>
            <a:off x="4061206" y="4240932"/>
            <a:ext cx="4068000" cy="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474717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334566" y="600726"/>
            <a:ext cx="11409907" cy="31266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读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曲线图判断，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Q</a:t>
            </a:r>
            <a:r>
              <a:rPr lang="en-US" altLang="zh-CN" sz="2800" kern="100" baseline="-25000" dirty="0">
                <a:latin typeface="Times New Roman"/>
                <a:ea typeface="华文细黑"/>
                <a:cs typeface="Courier New"/>
              </a:rPr>
              <a:t>1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—Q</a:t>
            </a:r>
            <a:r>
              <a:rPr lang="en-US" altLang="zh-CN" sz="2800" kern="100" baseline="-25000" dirty="0">
                <a:latin typeface="Times New Roman"/>
                <a:ea typeface="华文细黑"/>
                <a:cs typeface="Courier New"/>
              </a:rPr>
              <a:t>2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企业成本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高于收入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，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错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Q</a:t>
            </a:r>
            <a:r>
              <a:rPr lang="en-US" altLang="zh-CN" sz="2800" kern="100" baseline="-25000" dirty="0" smtClean="0">
                <a:latin typeface="Times New Roman"/>
                <a:ea typeface="华文细黑"/>
                <a:cs typeface="Courier New"/>
              </a:rPr>
              <a:t>2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—Q</a:t>
            </a:r>
            <a:r>
              <a:rPr lang="en-US" altLang="zh-CN" sz="2800" kern="100" baseline="-25000" dirty="0" smtClean="0">
                <a:latin typeface="Times New Roman"/>
                <a:ea typeface="华文细黑"/>
                <a:cs typeface="Courier New"/>
              </a:rPr>
              <a:t>3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企业成本增长幅度小，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B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错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Q</a:t>
            </a:r>
            <a:r>
              <a:rPr lang="en-US" altLang="zh-CN" sz="2800" kern="100" baseline="-25000" dirty="0" smtClean="0">
                <a:latin typeface="Times New Roman"/>
                <a:ea typeface="华文细黑"/>
                <a:cs typeface="Courier New"/>
              </a:rPr>
              <a:t>3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—Q</a:t>
            </a:r>
            <a:r>
              <a:rPr lang="en-US" altLang="zh-CN" sz="2800" kern="100" baseline="-25000" dirty="0" smtClean="0">
                <a:latin typeface="Times New Roman"/>
                <a:ea typeface="华文细黑"/>
                <a:cs typeface="Courier New"/>
              </a:rPr>
              <a:t>4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企业成本低于收入，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对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Q</a:t>
            </a:r>
            <a:r>
              <a:rPr lang="en-US" altLang="zh-CN" sz="2800" kern="100" baseline="-25000" dirty="0" smtClean="0">
                <a:latin typeface="Times New Roman"/>
                <a:ea typeface="华文细黑"/>
                <a:cs typeface="Courier New"/>
              </a:rPr>
              <a:t>4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—Q</a:t>
            </a:r>
            <a:r>
              <a:rPr lang="en-US" altLang="zh-CN" sz="2800" kern="100" baseline="-25000" dirty="0" smtClean="0">
                <a:latin typeface="Times New Roman"/>
                <a:ea typeface="华文细黑"/>
                <a:cs typeface="Courier New"/>
              </a:rPr>
              <a:t>5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企业收入增加稳定，企业成本增长最快，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D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错。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3" name="Rectangle 21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9839622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4" name="Rectangl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0279483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5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0719344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6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1159206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7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59906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032581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75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75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75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25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75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334566" y="558999"/>
            <a:ext cx="11409907" cy="38746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3.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该企业要获得最大利润，需要维持的生产量是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A.Q</a:t>
            </a:r>
            <a:r>
              <a:rPr lang="en-US" altLang="zh-CN" sz="2800" kern="100" baseline="-25000" dirty="0">
                <a:latin typeface="Times New Roman"/>
                <a:ea typeface="华文细黑"/>
                <a:cs typeface="Courier New"/>
              </a:rPr>
              <a:t>1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			B.Q</a:t>
            </a:r>
            <a:r>
              <a:rPr lang="en-US" altLang="zh-CN" sz="2800" kern="100" baseline="-25000" dirty="0" smtClean="0">
                <a:latin typeface="Times New Roman"/>
                <a:ea typeface="华文细黑"/>
                <a:cs typeface="Courier New"/>
              </a:rPr>
              <a:t>2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 </a:t>
            </a: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C.Q</a:t>
            </a:r>
            <a:r>
              <a:rPr lang="en-US" altLang="zh-CN" sz="2800" kern="100" baseline="-25000" dirty="0" smtClean="0">
                <a:latin typeface="Times New Roman"/>
                <a:ea typeface="华文细黑"/>
                <a:cs typeface="Courier New"/>
              </a:rPr>
              <a:t>3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  			D.Q</a:t>
            </a:r>
            <a:r>
              <a:rPr lang="en-US" altLang="zh-CN" sz="2800" kern="100" baseline="-25000" dirty="0" smtClean="0">
                <a:latin typeface="Times New Roman"/>
                <a:ea typeface="华文细黑"/>
                <a:cs typeface="Courier New"/>
              </a:rPr>
              <a:t>4</a:t>
            </a: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读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图，根据材料中公式，由利润＝总收入－总成本可知，当生产量在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Q</a:t>
            </a:r>
            <a:r>
              <a:rPr lang="en-US" altLang="zh-CN" sz="2800" kern="100" baseline="-25000" dirty="0">
                <a:latin typeface="Times New Roman"/>
                <a:ea typeface="华文细黑"/>
                <a:cs typeface="Courier New"/>
              </a:rPr>
              <a:t>4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处，企业的利润最大，所以要维持的生产量是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Q</a:t>
            </a:r>
            <a:r>
              <a:rPr lang="en-US" altLang="zh-CN" sz="2800" kern="100" baseline="-25000" dirty="0">
                <a:latin typeface="Times New Roman"/>
                <a:ea typeface="华文细黑"/>
                <a:cs typeface="Courier New"/>
              </a:rPr>
              <a:t>4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，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D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对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zh-CN" altLang="zh-CN" sz="2800" kern="100" dirty="0">
              <a:latin typeface="宋体"/>
              <a:cs typeface="Courier New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045469" y="2061642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86464" y="828512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圆角矩形 3"/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7" name="Rectangl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9839622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8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0279483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0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0719344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11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159206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12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159906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17740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147117" y="494825"/>
            <a:ext cx="11873194" cy="20412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“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上海制造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”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是中国传统品牌，当前上海正向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“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两头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研发、营销环节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在沪，中间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生产环节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在外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”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的经营模式转变。下图示意上海市部分企业转移。读图完成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4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～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5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题。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pic>
        <p:nvPicPr>
          <p:cNvPr id="7170" name="Picture 2" descr="K39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51652" y="2836309"/>
            <a:ext cx="7687108" cy="30417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9839622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10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0279483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1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0719344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12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159206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</a:p>
        </p:txBody>
      </p:sp>
      <p:sp>
        <p:nvSpPr>
          <p:cNvPr id="13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159906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01249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288032" y="486991"/>
            <a:ext cx="11524006" cy="571703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4.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下列对经营模式转变影响最小的是上海与迁入地区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 smtClean="0">
              <a:latin typeface="Times New Roman"/>
              <a:ea typeface="华文细黑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>
              <a:latin typeface="Times New Roman"/>
              <a:ea typeface="华文细黑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 smtClean="0">
              <a:latin typeface="Times New Roman"/>
              <a:ea typeface="华文细黑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>
              <a:latin typeface="Times New Roman"/>
              <a:ea typeface="华文细黑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>
              <a:latin typeface="Times New Roman"/>
              <a:ea typeface="华文细黑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A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经济水平的差异</a:t>
            </a:r>
            <a:r>
              <a:rPr lang="zh-CN" altLang="zh-CN" sz="2800" kern="100" dirty="0">
                <a:latin typeface="宋体"/>
                <a:ea typeface="Times New Roman"/>
                <a:cs typeface="Courier New"/>
              </a:rPr>
              <a:t> </a:t>
            </a:r>
            <a:r>
              <a:rPr lang="en-US" altLang="zh-CN" sz="2800" kern="100" dirty="0">
                <a:latin typeface="宋体"/>
                <a:ea typeface="Times New Roman"/>
                <a:cs typeface="Courier New"/>
              </a:rPr>
              <a:t>	</a:t>
            </a:r>
            <a:r>
              <a:rPr lang="en-US" altLang="zh-CN" sz="2800" kern="1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产业政策的差异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生产成本的差异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D.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交通条件的差异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015086" y="5239519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634536" y="738650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圆角矩形 3">
            <a:hlinkClick r:id="rId3" action="ppaction://hlinksldjump"/>
          </p:cNvPr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pic>
        <p:nvPicPr>
          <p:cNvPr id="7" name="Picture 2" descr="K390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13217" y="1398361"/>
            <a:ext cx="7763979" cy="307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9839622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10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0279483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1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0719344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12" name="Rectangle 21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11159206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</a:p>
        </p:txBody>
      </p:sp>
      <p:sp>
        <p:nvSpPr>
          <p:cNvPr id="13" name="Rectangle 21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1159906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12180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381763" y="648869"/>
            <a:ext cx="11344407" cy="31409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本题组考查产业转移及其影响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上海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把企业的生产环节转移到外地，是因为周边省份由于经济水平和产业政策的因素，生产成本低于上海，从而降低了企业的生产成本。故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、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B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、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项影响较大，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D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项符合题意。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4" name="Rectangle 21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9839622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5" name="Rectangl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0279483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6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0719344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7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1159206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</a:p>
        </p:txBody>
      </p:sp>
      <p:sp>
        <p:nvSpPr>
          <p:cNvPr id="8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59906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205853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262558" y="549474"/>
            <a:ext cx="11524006" cy="495316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5.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经营模式转变的主要目的是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提高产业竞争力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B.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缓解就业压力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转移环境污染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D.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缓解城市交通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压力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把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企业的生产环节转移到生产成本较低的地区，从而降低了企业成本，提高了产品竞争力，故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项正确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；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由于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生产环节发生转移，故在一定程度上加重了就业压力，排除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B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项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；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生产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环节转移的目的不是转移污染和缓解交通运输压力，故排除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、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D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项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zh-CN" altLang="zh-CN" sz="2800" kern="100" dirty="0">
              <a:latin typeface="宋体"/>
              <a:cs typeface="Courier New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5492" y="1305387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66065" y="810658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圆角矩形 6">
            <a:hlinkClick r:id="rId3" action="ppaction://hlinksldjump"/>
          </p:cNvPr>
          <p:cNvSpPr/>
          <p:nvPr/>
        </p:nvSpPr>
        <p:spPr>
          <a:xfrm>
            <a:off x="11398413" y="665529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0000CC"/>
                </a:solidFill>
                <a:latin typeface="黑体" pitchFamily="49" charset="-122"/>
                <a:ea typeface="黑体" pitchFamily="49" charset="-122"/>
              </a:rPr>
              <a:t>返回</a:t>
            </a:r>
            <a:endParaRPr lang="zh-CN" altLang="en-US" sz="1400" dirty="0">
              <a:solidFill>
                <a:srgbClr val="0000CC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8" name="圆角矩形 7"/>
          <p:cNvSpPr/>
          <p:nvPr/>
        </p:nvSpPr>
        <p:spPr>
          <a:xfrm>
            <a:off x="10343678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0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9839622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11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0279483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2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0719344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13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1159206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</a:p>
        </p:txBody>
      </p:sp>
      <p:sp>
        <p:nvSpPr>
          <p:cNvPr id="14" name="Rectangle 21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1159906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xmlns="" val="1498480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uiExpand="1" build="allAtOnce"/>
      <p:bldP spid="2" grpId="0"/>
      <p:bldP spid="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矩形 22"/>
          <p:cNvSpPr/>
          <p:nvPr/>
        </p:nvSpPr>
        <p:spPr>
          <a:xfrm>
            <a:off x="288032" y="729985"/>
            <a:ext cx="11524006" cy="65787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ea typeface="微软雅黑"/>
                <a:cs typeface="Times New Roman"/>
              </a:rPr>
              <a:t>回扣导图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-1" y="-2177"/>
            <a:ext cx="12190414" cy="5513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219170"/>
            <a:r>
              <a:rPr lang="zh-CN" altLang="en-US" sz="2400" b="1" kern="0" dirty="0" smtClean="0">
                <a:solidFill>
                  <a:schemeClr val="bg1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 考</a:t>
            </a:r>
            <a:r>
              <a:rPr lang="zh-CN" altLang="en-US" sz="2400" b="1" kern="0" dirty="0">
                <a:solidFill>
                  <a:schemeClr val="bg1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向</a:t>
            </a:r>
            <a:r>
              <a:rPr lang="en-US" altLang="zh-CN" sz="2400" b="1" kern="0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 </a:t>
            </a:r>
            <a:r>
              <a:rPr lang="zh-CN" altLang="zh-CN" sz="2400" b="1" kern="0" dirty="0" smtClean="0">
                <a:solidFill>
                  <a:schemeClr val="bg1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工业区位</a:t>
            </a:r>
            <a:r>
              <a:rPr lang="zh-CN" altLang="zh-CN" sz="2400" b="1" kern="0" dirty="0">
                <a:solidFill>
                  <a:schemeClr val="bg1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因素</a:t>
            </a:r>
            <a:endParaRPr lang="zh-CN" altLang="en-US" sz="2400" b="1" kern="0" dirty="0">
              <a:solidFill>
                <a:schemeClr val="bg1"/>
              </a:solidFill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</p:txBody>
      </p:sp>
      <p:pic>
        <p:nvPicPr>
          <p:cNvPr id="1026" name="Picture 2" descr="K38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28633" y="1629594"/>
            <a:ext cx="5933146" cy="411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883062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78507" y="189434"/>
            <a:ext cx="11524006" cy="432426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宋体"/>
                <a:ea typeface="微软雅黑"/>
                <a:cs typeface="Times New Roman"/>
              </a:rPr>
              <a:t>知能梳理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1.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主要工业区位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(1)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自然因素：土地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、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       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、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原料和动力等。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(2)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社会经济因素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：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       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、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交通、政策、科技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、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          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等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。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2.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工业导向类型：原料导向型工业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、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               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型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工业、动力导向型工业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、</a:t>
            </a:r>
            <a:r>
              <a:rPr lang="en-US" altLang="zh-CN" sz="2800" u="sng" kern="100" dirty="0">
                <a:latin typeface="Times New Roman"/>
                <a:ea typeface="华文细黑"/>
                <a:cs typeface="Times New Roman"/>
              </a:rPr>
              <a:t> 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   </a:t>
            </a: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u="sng" kern="100" dirty="0">
                <a:latin typeface="Times New Roman"/>
                <a:ea typeface="华文细黑"/>
                <a:cs typeface="Times New Roman"/>
              </a:rPr>
              <a:t> 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                  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型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工业、技术导向型工业。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zh-CN" altLang="en-US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圆角矩形 3"/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答案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564786" y="1706821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水源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3195221" y="2427015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市场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7516668" y="2407851"/>
            <a:ext cx="12618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劳动力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5880501" y="3103662"/>
            <a:ext cx="16209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市场导向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325041" y="3804578"/>
            <a:ext cx="19800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劳动力导向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03163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90550" y="83518"/>
            <a:ext cx="11524006" cy="655564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3.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工业区位因素的变化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(1)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由于交通和科技的发展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，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      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、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劳动力数量对工业区位选择的影响力减弱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，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        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、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劳动力素质的影响力逐渐增强。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(2)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环境因素：主要影响一些污染严重的工业和对环境十分敏感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的</a:t>
            </a:r>
            <a:r>
              <a:rPr lang="en-US" altLang="zh-CN" sz="2800" kern="100" dirty="0" smtClean="0">
                <a:latin typeface="+mj-ea"/>
                <a:ea typeface="+mj-ea"/>
                <a:cs typeface="Times New Roman"/>
              </a:rPr>
              <a:t>_______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产品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及食品等企业的区位选择。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(3)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社会因素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：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       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、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企业决策者的理念和心理因素等成为重要工业区位因素。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4.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易错工业导向型判断：石油开采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属于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	    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工业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，而石油加工业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属于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	 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工业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；家具厂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属于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	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工业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，但若建在原料丰富的地方则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属于</a:t>
            </a:r>
            <a:r>
              <a:rPr lang="en-US" altLang="zh-CN" sz="2800" u="sng" kern="100" dirty="0">
                <a:latin typeface="Times New Roman"/>
                <a:ea typeface="华文细黑"/>
                <a:cs typeface="Times New Roman"/>
              </a:rPr>
              <a:t> 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                   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工业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zh-CN" altLang="en-US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圆角矩形 3"/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答案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4625856" y="799292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原料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323628" y="1457003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市场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0368413" y="2066861"/>
            <a:ext cx="12618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高技术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504331" y="3367311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政策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6150451" y="4653930"/>
            <a:ext cx="19800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原料导向型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973113" y="5282952"/>
            <a:ext cx="19800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市场导向型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5771361" y="5282952"/>
            <a:ext cx="19800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市场导向型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2747025" y="5930910"/>
            <a:ext cx="19800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原料导向型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9315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230412" y="477466"/>
            <a:ext cx="11639246" cy="17345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宋体"/>
                <a:ea typeface="微软雅黑"/>
                <a:cs typeface="Times New Roman"/>
              </a:rPr>
              <a:t>深化练习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下图为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“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京津地区汽车制造业发展过程示意图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”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。读图，回答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1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～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2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题。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pic>
        <p:nvPicPr>
          <p:cNvPr id="2050" name="Picture 2" descr="K38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91639" y="2213838"/>
            <a:ext cx="8207135" cy="3664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9839622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12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0279483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3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0719344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14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159206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15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159906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70501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288032" y="611957"/>
            <a:ext cx="11524006" cy="495236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1.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该汽车制造业在京津地区布局的主要原因是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①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劳动力丰富　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②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市场广阔　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③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科技发达　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④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地价低廉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A.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①②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		B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②③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C.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①④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		D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en-US" altLang="zh-CN" sz="2800" kern="100" dirty="0" smtClean="0">
                <a:latin typeface="宋体"/>
                <a:ea typeface="华文细黑"/>
                <a:cs typeface="Times New Roman"/>
              </a:rPr>
              <a:t>③④</a:t>
            </a: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考查工业区位条件及工业的分散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京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津地区地价较高，劳动力虽然丰富但价格较高。京津地区的优势在于市场广阔，科技发达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zh-CN" altLang="zh-CN" sz="2800" kern="100" dirty="0">
              <a:latin typeface="宋体"/>
              <a:cs typeface="Courier New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zh-CN" altLang="en-US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024611" y="1989634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82991" y="857534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圆角矩形 3"/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7" name="Rectangl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9839622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8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0279483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0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0719344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11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159206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12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159906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08601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9" grpId="0" uiExpand="1" build="allAtOnce"/>
      <p:bldP spid="2" grpId="0"/>
      <p:bldP spid="2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331840" y="549474"/>
            <a:ext cx="11524006" cy="432426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2.a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→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b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、</a:t>
            </a:r>
            <a:r>
              <a:rPr lang="en-US" altLang="zh-CN" sz="2800" kern="100" dirty="0" err="1">
                <a:latin typeface="Times New Roman"/>
                <a:ea typeface="华文细黑"/>
                <a:cs typeface="Courier New"/>
              </a:rPr>
              <a:t>b</a:t>
            </a:r>
            <a:r>
              <a:rPr lang="en-US" altLang="zh-CN" sz="2800" kern="100" dirty="0" err="1">
                <a:latin typeface="宋体"/>
                <a:ea typeface="华文细黑"/>
                <a:cs typeface="Times New Roman"/>
              </a:rPr>
              <a:t>→</a:t>
            </a:r>
            <a:r>
              <a:rPr lang="en-US" altLang="zh-CN" sz="2800" kern="100" dirty="0" err="1">
                <a:latin typeface="Times New Roman"/>
                <a:ea typeface="华文细黑"/>
                <a:cs typeface="Courier New"/>
              </a:rPr>
              <a:t>c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阶段，都有利于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①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降低生产成本　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②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减少污染区域　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③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共享基础设施　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④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获得最优区位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A.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①④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		B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②③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C.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①②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		D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en-US" altLang="zh-CN" sz="2800" kern="100" dirty="0" smtClean="0">
                <a:latin typeface="宋体"/>
                <a:ea typeface="华文细黑"/>
                <a:cs typeface="Times New Roman"/>
              </a:rPr>
              <a:t>③④</a:t>
            </a: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en-US" altLang="zh-CN" sz="2800" kern="100" dirty="0" err="1" smtClean="0">
                <a:latin typeface="Times New Roman"/>
                <a:ea typeface="华文细黑"/>
                <a:cs typeface="Courier New"/>
              </a:rPr>
              <a:t>a</a:t>
            </a:r>
            <a:r>
              <a:rPr lang="en-US" altLang="zh-CN" sz="2800" kern="100" dirty="0" err="1">
                <a:latin typeface="宋体"/>
                <a:ea typeface="华文细黑"/>
                <a:cs typeface="Times New Roman"/>
              </a:rPr>
              <a:t>→</a:t>
            </a:r>
            <a:r>
              <a:rPr lang="en-US" altLang="zh-CN" sz="2800" kern="100" dirty="0" err="1">
                <a:latin typeface="Times New Roman"/>
                <a:ea typeface="华文细黑"/>
                <a:cs typeface="Courier New"/>
              </a:rPr>
              <a:t>b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、</a:t>
            </a:r>
            <a:r>
              <a:rPr lang="en-US" altLang="zh-CN" sz="2800" kern="100" dirty="0" err="1">
                <a:latin typeface="Times New Roman"/>
                <a:ea typeface="华文细黑"/>
                <a:cs typeface="Courier New"/>
              </a:rPr>
              <a:t>b</a:t>
            </a:r>
            <a:r>
              <a:rPr lang="en-US" altLang="zh-CN" sz="2800" kern="100" dirty="0" err="1">
                <a:latin typeface="宋体"/>
                <a:ea typeface="华文细黑"/>
                <a:cs typeface="Times New Roman"/>
              </a:rPr>
              <a:t>→</a:t>
            </a:r>
            <a:r>
              <a:rPr lang="en-US" altLang="zh-CN" sz="2800" kern="100" dirty="0" err="1">
                <a:latin typeface="Times New Roman"/>
                <a:ea typeface="华文细黑"/>
                <a:cs typeface="Courier New"/>
              </a:rPr>
              <a:t>c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都是工业分散的过程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工业分散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有利于降低成本，获得最优区位。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②③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是工业集聚的好处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zh-CN" altLang="zh-CN" sz="2800" kern="100" dirty="0">
              <a:latin typeface="宋体"/>
              <a:cs typeface="Courier New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zh-CN" altLang="en-US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1500" y="2049850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99973" y="820183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圆角矩形 3"/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7" name="Rectangl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9839622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8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0279483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0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0719344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11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159206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12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159906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40618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406574" y="486991"/>
            <a:ext cx="11409907" cy="157684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我国东北地区和美国东北部是各自国家重要的传统工业区。读图回答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3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～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5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题。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pic>
        <p:nvPicPr>
          <p:cNvPr id="3074" name="Picture 2" descr="K38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56064" y="1845618"/>
            <a:ext cx="7678284" cy="4404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9839622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10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0279483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1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0719344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12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159206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13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159906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36656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604</TotalTime>
  <Words>779</Words>
  <Application>Microsoft Office PowerPoint</Application>
  <PresentationFormat>自定义</PresentationFormat>
  <Paragraphs>269</Paragraphs>
  <Slides>25</Slides>
  <Notes>0</Notes>
  <HiddenSlides>3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25</vt:i4>
      </vt:variant>
    </vt:vector>
  </HeadingPairs>
  <TitlesOfParts>
    <vt:vector size="26" baseType="lpstr">
      <vt:lpstr>Office 主题​​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  <vt:lpstr>幻灯片 20</vt:lpstr>
      <vt:lpstr>幻灯片 21</vt:lpstr>
      <vt:lpstr>幻灯片 22</vt:lpstr>
      <vt:lpstr>幻灯片 23</vt:lpstr>
      <vt:lpstr>幻灯片 24</vt:lpstr>
      <vt:lpstr>幻灯片 25</vt:lpstr>
    </vt:vector>
  </TitlesOfParts>
  <Company>china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</cp:lastModifiedBy>
  <cp:revision>742</cp:revision>
  <dcterms:created xsi:type="dcterms:W3CDTF">2016-03-28T08:35:20Z</dcterms:created>
  <dcterms:modified xsi:type="dcterms:W3CDTF">2017-01-17T01:40:19Z</dcterms:modified>
</cp:coreProperties>
</file>