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94" r:id="rId3"/>
    <p:sldId id="256" r:id="rId4"/>
    <p:sldId id="614" r:id="rId5"/>
    <p:sldId id="627" r:id="rId6"/>
    <p:sldId id="653" r:id="rId7"/>
    <p:sldId id="676" r:id="rId8"/>
    <p:sldId id="664" r:id="rId9"/>
    <p:sldId id="615" r:id="rId10"/>
    <p:sldId id="591" r:id="rId11"/>
    <p:sldId id="644" r:id="rId12"/>
    <p:sldId id="645" r:id="rId13"/>
    <p:sldId id="646" r:id="rId14"/>
    <p:sldId id="647" r:id="rId15"/>
    <p:sldId id="648" r:id="rId16"/>
    <p:sldId id="674" r:id="rId17"/>
    <p:sldId id="6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10"/>
        <p:guide pos="3903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13"/>
        <p:guide pos="21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10800000" flipH="1">
            <a:off x="0" y="5010150"/>
            <a:ext cx="2137410" cy="1868805"/>
            <a:chOff x="0" y="0"/>
            <a:chExt cx="3776" cy="2916"/>
          </a:xfrm>
        </p:grpSpPr>
        <p:sp>
          <p:nvSpPr>
            <p:cNvPr id="61" name="Forma libre 60"/>
            <p:cNvSpPr>
              <a:spLocks noChangeArrowheads="1"/>
            </p:cNvSpPr>
            <p:nvPr userDrawn="1"/>
          </p:nvSpPr>
          <p:spPr bwMode="auto">
            <a:xfrm>
              <a:off x="0" y="0"/>
              <a:ext cx="3776" cy="2917"/>
            </a:xfrm>
            <a:custGeom>
              <a:avLst/>
              <a:gdLst>
                <a:gd name="connsiteX0" fmla="*/ 0 w 2397980"/>
                <a:gd name="connsiteY0" fmla="*/ 0 h 1852487"/>
                <a:gd name="connsiteX1" fmla="*/ 2397980 w 2397980"/>
                <a:gd name="connsiteY1" fmla="*/ 0 h 1852487"/>
                <a:gd name="connsiteX2" fmla="*/ 2334228 w 2397980"/>
                <a:gd name="connsiteY2" fmla="*/ 15563 h 1852487"/>
                <a:gd name="connsiteX3" fmla="*/ 1948565 w 2397980"/>
                <a:gd name="connsiteY3" fmla="*/ 183387 h 1852487"/>
                <a:gd name="connsiteX4" fmla="*/ 1672003 w 2397980"/>
                <a:gd name="connsiteY4" fmla="*/ 445547 h 1852487"/>
                <a:gd name="connsiteX5" fmla="*/ 1567476 w 2397980"/>
                <a:gd name="connsiteY5" fmla="*/ 626707 h 1852487"/>
                <a:gd name="connsiteX6" fmla="*/ 1443350 w 2397980"/>
                <a:gd name="connsiteY6" fmla="*/ 783481 h 1852487"/>
                <a:gd name="connsiteX7" fmla="*/ 1104942 w 2397980"/>
                <a:gd name="connsiteY7" fmla="*/ 941125 h 1852487"/>
                <a:gd name="connsiteX8" fmla="*/ 714706 w 2397980"/>
                <a:gd name="connsiteY8" fmla="*/ 1002963 h 1852487"/>
                <a:gd name="connsiteX9" fmla="*/ 361926 w 2397980"/>
                <a:gd name="connsiteY9" fmla="*/ 1436268 h 1852487"/>
                <a:gd name="connsiteX10" fmla="*/ 28745 w 2397980"/>
                <a:gd name="connsiteY10" fmla="*/ 1850411 h 1852487"/>
                <a:gd name="connsiteX11" fmla="*/ 9582 w 2397980"/>
                <a:gd name="connsiteY11" fmla="*/ 1841266 h 1852487"/>
                <a:gd name="connsiteX12" fmla="*/ 0 w 2397980"/>
                <a:gd name="connsiteY12" fmla="*/ 1841266 h 1852487"/>
                <a:gd name="connsiteX13" fmla="*/ 0 w 2397980"/>
                <a:gd name="connsiteY13" fmla="*/ 91705 h 1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980" h="1852487">
                  <a:moveTo>
                    <a:pt x="0" y="0"/>
                  </a:moveTo>
                  <a:lnTo>
                    <a:pt x="2397980" y="0"/>
                  </a:lnTo>
                  <a:lnTo>
                    <a:pt x="2334228" y="15563"/>
                  </a:lnTo>
                  <a:cubicBezTo>
                    <a:pt x="2198451" y="54811"/>
                    <a:pt x="2067465" y="107178"/>
                    <a:pt x="1948565" y="183387"/>
                  </a:cubicBezTo>
                  <a:cubicBezTo>
                    <a:pt x="1838812" y="250016"/>
                    <a:pt x="1743430" y="340596"/>
                    <a:pt x="1672003" y="445547"/>
                  </a:cubicBezTo>
                  <a:cubicBezTo>
                    <a:pt x="1634112" y="502595"/>
                    <a:pt x="1600576" y="564433"/>
                    <a:pt x="1567476" y="626707"/>
                  </a:cubicBezTo>
                  <a:cubicBezTo>
                    <a:pt x="1533940" y="683755"/>
                    <a:pt x="1496049" y="736013"/>
                    <a:pt x="1443350" y="783481"/>
                  </a:cubicBezTo>
                  <a:cubicBezTo>
                    <a:pt x="1347968" y="869271"/>
                    <a:pt x="1233859" y="921964"/>
                    <a:pt x="1104942" y="941125"/>
                  </a:cubicBezTo>
                  <a:cubicBezTo>
                    <a:pt x="976460" y="959851"/>
                    <a:pt x="838397" y="955060"/>
                    <a:pt x="714706" y="1002963"/>
                  </a:cubicBezTo>
                  <a:cubicBezTo>
                    <a:pt x="523944" y="1074382"/>
                    <a:pt x="438144" y="1264688"/>
                    <a:pt x="361926" y="1436268"/>
                  </a:cubicBezTo>
                  <a:cubicBezTo>
                    <a:pt x="285708" y="1598267"/>
                    <a:pt x="204700" y="1779427"/>
                    <a:pt x="28745" y="1850411"/>
                  </a:cubicBezTo>
                  <a:cubicBezTo>
                    <a:pt x="14373" y="1855637"/>
                    <a:pt x="9582" y="1850411"/>
                    <a:pt x="9582" y="1841266"/>
                  </a:cubicBezTo>
                  <a:cubicBezTo>
                    <a:pt x="4791" y="1841266"/>
                    <a:pt x="4791" y="1841266"/>
                    <a:pt x="0" y="1841266"/>
                  </a:cubicBezTo>
                  <a:cubicBezTo>
                    <a:pt x="0" y="1841266"/>
                    <a:pt x="0" y="1841266"/>
                    <a:pt x="0" y="91705"/>
                  </a:cubicBezTo>
                  <a:close/>
                </a:path>
              </a:pathLst>
            </a:custGeom>
            <a:solidFill>
              <a:srgbClr val="405DA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CO"/>
            </a:p>
          </p:txBody>
        </p:sp>
        <p:grpSp>
          <p:nvGrpSpPr>
            <p:cNvPr id="34" name="Grupo 33"/>
            <p:cNvGrpSpPr/>
            <p:nvPr userDrawn="1"/>
          </p:nvGrpSpPr>
          <p:grpSpPr>
            <a:xfrm>
              <a:off x="471" y="368"/>
              <a:ext cx="1574" cy="834"/>
              <a:chOff x="299260" y="233596"/>
              <a:chExt cx="999426" cy="529329"/>
            </a:xfrm>
          </p:grpSpPr>
          <p:sp>
            <p:nvSpPr>
              <p:cNvPr id="35" name="Elipse 34"/>
              <p:cNvSpPr/>
              <p:nvPr userDrawn="1"/>
            </p:nvSpPr>
            <p:spPr>
              <a:xfrm>
                <a:off x="299260" y="664809"/>
                <a:ext cx="98116" cy="981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ipse 35"/>
              <p:cNvSpPr/>
              <p:nvPr userDrawn="1"/>
            </p:nvSpPr>
            <p:spPr>
              <a:xfrm>
                <a:off x="984778" y="674937"/>
                <a:ext cx="61659" cy="61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ipse 36"/>
              <p:cNvSpPr/>
              <p:nvPr userDrawn="1"/>
            </p:nvSpPr>
            <p:spPr>
              <a:xfrm>
                <a:off x="704186" y="362421"/>
                <a:ext cx="98116" cy="981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ipse 37"/>
              <p:cNvSpPr/>
              <p:nvPr userDrawn="1"/>
            </p:nvSpPr>
            <p:spPr>
              <a:xfrm>
                <a:off x="1237027" y="307075"/>
                <a:ext cx="61659" cy="61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ipse 38"/>
              <p:cNvSpPr/>
              <p:nvPr userDrawn="1"/>
            </p:nvSpPr>
            <p:spPr>
              <a:xfrm>
                <a:off x="355284" y="233596"/>
                <a:ext cx="61659" cy="61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Forma libre 28"/>
          <p:cNvSpPr>
            <a:spLocks noChangeArrowheads="1"/>
          </p:cNvSpPr>
          <p:nvPr userDrawn="1"/>
        </p:nvSpPr>
        <p:spPr bwMode="auto">
          <a:xfrm flipH="1">
            <a:off x="9509760" y="3810"/>
            <a:ext cx="2710815" cy="1968500"/>
          </a:xfrm>
          <a:custGeom>
            <a:avLst/>
            <a:gdLst>
              <a:gd name="connsiteX0" fmla="*/ 0 w 2397980"/>
              <a:gd name="connsiteY0" fmla="*/ 0 h 1852487"/>
              <a:gd name="connsiteX1" fmla="*/ 2397980 w 2397980"/>
              <a:gd name="connsiteY1" fmla="*/ 0 h 1852487"/>
              <a:gd name="connsiteX2" fmla="*/ 2334228 w 2397980"/>
              <a:gd name="connsiteY2" fmla="*/ 15563 h 1852487"/>
              <a:gd name="connsiteX3" fmla="*/ 1948565 w 2397980"/>
              <a:gd name="connsiteY3" fmla="*/ 183387 h 1852487"/>
              <a:gd name="connsiteX4" fmla="*/ 1672003 w 2397980"/>
              <a:gd name="connsiteY4" fmla="*/ 445547 h 1852487"/>
              <a:gd name="connsiteX5" fmla="*/ 1567476 w 2397980"/>
              <a:gd name="connsiteY5" fmla="*/ 626707 h 1852487"/>
              <a:gd name="connsiteX6" fmla="*/ 1443350 w 2397980"/>
              <a:gd name="connsiteY6" fmla="*/ 783481 h 1852487"/>
              <a:gd name="connsiteX7" fmla="*/ 1104942 w 2397980"/>
              <a:gd name="connsiteY7" fmla="*/ 941125 h 1852487"/>
              <a:gd name="connsiteX8" fmla="*/ 714706 w 2397980"/>
              <a:gd name="connsiteY8" fmla="*/ 1002963 h 1852487"/>
              <a:gd name="connsiteX9" fmla="*/ 361926 w 2397980"/>
              <a:gd name="connsiteY9" fmla="*/ 1436268 h 1852487"/>
              <a:gd name="connsiteX10" fmla="*/ 28745 w 2397980"/>
              <a:gd name="connsiteY10" fmla="*/ 1850411 h 1852487"/>
              <a:gd name="connsiteX11" fmla="*/ 9582 w 2397980"/>
              <a:gd name="connsiteY11" fmla="*/ 1841266 h 1852487"/>
              <a:gd name="connsiteX12" fmla="*/ 0 w 2397980"/>
              <a:gd name="connsiteY12" fmla="*/ 1841266 h 1852487"/>
              <a:gd name="connsiteX13" fmla="*/ 0 w 2397980"/>
              <a:gd name="connsiteY13" fmla="*/ 91705 h 1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7980" h="1852487">
                <a:moveTo>
                  <a:pt x="0" y="0"/>
                </a:moveTo>
                <a:lnTo>
                  <a:pt x="2397980" y="0"/>
                </a:lnTo>
                <a:lnTo>
                  <a:pt x="2334228" y="15563"/>
                </a:lnTo>
                <a:cubicBezTo>
                  <a:pt x="2198451" y="54811"/>
                  <a:pt x="2067465" y="107178"/>
                  <a:pt x="1948565" y="183387"/>
                </a:cubicBezTo>
                <a:cubicBezTo>
                  <a:pt x="1838812" y="250016"/>
                  <a:pt x="1743430" y="340596"/>
                  <a:pt x="1672003" y="445547"/>
                </a:cubicBezTo>
                <a:cubicBezTo>
                  <a:pt x="1634112" y="502595"/>
                  <a:pt x="1600576" y="564433"/>
                  <a:pt x="1567476" y="626707"/>
                </a:cubicBezTo>
                <a:cubicBezTo>
                  <a:pt x="1533940" y="683755"/>
                  <a:pt x="1496049" y="736013"/>
                  <a:pt x="1443350" y="783481"/>
                </a:cubicBezTo>
                <a:cubicBezTo>
                  <a:pt x="1347968" y="869271"/>
                  <a:pt x="1233859" y="921964"/>
                  <a:pt x="1104942" y="941125"/>
                </a:cubicBezTo>
                <a:cubicBezTo>
                  <a:pt x="976460" y="959851"/>
                  <a:pt x="838397" y="955060"/>
                  <a:pt x="714706" y="1002963"/>
                </a:cubicBezTo>
                <a:cubicBezTo>
                  <a:pt x="523944" y="1074382"/>
                  <a:pt x="438144" y="1264688"/>
                  <a:pt x="361926" y="1436268"/>
                </a:cubicBezTo>
                <a:cubicBezTo>
                  <a:pt x="285708" y="1598267"/>
                  <a:pt x="204700" y="1779427"/>
                  <a:pt x="28745" y="1850411"/>
                </a:cubicBezTo>
                <a:cubicBezTo>
                  <a:pt x="14373" y="1855637"/>
                  <a:pt x="9582" y="1850411"/>
                  <a:pt x="9582" y="1841266"/>
                </a:cubicBezTo>
                <a:cubicBezTo>
                  <a:pt x="4791" y="1841266"/>
                  <a:pt x="4791" y="1841266"/>
                  <a:pt x="0" y="1841266"/>
                </a:cubicBezTo>
                <a:cubicBezTo>
                  <a:pt x="0" y="1841266"/>
                  <a:pt x="0" y="1841266"/>
                  <a:pt x="0" y="91705"/>
                </a:cubicBezTo>
                <a:close/>
              </a:path>
            </a:pathLst>
          </a:custGeom>
          <a:solidFill>
            <a:srgbClr val="889EDA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CO"/>
          </a:p>
        </p:txBody>
      </p:sp>
      <p:pic>
        <p:nvPicPr>
          <p:cNvPr id="11" name="图片 10" descr="阔华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0445" y="188595"/>
            <a:ext cx="685800" cy="826135"/>
          </a:xfrm>
          <a:prstGeom prst="rect">
            <a:avLst/>
          </a:prstGeom>
        </p:spPr>
      </p:pic>
      <p:sp>
        <p:nvSpPr>
          <p:cNvPr id="5" name="流程图: 终止 20"/>
          <p:cNvSpPr/>
          <p:nvPr userDrawn="1"/>
        </p:nvSpPr>
        <p:spPr>
          <a:xfrm>
            <a:off x="0" y="152400"/>
            <a:ext cx="10501630" cy="7975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056 w 20181"/>
              <a:gd name="connsiteY0-2" fmla="*/ 0 h 21600"/>
              <a:gd name="connsiteX1-3" fmla="*/ 16706 w 20181"/>
              <a:gd name="connsiteY1-4" fmla="*/ 0 h 21600"/>
              <a:gd name="connsiteX2-5" fmla="*/ 20181 w 20181"/>
              <a:gd name="connsiteY2-6" fmla="*/ 10800 h 21600"/>
              <a:gd name="connsiteX3-7" fmla="*/ 16706 w 20181"/>
              <a:gd name="connsiteY3-8" fmla="*/ 21600 h 21600"/>
              <a:gd name="connsiteX4-9" fmla="*/ 2056 w 20181"/>
              <a:gd name="connsiteY4-10" fmla="*/ 21600 h 21600"/>
              <a:gd name="connsiteX5-11" fmla="*/ 0 w 20181"/>
              <a:gd name="connsiteY5-12" fmla="*/ 10800 h 21600"/>
              <a:gd name="connsiteX6-13" fmla="*/ 2056 w 20181"/>
              <a:gd name="connsiteY6-14" fmla="*/ 0 h 21600"/>
              <a:gd name="connsiteX0-15" fmla="*/ 2056 w 18671"/>
              <a:gd name="connsiteY0-16" fmla="*/ 0 h 21600"/>
              <a:gd name="connsiteX1-17" fmla="*/ 16706 w 18671"/>
              <a:gd name="connsiteY1-18" fmla="*/ 0 h 21600"/>
              <a:gd name="connsiteX2-19" fmla="*/ 18671 w 18671"/>
              <a:gd name="connsiteY2-20" fmla="*/ 11321 h 21600"/>
              <a:gd name="connsiteX3-21" fmla="*/ 16706 w 18671"/>
              <a:gd name="connsiteY3-22" fmla="*/ 21600 h 21600"/>
              <a:gd name="connsiteX4-23" fmla="*/ 2056 w 18671"/>
              <a:gd name="connsiteY4-24" fmla="*/ 21600 h 21600"/>
              <a:gd name="connsiteX5-25" fmla="*/ 0 w 18671"/>
              <a:gd name="connsiteY5-26" fmla="*/ 10800 h 21600"/>
              <a:gd name="connsiteX6-27" fmla="*/ 2056 w 18671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671" h="21600">
                <a:moveTo>
                  <a:pt x="2056" y="0"/>
                </a:moveTo>
                <a:lnTo>
                  <a:pt x="16706" y="0"/>
                </a:lnTo>
                <a:cubicBezTo>
                  <a:pt x="18625" y="0"/>
                  <a:pt x="18671" y="5356"/>
                  <a:pt x="18671" y="11321"/>
                </a:cubicBezTo>
                <a:cubicBezTo>
                  <a:pt x="18671" y="17286"/>
                  <a:pt x="18625" y="21600"/>
                  <a:pt x="16706" y="21600"/>
                </a:cubicBezTo>
                <a:lnTo>
                  <a:pt x="2056" y="21600"/>
                </a:lnTo>
                <a:cubicBezTo>
                  <a:pt x="137" y="21600"/>
                  <a:pt x="0" y="16765"/>
                  <a:pt x="0" y="10800"/>
                </a:cubicBezTo>
                <a:cubicBezTo>
                  <a:pt x="0" y="4835"/>
                  <a:pt x="137" y="0"/>
                  <a:pt x="2056" y="0"/>
                </a:cubicBezTo>
                <a:close/>
              </a:path>
            </a:pathLst>
          </a:custGeom>
          <a:solidFill>
            <a:srgbClr val="889EDA"/>
          </a:solidFill>
          <a:ln>
            <a:solidFill>
              <a:srgbClr val="889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    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36270" y="247966"/>
            <a:ext cx="1422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聚焦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직사각형 135"/>
          <p:cNvSpPr/>
          <p:nvPr/>
        </p:nvSpPr>
        <p:spPr>
          <a:xfrm>
            <a:off x="2164715" y="1352236"/>
            <a:ext cx="6224879" cy="66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Arail" charset="0"/>
              <a:ea typeface="Arail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64715" y="283960"/>
            <a:ext cx="9121659" cy="1671840"/>
            <a:chOff x="549350" y="-290889"/>
            <a:chExt cx="6738955" cy="1162472"/>
          </a:xfrm>
        </p:grpSpPr>
        <p:sp>
          <p:nvSpPr>
            <p:cNvPr id="4" name="직사각형 135"/>
            <p:cNvSpPr/>
            <p:nvPr/>
          </p:nvSpPr>
          <p:spPr>
            <a:xfrm>
              <a:off x="549350" y="406651"/>
              <a:ext cx="4598854" cy="4649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Arail" charset="0"/>
                <a:ea typeface="Arail" charset="0"/>
              </a:endParaRPr>
            </a:p>
          </p:txBody>
        </p:sp>
        <p:sp>
          <p:nvSpPr>
            <p:cNvPr id="5" name="직사각형 138"/>
            <p:cNvSpPr/>
            <p:nvPr/>
          </p:nvSpPr>
          <p:spPr>
            <a:xfrm>
              <a:off x="2622809" y="-290889"/>
              <a:ext cx="4665496" cy="362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latinLnBrk="0"/>
              <a:r>
                <a:rPr 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什么是工程？</a:t>
              </a:r>
              <a:endParaRPr 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995459" y="3470596"/>
            <a:ext cx="1728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中国天眼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851" y="3470596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鸟巢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6464" y="6234116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高铁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4669" y="6186491"/>
            <a:ext cx="2336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空间站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4534" y="1352236"/>
            <a:ext cx="3174365" cy="2118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84" y="1389701"/>
            <a:ext cx="3087370" cy="20808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197" y="3993836"/>
            <a:ext cx="3296285" cy="22675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9874" y="3964626"/>
            <a:ext cx="2950210" cy="22218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1701165"/>
            <a:ext cx="12007850" cy="3695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9965" y="2924810"/>
            <a:ext cx="44126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客厅、厨房、卫生间、阳台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……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47890" y="4725035"/>
            <a:ext cx="20891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设计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0145" y="3896995"/>
            <a:ext cx="60045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供暖、采光、通风、电路、煤气、网络、承重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……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1412875"/>
            <a:ext cx="10031730" cy="49079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53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  <a:endParaRPr lang="zh-CN" altLang="en-US" sz="2400" b="1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250" y="2132965"/>
            <a:ext cx="596900" cy="520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6495" y="2853055"/>
            <a:ext cx="596900" cy="520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250" y="3644900"/>
            <a:ext cx="596900" cy="520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250" y="4293235"/>
            <a:ext cx="596900" cy="520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250" y="5732780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15" y="2924810"/>
            <a:ext cx="9563100" cy="3114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5" y="636905"/>
            <a:ext cx="9052560" cy="2287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7935" y="1412875"/>
            <a:ext cx="59690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830" y="2996565"/>
            <a:ext cx="596900" cy="520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405" y="4653280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556385"/>
            <a:ext cx="10487025" cy="3705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700" y="2853055"/>
            <a:ext cx="596900" cy="520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315" y="2348865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61645"/>
            <a:ext cx="10668000" cy="593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880" y="1484630"/>
            <a:ext cx="10048875" cy="3876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280" y="1556385"/>
            <a:ext cx="95631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4560" y="1556385"/>
            <a:ext cx="92456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6300" y="1556385"/>
            <a:ext cx="99822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760" y="2348865"/>
            <a:ext cx="102870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990" y="3140710"/>
            <a:ext cx="1398270" cy="52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315" y="4653280"/>
            <a:ext cx="982345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小小工程师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了解我们的住房</a:t>
            </a:r>
            <a:endParaRPr lang="zh-CN" altLang="en-US" sz="4400" b="1" dirty="0" smtClean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173932" y="2564517"/>
            <a:ext cx="4938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住房是我们每天生活的地方。你家住房的基本结构是怎样的?有哪些必需的系统?需要经历怎样的一个建造过程?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  <a:endPara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5" y="1294765"/>
            <a:ext cx="3895725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55370" y="220472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以你的家为例，说说住房的基本结构。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90" y="2060575"/>
            <a:ext cx="4163060" cy="4259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0280" y="385953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✷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按功能分类：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0280" y="443547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✷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按高度分类：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3770" y="506285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✷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按楼体分类：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885" y="3865245"/>
            <a:ext cx="3983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卧室、客厅、厨房、卫生间、阳台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9760" y="4527550"/>
            <a:ext cx="32981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低层、多层、小高层、高层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60395" y="5097780"/>
            <a:ext cx="4212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砖木结构、砖混结构、钢混框架结构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3615" y="328485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✷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按设施分类：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43250" y="3341370"/>
            <a:ext cx="3755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门、窗、柱子、横梁、墙、楼板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760" y="220472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指出住房所必须要有的系统。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45" y="1988820"/>
            <a:ext cx="4743450" cy="3562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3660" y="3284855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供水系统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5640" y="3284855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采光系统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7620" y="3284855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供暖系统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43660" y="4168140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电路系统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5640" y="4168140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排水系统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7620" y="4149090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通风系统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43660" y="5051425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网络系统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15640" y="5051425"/>
            <a:ext cx="68834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……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2" grpId="0" bldLvl="0" animBg="1"/>
      <p:bldP spid="2" grpId="1" animBg="1"/>
      <p:bldP spid="5" grpId="0" bldLvl="0" animBg="1"/>
      <p:bldP spid="5" grpId="1" animBg="1"/>
      <p:bldP spid="7" grpId="0" bldLvl="0" animBg="1"/>
      <p:bldP spid="7" grpId="1" animBg="1"/>
      <p:bldP spid="14" grpId="0" bldLvl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325" y="1485265"/>
            <a:ext cx="4719955" cy="4422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80" y="1691640"/>
            <a:ext cx="5786755" cy="39731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20280" y="908685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供水系统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51405" y="836930"/>
            <a:ext cx="1612900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电路系统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0055" y="3237230"/>
            <a:ext cx="5646420" cy="32937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67940" y="105283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了解住房建造的过程。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0280" y="2038350"/>
            <a:ext cx="6753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     </a:t>
            </a:r>
            <a:r>
              <a:rPr lang="zh-CN" altLang="en-US" sz="2400" b="1"/>
              <a:t>想一想一套住房的建成需经历哪些过程。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         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85" y="404495"/>
            <a:ext cx="2491105" cy="1548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3615" y="3860800"/>
            <a:ext cx="54483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>
                <a:sym typeface="+mn-ea"/>
              </a:rPr>
              <a:t>        </a:t>
            </a:r>
            <a:r>
              <a:rPr lang="zh-CN" altLang="en-US" sz="2400" b="1">
                <a:sym typeface="+mn-ea"/>
              </a:rPr>
              <a:t>搜集住房建造的资料，将搜集到的相关信息记录下来。</a:t>
            </a:r>
            <a:endParaRPr lang="zh-CN" altLang="en-US" sz="2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2085" y="2997200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设计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7490" y="2997200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选址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08120" y="2997200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建造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4155" y="2997200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验收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5" name="直接箭头连接符 14"/>
          <p:cNvCxnSpPr>
            <a:stCxn id="12" idx="3"/>
            <a:endCxn id="11" idx="1"/>
          </p:cNvCxnSpPr>
          <p:nvPr/>
        </p:nvCxnSpPr>
        <p:spPr>
          <a:xfrm>
            <a:off x="2402840" y="3258185"/>
            <a:ext cx="30924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677920" y="3241675"/>
            <a:ext cx="30924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969510" y="3241675"/>
            <a:ext cx="30924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1484630"/>
            <a:ext cx="2352675" cy="161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1700530"/>
            <a:ext cx="9596755" cy="4153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1.一套住房包括哪些基本结构和系统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2.在住房建造过程中，哪些工作阶段最重要，为什么?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7985" y="5300980"/>
            <a:ext cx="354965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选址、设计、建造、验收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0375" y="3573145"/>
            <a:ext cx="3549650" cy="460375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供水、采光、供暖、电路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2630" y="357314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系统：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983865" y="2910840"/>
            <a:ext cx="4945380" cy="460375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门、窗、柱子、横梁、墙、楼板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……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6120" y="291084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结构：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510" y="1079500"/>
            <a:ext cx="2055495" cy="575945"/>
            <a:chOff x="741" y="1700"/>
            <a:chExt cx="3237" cy="907"/>
          </a:xfrm>
        </p:grpSpPr>
        <p:pic>
          <p:nvPicPr>
            <p:cNvPr id="3" name="图片 2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83970" y="1993265"/>
            <a:ext cx="8780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搜集其他工程（如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中国天眼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神州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飞船、高铁、桥梁、鸟巢等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）建造过程的案例，下节课与同学分享。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30" y="3356610"/>
            <a:ext cx="5050155" cy="295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590,&quot;width&quot;:8100}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演示</Application>
  <PresentationFormat>宽屏</PresentationFormat>
  <Paragraphs>113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微软雅黑</vt:lpstr>
      <vt:lpstr>华文楷体</vt:lpstr>
      <vt:lpstr>Calibri</vt:lpstr>
      <vt:lpstr>Arial Unicode MS</vt:lpstr>
      <vt:lpstr>Arail</vt:lpstr>
      <vt:lpstr>Segoe Print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ASUS</cp:lastModifiedBy>
  <cp:revision>416</cp:revision>
  <dcterms:created xsi:type="dcterms:W3CDTF">2016-03-25T01:23:00Z</dcterms:created>
  <dcterms:modified xsi:type="dcterms:W3CDTF">2025-02-18T04:41:34Z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  <property fmtid="{D5CDD505-2E9C-101B-9397-08002B2CF9AE}" pid="3" name="ICV">
    <vt:lpwstr>944414EF106A4B19A79F7F1018C965B2</vt:lpwstr>
  </property>
</Properties>
</file>