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emf" ContentType="image/x-emf"/>
  <Default Extension="png" ContentType="image/pn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433" r:id="rId5"/>
    <p:sldId id="1168" r:id="rId6"/>
    <p:sldId id="1170" r:id="rId7"/>
    <p:sldId id="1171" r:id="rId8"/>
    <p:sldId id="1172" r:id="rId9"/>
    <p:sldId id="1173" r:id="rId10"/>
    <p:sldId id="1174" r:id="rId11"/>
    <p:sldId id="1175" r:id="rId12"/>
    <p:sldId id="1176" r:id="rId13"/>
    <p:sldId id="1177" r:id="rId14"/>
    <p:sldId id="1178" r:id="rId15"/>
    <p:sldId id="1179" r:id="rId16"/>
    <p:sldId id="1180" r:id="rId17"/>
    <p:sldId id="1181" r:id="rId18"/>
    <p:sldId id="1182" r:id="rId19"/>
    <p:sldId id="1092" r:id="rId20"/>
    <p:sldId id="1183" r:id="rId21"/>
    <p:sldId id="1184" r:id="rId22"/>
    <p:sldId id="1185" r:id="rId23"/>
    <p:sldId id="1186" r:id="rId24"/>
    <p:sldId id="1190" r:id="rId25"/>
    <p:sldId id="1196" r:id="rId26"/>
    <p:sldId id="1197" r:id="rId27"/>
    <p:sldId id="1191" r:id="rId28"/>
    <p:sldId id="1195" r:id="rId29"/>
    <p:sldId id="1194" r:id="rId30"/>
    <p:sldId id="1192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仿宋" panose="02010609060101010101" pitchFamily="49" charset="-122"/>
      <p:regular r:id="rId37"/>
    </p:embeddedFont>
    <p:embeddedFont>
      <p:font typeface="汉语拼音" panose="02010600030101010101" charset="0"/>
      <p:regular r:id="rId38"/>
    </p:embeddedFont>
    <p:embeddedFont>
      <p:font typeface="黑体" panose="02010609060101010101" pitchFamily="49" charset="-122"/>
      <p:regular r:id="rId39"/>
    </p:embeddedFont>
    <p:embeddedFont>
      <p:font typeface="楷体" panose="02010609060101010101" pitchFamily="49" charset="-122"/>
      <p:regular r:id="rId40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9814" autoAdjust="0"/>
  </p:normalViewPr>
  <p:slideViewPr>
    <p:cSldViewPr>
      <p:cViewPr>
        <p:scale>
          <a:sx n="100" d="100"/>
          <a:sy n="100" d="100"/>
        </p:scale>
        <p:origin x="-936" y="-318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7"/>
        <p:guide pos="2248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font" Target="fonts/font6.fntdata" /><Relationship Id="rId39" Type="http://schemas.openxmlformats.org/officeDocument/2006/relationships/font" Target="fonts/font7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8.fntdata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662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49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51200829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005597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5253070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24940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16561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52468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352020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image" Target="../media/image2.jpeg" /><Relationship Id="rId5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8" r:id="rId9"/>
    <p:sldLayoutId id="2147483679" r:id="rId10"/>
    <p:sldLayoutId id="2147483680" r:id="rId11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2748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emf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1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emf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slide" Target="slide3.xml" TargetMode="Internal" /><Relationship Id="rId4" Type="http://schemas.openxmlformats.org/officeDocument/2006/relationships/slide" Target="slide18.xml" TargetMode="Internal" /><Relationship Id="rId5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Relationship Id="rId3" Type="http://schemas.openxmlformats.org/officeDocument/2006/relationships/image" Target="../media/image17.emf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audio" Target="../media/media1.mp3" /><Relationship Id="rId7" Type="http://schemas.microsoft.com/office/2007/relationships/media" Target="../media/media1.mp3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Relationship Id="rId3" Type="http://schemas.openxmlformats.org/officeDocument/2006/relationships/image" Target="../media/image2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Relationship Id="rId3" Type="http://schemas.openxmlformats.org/officeDocument/2006/relationships/image" Target="../media/image2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emf" /><Relationship Id="rId3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emf" /><Relationship Id="rId3" Type="http://schemas.openxmlformats.org/officeDocument/2006/relationships/hyperlink" Target="&#36164;&#26009;&#38142;&#25509;/&#35270;&#39057;/&#35838;&#25991;&#26391;&#35835;-1&#21271;&#20140;&#30340;&#26149;&#33410;.mp4" TargetMode="External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717024061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575556" y="1131590"/>
            <a:ext cx="7992888" cy="1998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结合本单元习作，说说你自己是如何根据表达的需要，安排习作内容的详略，突出重点的。</a:t>
            </a:r>
            <a:endParaRPr lang="zh-CN" sz="40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16519152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0F6AC-30A5-730E-246E-E004533D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917" y="1310802"/>
            <a:ext cx="7056437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开头</a:t>
            </a:r>
            <a:r>
              <a:rPr lang="en-US" altLang="zh-CN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介绍家乡端午节的各种习俗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18680A9-736D-B3EC-08FB-DF4B9778B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130" y="2432872"/>
            <a:ext cx="1079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中间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A4F2946-A2E8-7D34-D3C1-9839294B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992" y="1855022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赛龙舟的习俗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C8FD00F-3A41-8413-65B0-2D6F8ED8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992" y="2428110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吃粽子的习俗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DC7F411-7A20-39DF-4D1E-9E9CED8C1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992" y="3042472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戴香囊的习俗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2A85EAE-ED69-277A-36F8-2F7ECB28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525" y="3618334"/>
            <a:ext cx="6696075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结尾</a:t>
            </a:r>
            <a:r>
              <a:rPr lang="en-US" altLang="zh-CN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人们喜爱端午节的原因</a:t>
            </a:r>
            <a:r>
              <a:rPr lang="zh-CN" altLang="en-US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4AD11DBD-770B-4FFB-BB64-5B6294CF5515}"/>
              </a:ext>
            </a:extLst>
          </p:cNvPr>
          <p:cNvSpPr/>
          <p:nvPr/>
        </p:nvSpPr>
        <p:spPr>
          <a:xfrm>
            <a:off x="2644630" y="2124897"/>
            <a:ext cx="215900" cy="1314450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B8493401-04C9-4F2D-B305-9A20AEC62AE0}"/>
              </a:ext>
            </a:extLst>
          </p:cNvPr>
          <p:cNvSpPr/>
          <p:nvPr/>
        </p:nvSpPr>
        <p:spPr>
          <a:xfrm>
            <a:off x="1278501" y="1457350"/>
            <a:ext cx="215900" cy="2668587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ACA795C-C4DF-F8E9-148B-CFEDFEE6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181" y="1310600"/>
            <a:ext cx="974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略写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A28AF517-2FC3-8E74-A8AB-7A56B81A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570" y="1815001"/>
            <a:ext cx="973137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AA6ACAA-C9E6-9FF5-50DA-590E183E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570" y="2427734"/>
            <a:ext cx="9747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23ACAD2-2440-D783-BD5D-B1B173AEE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570" y="3042472"/>
            <a:ext cx="9747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3D24E99-4F3D-5600-62CB-3E99EF2B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862" y="3615159"/>
            <a:ext cx="974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0F6AC-30A5-730E-246E-E004533D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6" y="1426910"/>
            <a:ext cx="7200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端午节的风俗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" y="89277"/>
            <a:ext cx="1117670" cy="101711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6749706" y="2101068"/>
            <a:ext cx="1970208" cy="14067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突出端午节的风俗特点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8419023-5721-1B4C-C503-7174FF0ADBFE}"/>
              </a:ext>
            </a:extLst>
          </p:cNvPr>
          <p:cNvSpPr txBox="1"/>
          <p:nvPr/>
        </p:nvSpPr>
        <p:spPr>
          <a:xfrm>
            <a:off x="1488009" y="389730"/>
            <a:ext cx="2147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itchFamily="2" charset="-122"/>
                <a:ea typeface="宋体" panose="02010600030101010101" pitchFamily="2" charset="-122"/>
                <a:cs typeface="+mn-cs"/>
              </a:rPr>
              <a:t>示例</a:t>
            </a:r>
            <a:endParaRPr lang="zh-CN" altLang="en-US"/>
          </a:p>
        </p:txBody>
      </p:sp>
    </p:spTree>
    <p:extLst>
      <p:ext uri="{BB962C8B-B14F-4D97-AF65-F5344CB8AC3E}">
        <p14:creationId val="2839988148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1560" y="51470"/>
            <a:ext cx="3042288" cy="720080"/>
            <a:chOff x="161560" y="123478"/>
            <a:chExt cx="3042288" cy="72008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4" name="文本框 14">
              <a:extLst>
                <a:ext uri="{FF2B5EF4-FFF2-40B4-BE49-F238E27FC236}">
                  <a16:creationId xmlns:a16="http://schemas.microsoft.com/office/drawing/2014/main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>
                  <a:latin typeface="黑体" pitchFamily="49" charset="-122"/>
                  <a:ea typeface="黑体" pitchFamily="49" charset="-122"/>
                </a:rPr>
                <a:t>词句段运用</a:t>
              </a:r>
              <a:endParaRPr lang="zh-CN" altLang="en-US" sz="3600" b="1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  <p:pic>
        <p:nvPicPr>
          <p:cNvPr id="6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6" y="861673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"/>
          <p:cNvSpPr txBox="1"/>
          <p:nvPr/>
        </p:nvSpPr>
        <p:spPr>
          <a:xfrm>
            <a:off x="467544" y="699542"/>
            <a:ext cx="820891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读下面的句子，注意加点的部分，说说你发现了什么。</a:t>
            </a:r>
          </a:p>
        </p:txBody>
      </p:sp>
      <p:sp>
        <p:nvSpPr>
          <p:cNvPr id="8" name="矩形 7"/>
          <p:cNvSpPr/>
          <p:nvPr/>
        </p:nvSpPr>
        <p:spPr>
          <a:xfrm>
            <a:off x="539552" y="1878300"/>
            <a:ext cx="8136904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有名的老铺都要挂出几百盏灯来：有的一律是玻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璃的，有的清一色是牛角的，有的都是纱灯。</a:t>
            </a:r>
          </a:p>
        </p:txBody>
      </p:sp>
      <p:sp>
        <p:nvSpPr>
          <p:cNvPr id="9" name="矩形 8"/>
          <p:cNvSpPr/>
          <p:nvPr/>
        </p:nvSpPr>
        <p:spPr>
          <a:xfrm>
            <a:off x="6300192" y="288882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71124" y="22720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9792" y="290069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3923928" y="3435846"/>
            <a:ext cx="3668837" cy="1008112"/>
          </a:xfrm>
          <a:prstGeom prst="wedgeRoundRectCallout">
            <a:avLst>
              <a:gd name="adj1" fmla="val 53960"/>
              <a:gd name="adj2" fmla="val -1196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加点词都表达了“都，全部”的意思。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226" y="3353732"/>
            <a:ext cx="900850" cy="1172339"/>
          </a:xfrm>
          <a:prstGeom prst="rect">
            <a:avLst/>
          </a:prstGeom>
        </p:spPr>
      </p:pic>
    </p:spTree>
    <p:extLst>
      <p:ext uri="{BB962C8B-B14F-4D97-AF65-F5344CB8AC3E}">
        <p14:creationId val="3748770745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95536" y="438269"/>
            <a:ext cx="8154432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全校运动会上，大山在短跑比赛中勇夺第一，志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杰在跳高比赛中喜获金牌，思雨在跳远比赛中摘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得桂冠，宁宁在游泳比赛中拔得头筹。</a:t>
            </a:r>
          </a:p>
        </p:txBody>
      </p:sp>
      <p:sp>
        <p:nvSpPr>
          <p:cNvPr id="3" name="矩形 2"/>
          <p:cNvSpPr/>
          <p:nvPr/>
        </p:nvSpPr>
        <p:spPr>
          <a:xfrm>
            <a:off x="6139796" y="829874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9411" y="1493455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0521" y="1493455"/>
            <a:ext cx="64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1577" y="2091532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907" y="2654757"/>
            <a:ext cx="903061" cy="1158532"/>
          </a:xfrm>
          <a:prstGeom prst="rect">
            <a:avLst/>
          </a:prstGeom>
        </p:spPr>
      </p:pic>
      <p:sp>
        <p:nvSpPr>
          <p:cNvPr id="8" name="对话气泡: 圆角矩形 14"/>
          <p:cNvSpPr/>
          <p:nvPr/>
        </p:nvSpPr>
        <p:spPr>
          <a:xfrm>
            <a:off x="2699792" y="2654757"/>
            <a:ext cx="4676670" cy="1152128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加点词都表达了“在比赛中获得第一名”的意思。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153216" y="4093036"/>
            <a:ext cx="4476808" cy="523220"/>
          </a:xfrm>
          <a:prstGeom prst="rect">
            <a:avLst/>
          </a:prstGeom>
          <a:solidFill>
            <a:srgbClr val="FF6600">
              <a:alpha val="43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 algn="ctr"/>
            <a:r>
              <a:rPr lang="zh-CN" altLang="en-US" sz="2800"/>
              <a:t>使表达更丰富、更多样。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01A523-78DC-D9CB-EFB6-AB7522B8601A}"/>
              </a:ext>
            </a:extLst>
          </p:cNvPr>
          <p:cNvSpPr/>
          <p:nvPr/>
        </p:nvSpPr>
        <p:spPr>
          <a:xfrm>
            <a:off x="716337" y="2105298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52392517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779912" y="159149"/>
            <a:ext cx="1872209" cy="634359"/>
            <a:chOff x="5032567" y="2281799"/>
            <a:chExt cx="1872209" cy="634359"/>
          </a:xfrm>
        </p:grpSpPr>
        <p:sp>
          <p:nvSpPr>
            <p:cNvPr id="5" name="流程图: 离页连接符 1"/>
            <p:cNvSpPr/>
            <p:nvPr/>
          </p:nvSpPr>
          <p:spPr>
            <a:xfrm>
              <a:off x="5032567" y="2281799"/>
              <a:ext cx="1872209" cy="634359"/>
            </a:xfrm>
            <a:custGeom>
              <a:gdLst>
                <a:gd name="connsiteX0" fmla="*/ 173 w 10380"/>
                <a:gd name="connsiteY0" fmla="*/ 441 h 10441"/>
                <a:gd name="connsiteX1" fmla="*/ 10173 w 10380"/>
                <a:gd name="connsiteY1" fmla="*/ 441 h 10441"/>
                <a:gd name="connsiteX2" fmla="*/ 10173 w 10380"/>
                <a:gd name="connsiteY2" fmla="*/ 8441 h 10441"/>
                <a:gd name="connsiteX3" fmla="*/ 5173 w 10380"/>
                <a:gd name="connsiteY3" fmla="*/ 10441 h 10441"/>
                <a:gd name="connsiteX4" fmla="*/ 173 w 10380"/>
                <a:gd name="connsiteY4" fmla="*/ 8441 h 10441"/>
                <a:gd name="connsiteX5" fmla="*/ 173 w 10380"/>
                <a:gd name="connsiteY5" fmla="*/ 441 h 104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0" h="10441">
                  <a:moveTo>
                    <a:pt x="173" y="441"/>
                  </a:moveTo>
                  <a:cubicBezTo>
                    <a:pt x="3506" y="-291"/>
                    <a:pt x="6918" y="14"/>
                    <a:pt x="10173" y="441"/>
                  </a:cubicBezTo>
                  <a:cubicBezTo>
                    <a:pt x="10640" y="3413"/>
                    <a:pt x="10173" y="5774"/>
                    <a:pt x="10173" y="8441"/>
                  </a:cubicBezTo>
                  <a:cubicBezTo>
                    <a:pt x="8506" y="9657"/>
                    <a:pt x="6840" y="9774"/>
                    <a:pt x="5173" y="10441"/>
                  </a:cubicBezTo>
                  <a:cubicBezTo>
                    <a:pt x="3506" y="9774"/>
                    <a:pt x="1918" y="9657"/>
                    <a:pt x="173" y="8441"/>
                  </a:cubicBezTo>
                  <a:cubicBezTo>
                    <a:pt x="173" y="5774"/>
                    <a:pt x="-217" y="3474"/>
                    <a:pt x="173" y="441"/>
                  </a:cubicBezTo>
                  <a:close/>
                </a:path>
              </a:pathLst>
            </a:custGeom>
            <a:solidFill>
              <a:srgbClr val="84AEF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itchFamily="2" charset="-122"/>
                  <a:ea typeface="宋体" panose="02010600030101010101" pitchFamily="2" charset="-122"/>
                  <a:cs typeface="+mn-ea"/>
                  <a:sym typeface="+mn-lt"/>
                </a:rPr>
                <a:t>练一练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21571" y="909587"/>
            <a:ext cx="856799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根据句子的意思，在括号里填入与加点词意思相同但说法不同的词语。</a:t>
            </a:r>
          </a:p>
        </p:txBody>
      </p:sp>
      <p:sp>
        <p:nvSpPr>
          <p:cNvPr id="9" name="矩形 8"/>
          <p:cNvSpPr/>
          <p:nvPr/>
        </p:nvSpPr>
        <p:spPr>
          <a:xfrm>
            <a:off x="321571" y="2270613"/>
            <a:ext cx="8568000" cy="169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节日期间，北京各个景点迎来了大批国内外游客。故宫博物院人头攒动，八达岭长城（        ），南锣鼓巷（        ），什刹海（        ）。</a:t>
            </a:r>
            <a:endParaRPr lang="zh-CN" altLang="en-US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1055" y="28854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人潮汹涌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08488" y="34358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摩肩接踵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6258" y="34358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熙熙攘攘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6438" y="3147082"/>
            <a:ext cx="1632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10067448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39552" y="1406262"/>
            <a:ext cx="7920880" cy="169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花园里，各色的月季花欣然怒放，艳丽的桃花（        ），热情的杜鹃花（        ），美丽的海棠花（        ），到处花香醉人。</a:t>
            </a:r>
            <a:endParaRPr lang="zh-CN" altLang="en-US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20514" y="201108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吐露芬芳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6999" y="199568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绽放笑容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0547" y="255426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傲然盛开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76879" y="1750045"/>
            <a:ext cx="1632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05221159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6" y="676412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"/>
          <p:cNvSpPr txBox="1"/>
          <p:nvPr/>
        </p:nvSpPr>
        <p:spPr>
          <a:xfrm>
            <a:off x="467544" y="592342"/>
            <a:ext cx="82089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    你知道下面这些习俗的寓意吗？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91630"/>
            <a:ext cx="7560840" cy="1930337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过年的时候吃年糕：寓意万事如意年年高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过年的时候吃鱼：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建筑上雕刻蝙蝠：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2192546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寓意年年有余</a:t>
            </a:r>
          </a:p>
        </p:txBody>
      </p:sp>
      <p:sp>
        <p:nvSpPr>
          <p:cNvPr id="13" name="矩形 12"/>
          <p:cNvSpPr/>
          <p:nvPr/>
        </p:nvSpPr>
        <p:spPr>
          <a:xfrm>
            <a:off x="4427984" y="284061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寓意福气盈门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标注 1"/>
          <p:cNvSpPr/>
          <p:nvPr/>
        </p:nvSpPr>
        <p:spPr>
          <a:xfrm>
            <a:off x="2051721" y="1543426"/>
            <a:ext cx="4608512" cy="874201"/>
          </a:xfrm>
          <a:prstGeom prst="wedgeRoundRectCallout">
            <a:avLst>
              <a:gd name="adj1" fmla="val -53158"/>
              <a:gd name="adj2" fmla="val -21382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过年守岁寓意辞旧迎新。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7403"/>
            <a:ext cx="900850" cy="1172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2748568"/>
            <a:ext cx="903061" cy="1158532"/>
          </a:xfrm>
          <a:prstGeom prst="rect">
            <a:avLst/>
          </a:prstGeom>
        </p:spPr>
      </p:pic>
      <p:sp>
        <p:nvSpPr>
          <p:cNvPr id="5" name="对话气泡: 圆角矩形 14"/>
          <p:cNvSpPr/>
          <p:nvPr/>
        </p:nvSpPr>
        <p:spPr>
          <a:xfrm>
            <a:off x="2195736" y="2823314"/>
            <a:ext cx="5042277" cy="936104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中秋节吃月饼寓意团团圆圆。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483518"/>
            <a:ext cx="82089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     你还知道哪些有吉祥寓意的习俗？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44" y="618183"/>
            <a:ext cx="454176" cy="4139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val="22031694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4" y="602710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6652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539552" y="55552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书写提示</a:t>
            </a: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13831" y="53211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6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164149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164150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121" r="2453" b="3625"/>
          <a:stretch>
            <a:fillRect/>
          </a:stretch>
        </p:blipFill>
        <p:spPr bwMode="auto">
          <a:xfrm>
            <a:off x="1632921" y="1598959"/>
            <a:ext cx="5925469" cy="306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63688" y="641092"/>
            <a:ext cx="81461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欣赏书法作品，说说你有什么发现。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7504" y="2280808"/>
            <a:ext cx="1872207" cy="848355"/>
            <a:chOff x="746530" y="3579862"/>
            <a:chExt cx="1363503" cy="893153"/>
          </a:xfrm>
        </p:grpSpPr>
        <p:sp>
          <p:nvSpPr>
            <p:cNvPr id="13" name="云形 12"/>
            <p:cNvSpPr/>
            <p:nvPr/>
          </p:nvSpPr>
          <p:spPr>
            <a:xfrm>
              <a:off x="746530" y="3579862"/>
              <a:ext cx="1122303" cy="8931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400" b="1" kern="0">
                <a:latin typeface="宋体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910952" y="3703836"/>
              <a:ext cx="1199081" cy="61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latin typeface="宋体" pitchFamily="2" charset="-122"/>
                  <a:ea typeface="宋体" panose="02010600030101010101" pitchFamily="2" charset="-122"/>
                </a:rPr>
                <a:t>行楷</a:t>
              </a: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7596336" y="1878661"/>
            <a:ext cx="1117181" cy="9946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笔画变形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596336" y="2945286"/>
            <a:ext cx="1117181" cy="9946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自然相连</a:t>
            </a:r>
          </a:p>
        </p:txBody>
      </p:sp>
    </p:spTree>
    <p:extLst>
      <p:ext uri="{BB962C8B-B14F-4D97-AF65-F5344CB8AC3E}">
        <p14:creationId val="3190153328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79512" y="555526"/>
            <a:ext cx="8964488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对照教材临摹这段话，边写边体会笔画变形、笔画与笔画自然相连、书写速度快的书写特点。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9C836B-C739-2751-CD17-F395BDF6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121" r="2453" b="3625"/>
          <a:stretch>
            <a:fillRect/>
          </a:stretch>
        </p:blipFill>
        <p:spPr bwMode="auto">
          <a:xfrm>
            <a:off x="1632921" y="1743591"/>
            <a:ext cx="5925469" cy="306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02986028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>
            <a:hlinkClick r:id="rId3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075716" y="3581603"/>
            <a:ext cx="2888772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17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3692541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3692542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25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075716" y="4229675"/>
            <a:ext cx="2816764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>
                <a:solidFill>
                  <a:sysClr val="windowText" lastClr="000000"/>
                </a:solidFill>
              </a:rPr>
              <a:t>第二课时</a:t>
            </a:r>
          </a:p>
        </p:txBody>
      </p:sp>
      <p:sp>
        <p:nvSpPr>
          <p:cNvPr id="26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4340613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27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434061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24245" y="26026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1907704" y="1703927"/>
            <a:ext cx="5040560" cy="1300356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80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语文园地</a:t>
            </a:r>
          </a:p>
        </p:txBody>
      </p:sp>
    </p:spTree>
    <p:extLst>
      <p:ext uri="{BB962C8B-B14F-4D97-AF65-F5344CB8AC3E}">
        <p14:creationId val="66100264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CDF0E37-BCD8-304C-D6A8-4FD772F2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511125"/>
            <a:ext cx="4696983" cy="4220865"/>
          </a:xfrm>
          <a:prstGeom prst="round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63" y="155224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4890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" y="155224"/>
            <a:ext cx="450000" cy="5597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812" y="1383598"/>
            <a:ext cx="2952328" cy="199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自由读古诗，读准字音，尝试理解诗意。</a:t>
            </a:r>
          </a:p>
        </p:txBody>
      </p:sp>
      <p:sp>
        <p:nvSpPr>
          <p:cNvPr id="7" name="矩形 6"/>
          <p:cNvSpPr/>
          <p:nvPr/>
        </p:nvSpPr>
        <p:spPr>
          <a:xfrm>
            <a:off x="7452320" y="1491630"/>
            <a:ext cx="94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err="1">
                <a:solidFill>
                  <a:srgbClr val="FF0000"/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xī</a:t>
            </a:r>
            <a:endParaRPr lang="zh-CN" altLang="en-US" sz="180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2715766"/>
            <a:ext cx="94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err="1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rPr>
              <a:t>kūn</a:t>
            </a:r>
            <a:endParaRPr lang="zh-CN" altLang="en-US" sz="1800">
              <a:solidFill>
                <a:srgbClr val="FF0000"/>
              </a:solidFill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pic>
        <p:nvPicPr>
          <p:cNvPr id="10" name="长歌行 (汉乐府)朗读">
            <a:hlinkClick action="ppaction://media"/>
            <a:extLst>
              <a:ext uri="{FF2B5EF4-FFF2-40B4-BE49-F238E27FC236}">
                <a16:creationId xmlns:a16="http://schemas.microsoft.com/office/drawing/2014/main" id="{821F8559-26A6-7B70-D2FA-D16D292992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305" y="1484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val="366805056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39552" y="987574"/>
            <a:ext cx="8280920" cy="276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长歌行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我国古代汉乐府曲调名。长歌，长声歌咏，也指写诗。行，古代歌曲的一种体裁，歌行体的简称，诗歌的字数和句子的长度不受限制。</a:t>
            </a:r>
            <a:endParaRPr lang="zh-CN" altLang="en-US" sz="3600"/>
          </a:p>
        </p:txBody>
      </p:sp>
    </p:spTree>
    <p:extLst>
      <p:ext uri="{BB962C8B-B14F-4D97-AF65-F5344CB8AC3E}">
        <p14:creationId val="2428402770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5BA065-EEB2-4186-FBA5-8BE8E8E704C0}"/>
              </a:ext>
            </a:extLst>
          </p:cNvPr>
          <p:cNvGrpSpPr/>
          <p:nvPr/>
        </p:nvGrpSpPr>
        <p:grpSpPr>
          <a:xfrm>
            <a:off x="1979712" y="123478"/>
            <a:ext cx="4836756" cy="4220865"/>
            <a:chOff x="1979712" y="123478"/>
            <a:chExt cx="4836756" cy="422086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4B65E22-696B-1BAA-C468-193B624BF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123478"/>
              <a:ext cx="4696983" cy="4220865"/>
            </a:xfrm>
            <a:prstGeom prst="round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74865E0-6C48-35F9-C763-EE1C0B050109}"/>
                </a:ext>
              </a:extLst>
            </p:cNvPr>
            <p:cNvSpPr/>
            <p:nvPr/>
          </p:nvSpPr>
          <p:spPr>
            <a:xfrm>
              <a:off x="5868144" y="1103983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err="1">
                  <a:solidFill>
                    <a:srgbClr val="FF0000"/>
                  </a:solidFill>
                  <a:latin typeface="汉语拼音" panose="000b0604020202020204" pitchFamily="34" charset="0"/>
                  <a:ea typeface="宋体" panose="02010600030101010101" pitchFamily="2" charset="-122"/>
                  <a:cs typeface="汉语拼音" panose="000b0604020202020204" pitchFamily="34" charset="0"/>
                </a:rPr>
                <a:t>xī</a:t>
              </a:r>
              <a:endParaRPr lang="zh-CN" altLang="en-US" sz="180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279F3A9-790D-957A-44E6-42EAD658575E}"/>
                </a:ext>
              </a:extLst>
            </p:cNvPr>
            <p:cNvSpPr/>
            <p:nvPr/>
          </p:nvSpPr>
          <p:spPr>
            <a:xfrm>
              <a:off x="4283968" y="2328119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err="1">
                  <a:solidFill>
                    <a:srgbClr val="FF0000"/>
                  </a:solidFill>
                  <a:latin typeface="汉语拼音" panose="000b0604020202020204" pitchFamily="34" charset="0"/>
                  <a:cs typeface="汉语拼音" panose="000b0604020202020204" pitchFamily="34" charset="0"/>
                </a:rPr>
                <a:t>kūn</a:t>
              </a:r>
              <a:endParaRPr lang="zh-CN" altLang="en-US" sz="180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endParaRPr>
            </a:p>
          </p:txBody>
        </p:sp>
      </p:grpSp>
      <p:sp>
        <p:nvSpPr>
          <p:cNvPr id="6" name="对话气泡: 圆角矩形 14">
            <a:extLst>
              <a:ext uri="{FF2B5EF4-FFF2-40B4-BE49-F238E27FC236}">
                <a16:creationId xmlns:a16="http://schemas.microsoft.com/office/drawing/2014/main" id="{A814782E-11D1-D48D-F64B-0779234E36DA}"/>
              </a:ext>
            </a:extLst>
          </p:cNvPr>
          <p:cNvSpPr/>
          <p:nvPr/>
        </p:nvSpPr>
        <p:spPr>
          <a:xfrm>
            <a:off x="910531" y="142431"/>
            <a:ext cx="2570410" cy="461990"/>
          </a:xfrm>
          <a:prstGeom prst="wedgeRoundRectCallout">
            <a:avLst>
              <a:gd name="adj1" fmla="val 60502"/>
              <a:gd name="adj2" fmla="val 2388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汉乐府曲调名称</a:t>
            </a:r>
          </a:p>
        </p:txBody>
      </p:sp>
      <p:sp>
        <p:nvSpPr>
          <p:cNvPr id="7" name="圆角矩形 10">
            <a:extLst>
              <a:ext uri="{FF2B5EF4-FFF2-40B4-BE49-F238E27FC236}">
                <a16:creationId xmlns:a16="http://schemas.microsoft.com/office/drawing/2014/main" id="{A10CA37F-E8EB-6B6F-BC44-94B3FE6502A9}"/>
              </a:ext>
            </a:extLst>
          </p:cNvPr>
          <p:cNvSpPr/>
          <p:nvPr/>
        </p:nvSpPr>
        <p:spPr>
          <a:xfrm>
            <a:off x="3851920" y="217073"/>
            <a:ext cx="1139908" cy="461989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7A619C54-3411-BE17-8D79-408D9F2B00B3}"/>
              </a:ext>
            </a:extLst>
          </p:cNvPr>
          <p:cNvSpPr/>
          <p:nvPr/>
        </p:nvSpPr>
        <p:spPr>
          <a:xfrm>
            <a:off x="3632694" y="1387161"/>
            <a:ext cx="404770" cy="461989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对话气泡: 圆角矩形 14">
            <a:extLst>
              <a:ext uri="{FF2B5EF4-FFF2-40B4-BE49-F238E27FC236}">
                <a16:creationId xmlns:a16="http://schemas.microsoft.com/office/drawing/2014/main" id="{C5562F38-A535-CD41-004C-F74A059BA8FB}"/>
              </a:ext>
            </a:extLst>
          </p:cNvPr>
          <p:cNvSpPr/>
          <p:nvPr/>
        </p:nvSpPr>
        <p:spPr>
          <a:xfrm>
            <a:off x="2726326" y="833183"/>
            <a:ext cx="936104" cy="399857"/>
          </a:xfrm>
          <a:prstGeom prst="wedgeRoundRectCallout">
            <a:avLst>
              <a:gd name="adj1" fmla="val 45965"/>
              <a:gd name="adj2" fmla="val 800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葵菜</a:t>
            </a:r>
          </a:p>
        </p:txBody>
      </p:sp>
      <p:sp>
        <p:nvSpPr>
          <p:cNvPr id="10" name="圆角矩形 14">
            <a:extLst>
              <a:ext uri="{FF2B5EF4-FFF2-40B4-BE49-F238E27FC236}">
                <a16:creationId xmlns:a16="http://schemas.microsoft.com/office/drawing/2014/main" id="{257D77AD-8AB3-B4CE-7F6F-535CC550E6F5}"/>
              </a:ext>
            </a:extLst>
          </p:cNvPr>
          <p:cNvSpPr/>
          <p:nvPr/>
        </p:nvSpPr>
        <p:spPr>
          <a:xfrm>
            <a:off x="5847528" y="1403462"/>
            <a:ext cx="395650" cy="445688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对话气泡: 圆角矩形 14">
            <a:extLst>
              <a:ext uri="{FF2B5EF4-FFF2-40B4-BE49-F238E27FC236}">
                <a16:creationId xmlns:a16="http://schemas.microsoft.com/office/drawing/2014/main" id="{9F637EA6-7FDC-246A-4285-222EA5252FFD}"/>
              </a:ext>
            </a:extLst>
          </p:cNvPr>
          <p:cNvSpPr/>
          <p:nvPr/>
        </p:nvSpPr>
        <p:spPr>
          <a:xfrm>
            <a:off x="6569128" y="1156166"/>
            <a:ext cx="1646807" cy="461990"/>
          </a:xfrm>
          <a:prstGeom prst="wedgeRoundRectCallout">
            <a:avLst>
              <a:gd name="adj1" fmla="val -58671"/>
              <a:gd name="adj2" fmla="val 2883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阳光照耀</a:t>
            </a:r>
          </a:p>
        </p:txBody>
      </p:sp>
      <p:sp>
        <p:nvSpPr>
          <p:cNvPr id="12" name="圆角矩形 16">
            <a:extLst>
              <a:ext uri="{FF2B5EF4-FFF2-40B4-BE49-F238E27FC236}">
                <a16:creationId xmlns:a16="http://schemas.microsoft.com/office/drawing/2014/main" id="{4B349EB7-2238-939C-AF3B-84EFE87D55E3}"/>
              </a:ext>
            </a:extLst>
          </p:cNvPr>
          <p:cNvSpPr/>
          <p:nvPr/>
        </p:nvSpPr>
        <p:spPr>
          <a:xfrm>
            <a:off x="2161044" y="2010656"/>
            <a:ext cx="747152" cy="399857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4">
            <a:extLst>
              <a:ext uri="{FF2B5EF4-FFF2-40B4-BE49-F238E27FC236}">
                <a16:creationId xmlns:a16="http://schemas.microsoft.com/office/drawing/2014/main" id="{321D796E-4273-E464-893D-774FF515635C}"/>
              </a:ext>
            </a:extLst>
          </p:cNvPr>
          <p:cNvSpPr/>
          <p:nvPr/>
        </p:nvSpPr>
        <p:spPr>
          <a:xfrm>
            <a:off x="243900" y="1432665"/>
            <a:ext cx="1584175" cy="1080120"/>
          </a:xfrm>
          <a:prstGeom prst="wedgeRoundRectCallout">
            <a:avLst>
              <a:gd name="adj1" fmla="val 64111"/>
              <a:gd name="adj2" fmla="val 192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露水和阳光都充足的时候</a:t>
            </a:r>
          </a:p>
        </p:txBody>
      </p:sp>
      <p:sp>
        <p:nvSpPr>
          <p:cNvPr id="14" name="圆角矩形 18">
            <a:extLst>
              <a:ext uri="{FF2B5EF4-FFF2-40B4-BE49-F238E27FC236}">
                <a16:creationId xmlns:a16="http://schemas.microsoft.com/office/drawing/2014/main" id="{FF04E88D-A584-4CED-F97D-9B5CC6B68CAC}"/>
              </a:ext>
            </a:extLst>
          </p:cNvPr>
          <p:cNvSpPr/>
          <p:nvPr/>
        </p:nvSpPr>
        <p:spPr>
          <a:xfrm>
            <a:off x="4299208" y="2629485"/>
            <a:ext cx="792088" cy="36933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C39F6E3A-6B21-D049-4985-CE5F1363DD0F}"/>
              </a:ext>
            </a:extLst>
          </p:cNvPr>
          <p:cNvSpPr/>
          <p:nvPr/>
        </p:nvSpPr>
        <p:spPr>
          <a:xfrm>
            <a:off x="6599977" y="2281375"/>
            <a:ext cx="2148488" cy="735051"/>
          </a:xfrm>
          <a:prstGeom prst="wedgeRoundRectCallout">
            <a:avLst>
              <a:gd name="adj1" fmla="val -60168"/>
              <a:gd name="adj2" fmla="val 217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形容草木凋零枯黄的样子</a:t>
            </a:r>
          </a:p>
        </p:txBody>
      </p:sp>
      <p:sp>
        <p:nvSpPr>
          <p:cNvPr id="16" name="横卷形 21">
            <a:extLst>
              <a:ext uri="{FF2B5EF4-FFF2-40B4-BE49-F238E27FC236}">
                <a16:creationId xmlns:a16="http://schemas.microsoft.com/office/drawing/2014/main" id="{F98289A8-10FF-9161-659E-9FB0A1CADA24}"/>
              </a:ext>
            </a:extLst>
          </p:cNvPr>
          <p:cNvSpPr/>
          <p:nvPr/>
        </p:nvSpPr>
        <p:spPr>
          <a:xfrm>
            <a:off x="0" y="2879550"/>
            <a:ext cx="9144000" cy="252028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    大意：园中的葵菜枝叶苍翠，附着于葵叶之上的朝露显得格外晶莹透亮。然而，好景不长，待到朝阳冉冉升起之后，朝露很快就要被晒干了。和煦的春天处处洒满阳光雨露，万物蓬勃无不闪耀着生命的光辉。常常担心秋季很快来临，红花绿叶纷纷枯黄凋零。</a:t>
            </a:r>
          </a:p>
        </p:txBody>
      </p:sp>
    </p:spTree>
    <p:extLst>
      <p:ext uri="{BB962C8B-B14F-4D97-AF65-F5344CB8AC3E}">
        <p14:creationId val="154552017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15BA065-EEB2-4186-FBA5-8BE8E8E704C0}"/>
              </a:ext>
            </a:extLst>
          </p:cNvPr>
          <p:cNvGrpSpPr/>
          <p:nvPr/>
        </p:nvGrpSpPr>
        <p:grpSpPr>
          <a:xfrm>
            <a:off x="1979712" y="123478"/>
            <a:ext cx="4836756" cy="4220865"/>
            <a:chOff x="1979712" y="123478"/>
            <a:chExt cx="4836756" cy="422086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4B65E22-696B-1BAA-C468-193B624BF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123478"/>
              <a:ext cx="4696983" cy="4220865"/>
            </a:xfrm>
            <a:prstGeom prst="round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74865E0-6C48-35F9-C763-EE1C0B050109}"/>
                </a:ext>
              </a:extLst>
            </p:cNvPr>
            <p:cNvSpPr/>
            <p:nvPr/>
          </p:nvSpPr>
          <p:spPr>
            <a:xfrm>
              <a:off x="5868144" y="1103983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err="1">
                  <a:solidFill>
                    <a:srgbClr val="FF0000"/>
                  </a:solidFill>
                  <a:latin typeface="汉语拼音" panose="000b0604020202020204" pitchFamily="34" charset="0"/>
                  <a:ea typeface="宋体" panose="02010600030101010101" pitchFamily="2" charset="-122"/>
                  <a:cs typeface="汉语拼音" panose="000b0604020202020204" pitchFamily="34" charset="0"/>
                </a:rPr>
                <a:t>xī</a:t>
              </a:r>
              <a:endParaRPr lang="zh-CN" altLang="en-US" sz="180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279F3A9-790D-957A-44E6-42EAD658575E}"/>
                </a:ext>
              </a:extLst>
            </p:cNvPr>
            <p:cNvSpPr/>
            <p:nvPr/>
          </p:nvSpPr>
          <p:spPr>
            <a:xfrm>
              <a:off x="4283968" y="2328119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err="1">
                  <a:solidFill>
                    <a:srgbClr val="FF0000"/>
                  </a:solidFill>
                  <a:latin typeface="汉语拼音" panose="000b0604020202020204" pitchFamily="34" charset="0"/>
                  <a:cs typeface="汉语拼音" panose="000b0604020202020204" pitchFamily="34" charset="0"/>
                </a:rPr>
                <a:t>kūn</a:t>
              </a:r>
              <a:endParaRPr lang="zh-CN" altLang="en-US" sz="1800">
                <a:solidFill>
                  <a:srgbClr val="FF0000"/>
                </a:solidFill>
                <a:latin typeface="汉语拼音" panose="000b0604020202020204" pitchFamily="34" charset="0"/>
                <a:cs typeface="汉语拼音" panose="000b0604020202020204" pitchFamily="34" charset="0"/>
              </a:endParaRPr>
            </a:p>
          </p:txBody>
        </p:sp>
      </p:grpSp>
      <p:sp>
        <p:nvSpPr>
          <p:cNvPr id="17" name="对话气泡: 圆角矩形 14">
            <a:extLst>
              <a:ext uri="{FF2B5EF4-FFF2-40B4-BE49-F238E27FC236}">
                <a16:creationId xmlns:a16="http://schemas.microsoft.com/office/drawing/2014/main" id="{167622CE-AC40-5820-8A35-7729E23D4E3A}"/>
              </a:ext>
            </a:extLst>
          </p:cNvPr>
          <p:cNvSpPr/>
          <p:nvPr/>
        </p:nvSpPr>
        <p:spPr>
          <a:xfrm>
            <a:off x="339824" y="3137964"/>
            <a:ext cx="1498881" cy="461990"/>
          </a:xfrm>
          <a:prstGeom prst="wedgeRoundRectCallout">
            <a:avLst>
              <a:gd name="adj1" fmla="val 66000"/>
              <a:gd name="adj2" fmla="val 1576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众多河流</a:t>
            </a:r>
          </a:p>
        </p:txBody>
      </p:sp>
      <p:sp>
        <p:nvSpPr>
          <p:cNvPr id="18" name="圆角矩形 16">
            <a:extLst>
              <a:ext uri="{FF2B5EF4-FFF2-40B4-BE49-F238E27FC236}">
                <a16:creationId xmlns:a16="http://schemas.microsoft.com/office/drawing/2014/main" id="{78452301-5F1B-951F-BB78-EAC024BBF90E}"/>
              </a:ext>
            </a:extLst>
          </p:cNvPr>
          <p:cNvSpPr/>
          <p:nvPr/>
        </p:nvSpPr>
        <p:spPr>
          <a:xfrm>
            <a:off x="2123728" y="3173968"/>
            <a:ext cx="792088" cy="425986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14C6BD8-AAAC-5DF0-D3E9-B619B163C735}"/>
              </a:ext>
            </a:extLst>
          </p:cNvPr>
          <p:cNvSpPr/>
          <p:nvPr/>
        </p:nvSpPr>
        <p:spPr>
          <a:xfrm>
            <a:off x="5458956" y="3208482"/>
            <a:ext cx="360040" cy="38385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话气泡: 圆角矩形 14">
            <a:extLst>
              <a:ext uri="{FF2B5EF4-FFF2-40B4-BE49-F238E27FC236}">
                <a16:creationId xmlns:a16="http://schemas.microsoft.com/office/drawing/2014/main" id="{1D3B86D5-AA20-CAF5-7683-88C0901B5E32}"/>
              </a:ext>
            </a:extLst>
          </p:cNvPr>
          <p:cNvSpPr/>
          <p:nvPr/>
        </p:nvSpPr>
        <p:spPr>
          <a:xfrm>
            <a:off x="6588224" y="3169412"/>
            <a:ext cx="864095" cy="461990"/>
          </a:xfrm>
          <a:prstGeom prst="wedgeRoundRectCallout">
            <a:avLst>
              <a:gd name="adj1" fmla="val -59195"/>
              <a:gd name="adj2" fmla="val -234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向西</a:t>
            </a:r>
          </a:p>
        </p:txBody>
      </p:sp>
      <p:sp>
        <p:nvSpPr>
          <p:cNvPr id="21" name="圆角矩形 23">
            <a:extLst>
              <a:ext uri="{FF2B5EF4-FFF2-40B4-BE49-F238E27FC236}">
                <a16:creationId xmlns:a16="http://schemas.microsoft.com/office/drawing/2014/main" id="{5286E47D-48D6-5947-D91F-E842206B592E}"/>
              </a:ext>
            </a:extLst>
          </p:cNvPr>
          <p:cNvSpPr/>
          <p:nvPr/>
        </p:nvSpPr>
        <p:spPr>
          <a:xfrm>
            <a:off x="2135152" y="3742016"/>
            <a:ext cx="780664" cy="455976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对话气泡: 圆角矩形 14">
            <a:extLst>
              <a:ext uri="{FF2B5EF4-FFF2-40B4-BE49-F238E27FC236}">
                <a16:creationId xmlns:a16="http://schemas.microsoft.com/office/drawing/2014/main" id="{CFC0D313-E7A6-008B-5719-1B7DEDD1782F}"/>
              </a:ext>
            </a:extLst>
          </p:cNvPr>
          <p:cNvSpPr/>
          <p:nvPr/>
        </p:nvSpPr>
        <p:spPr>
          <a:xfrm>
            <a:off x="576606" y="3736002"/>
            <a:ext cx="1263333" cy="461990"/>
          </a:xfrm>
          <a:prstGeom prst="wedgeRoundRectCallout">
            <a:avLst>
              <a:gd name="adj1" fmla="val 66000"/>
              <a:gd name="adj2" fmla="val -851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年轻时</a:t>
            </a:r>
          </a:p>
        </p:txBody>
      </p:sp>
      <p:sp>
        <p:nvSpPr>
          <p:cNvPr id="23" name="圆角矩形 25">
            <a:extLst>
              <a:ext uri="{FF2B5EF4-FFF2-40B4-BE49-F238E27FC236}">
                <a16:creationId xmlns:a16="http://schemas.microsoft.com/office/drawing/2014/main" id="{AE10BF5A-0A26-DA30-12F1-80A1B6AA2A5F}"/>
              </a:ext>
            </a:extLst>
          </p:cNvPr>
          <p:cNvSpPr/>
          <p:nvPr/>
        </p:nvSpPr>
        <p:spPr>
          <a:xfrm>
            <a:off x="4328202" y="3754680"/>
            <a:ext cx="780663" cy="44331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对话气泡: 圆角矩形 14">
            <a:extLst>
              <a:ext uri="{FF2B5EF4-FFF2-40B4-BE49-F238E27FC236}">
                <a16:creationId xmlns:a16="http://schemas.microsoft.com/office/drawing/2014/main" id="{BBC40C24-A29E-7E73-5F92-9ACF42CA4E0B}"/>
              </a:ext>
            </a:extLst>
          </p:cNvPr>
          <p:cNvSpPr/>
          <p:nvPr/>
        </p:nvSpPr>
        <p:spPr>
          <a:xfrm>
            <a:off x="4991828" y="4269059"/>
            <a:ext cx="1263333" cy="461990"/>
          </a:xfrm>
          <a:prstGeom prst="wedgeRoundRectCallout">
            <a:avLst>
              <a:gd name="adj1" fmla="val -58275"/>
              <a:gd name="adj2" fmla="val -477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白白地</a:t>
            </a:r>
          </a:p>
        </p:txBody>
      </p:sp>
      <p:sp>
        <p:nvSpPr>
          <p:cNvPr id="25" name="横卷形 27">
            <a:extLst>
              <a:ext uri="{FF2B5EF4-FFF2-40B4-BE49-F238E27FC236}">
                <a16:creationId xmlns:a16="http://schemas.microsoft.com/office/drawing/2014/main" id="{A8C1847E-DBDD-D471-7273-E3666538585B}"/>
              </a:ext>
            </a:extLst>
          </p:cNvPr>
          <p:cNvSpPr/>
          <p:nvPr/>
        </p:nvSpPr>
        <p:spPr>
          <a:xfrm>
            <a:off x="-32320" y="878690"/>
            <a:ext cx="9143999" cy="236027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    大意：江河滔滔不绝地流向东海，何时才能掉头流回西边？年轻时不抓紧时机奋发努力，等到年老时一事无成，必然会后悔，徒生伤悲。</a:t>
            </a:r>
          </a:p>
        </p:txBody>
      </p:sp>
    </p:spTree>
    <p:extLst>
      <p:ext uri="{BB962C8B-B14F-4D97-AF65-F5344CB8AC3E}">
        <p14:creationId val="130635707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7504" y="627534"/>
            <a:ext cx="81461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这首诗抒发了诗人怎样的思想感情？</a:t>
            </a:r>
          </a:p>
        </p:txBody>
      </p:sp>
      <p:sp>
        <p:nvSpPr>
          <p:cNvPr id="4" name="对话气泡: 圆角矩形 14"/>
          <p:cNvSpPr/>
          <p:nvPr/>
        </p:nvSpPr>
        <p:spPr>
          <a:xfrm>
            <a:off x="719572" y="1923678"/>
            <a:ext cx="7704856" cy="1584176"/>
          </a:xfrm>
          <a:prstGeom prst="wedgeRoundRectCallout">
            <a:avLst>
              <a:gd name="adj1" fmla="val 48714"/>
              <a:gd name="adj2" fmla="val 19495"/>
              <a:gd name="adj3" fmla="val 16667"/>
            </a:avLst>
          </a:prstGeom>
          <a:noFill/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    这首诗借季节变迁、百川东去等自然现象，表达了对</a:t>
            </a:r>
            <a:r>
              <a:rPr lang="zh-CN" altLang="en-US" sz="36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时光易逝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生命短暂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的慨叹，劝诫世人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惜时奋进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val="101011692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5EAC0F0-FC4D-C491-D342-4263D52B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21" y="1076008"/>
            <a:ext cx="6391041" cy="3912882"/>
          </a:xfrm>
          <a:prstGeom prst="round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30247" y="335497"/>
            <a:ext cx="3086455" cy="64171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05BA8">
                    <a:alpha val="78038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读一读，背一背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329" y="62081"/>
            <a:ext cx="1013927" cy="1013927"/>
          </a:xfrm>
          <a:prstGeom prst="rect">
            <a:avLst/>
          </a:prstGeom>
        </p:spPr>
      </p:pic>
      <p:sp>
        <p:nvSpPr>
          <p:cNvPr id="6" name="对话气泡: 圆角矩形 14"/>
          <p:cNvSpPr/>
          <p:nvPr/>
        </p:nvSpPr>
        <p:spPr>
          <a:xfrm>
            <a:off x="5436096" y="771550"/>
            <a:ext cx="3384376" cy="936104"/>
          </a:xfrm>
          <a:prstGeom prst="wedgeRoundRectCallout">
            <a:avLst>
              <a:gd name="adj1" fmla="val -15296"/>
              <a:gd name="adj2" fmla="val 8836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可以一边想象画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面，一边背诵古诗。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2060673525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3568" y="957478"/>
            <a:ext cx="7653899" cy="355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当你看到小明只顾着玩手机不知道学习的时候，你可以告诫他：</a:t>
            </a:r>
            <a:r>
              <a:rPr lang="zh-CN" altLang="en-US" sz="3200" b="1" u="sng">
                <a:latin typeface="宋体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，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u="sng">
                <a:latin typeface="宋体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当你发现还有好多事要做，可是时间却已经过去了大半天时，你会感慨： 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 u="sng">
                <a:latin typeface="宋体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u="sng">
                <a:latin typeface="宋体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u="sng">
                <a:latin typeface="宋体" pitchFamily="2" charset="-122"/>
                <a:ea typeface="宋体" panose="02010600030101010101" pitchFamily="2" charset="-122"/>
              </a:rPr>
              <a:t> </a:t>
            </a:r>
            <a:endParaRPr lang="zh-CN" altLang="en-US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0759" y="156427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少壮不努力</a:t>
            </a:r>
          </a:p>
        </p:txBody>
      </p:sp>
      <p:sp>
        <p:nvSpPr>
          <p:cNvPr id="4" name="矩形 3"/>
          <p:cNvSpPr/>
          <p:nvPr/>
        </p:nvSpPr>
        <p:spPr>
          <a:xfrm>
            <a:off x="792436" y="215263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老大徒伤悲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452" y="389363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百川东到海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6234" y="388582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何时复西归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3887" y="168704"/>
            <a:ext cx="1872209" cy="634359"/>
            <a:chOff x="5032567" y="2281799"/>
            <a:chExt cx="1872209" cy="634359"/>
          </a:xfrm>
        </p:grpSpPr>
        <p:sp>
          <p:nvSpPr>
            <p:cNvPr id="10" name="流程图: 离页连接符 1"/>
            <p:cNvSpPr/>
            <p:nvPr/>
          </p:nvSpPr>
          <p:spPr>
            <a:xfrm>
              <a:off x="5032567" y="2281799"/>
              <a:ext cx="1872209" cy="634359"/>
            </a:xfrm>
            <a:custGeom>
              <a:gdLst>
                <a:gd name="connsiteX0" fmla="*/ 173 w 10380"/>
                <a:gd name="connsiteY0" fmla="*/ 441 h 10441"/>
                <a:gd name="connsiteX1" fmla="*/ 10173 w 10380"/>
                <a:gd name="connsiteY1" fmla="*/ 441 h 10441"/>
                <a:gd name="connsiteX2" fmla="*/ 10173 w 10380"/>
                <a:gd name="connsiteY2" fmla="*/ 8441 h 10441"/>
                <a:gd name="connsiteX3" fmla="*/ 5173 w 10380"/>
                <a:gd name="connsiteY3" fmla="*/ 10441 h 10441"/>
                <a:gd name="connsiteX4" fmla="*/ 173 w 10380"/>
                <a:gd name="connsiteY4" fmla="*/ 8441 h 10441"/>
                <a:gd name="connsiteX5" fmla="*/ 173 w 10380"/>
                <a:gd name="connsiteY5" fmla="*/ 441 h 104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80" h="10441">
                  <a:moveTo>
                    <a:pt x="173" y="441"/>
                  </a:moveTo>
                  <a:cubicBezTo>
                    <a:pt x="3506" y="-291"/>
                    <a:pt x="6918" y="14"/>
                    <a:pt x="10173" y="441"/>
                  </a:cubicBezTo>
                  <a:cubicBezTo>
                    <a:pt x="10640" y="3413"/>
                    <a:pt x="10173" y="5774"/>
                    <a:pt x="10173" y="8441"/>
                  </a:cubicBezTo>
                  <a:cubicBezTo>
                    <a:pt x="8506" y="9657"/>
                    <a:pt x="6840" y="9774"/>
                    <a:pt x="5173" y="10441"/>
                  </a:cubicBezTo>
                  <a:cubicBezTo>
                    <a:pt x="3506" y="9774"/>
                    <a:pt x="1918" y="9657"/>
                    <a:pt x="173" y="8441"/>
                  </a:cubicBezTo>
                  <a:cubicBezTo>
                    <a:pt x="173" y="5774"/>
                    <a:pt x="-217" y="3474"/>
                    <a:pt x="173" y="441"/>
                  </a:cubicBezTo>
                  <a:close/>
                </a:path>
              </a:pathLst>
            </a:custGeom>
            <a:solidFill>
              <a:srgbClr val="84AEF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itchFamily="2" charset="-122"/>
                  <a:ea typeface="宋体" panose="02010600030101010101" pitchFamily="2" charset="-122"/>
                  <a:cs typeface="+mn-ea"/>
                  <a:sym typeface="+mn-lt"/>
                </a:rPr>
                <a:t>练一练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47864" y="2013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/>
              <a:t>  </a:t>
            </a:r>
            <a:endParaRPr lang="zh-CN" altLang="en-US" u="sng"/>
          </a:p>
        </p:txBody>
      </p:sp>
    </p:spTree>
    <p:extLst>
      <p:ext uri="{BB962C8B-B14F-4D97-AF65-F5344CB8AC3E}">
        <p14:creationId val="2092198684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29512" y="1275606"/>
            <a:ext cx="7758912" cy="14875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找一找其他行书作品，并进行临摹。</a:t>
            </a:r>
            <a:endParaRPr lang="en-US" altLang="zh-CN" sz="3600" b="1">
              <a:latin typeface="宋体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268" y="2715766"/>
            <a:ext cx="7758912" cy="7559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背诵古诗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长歌行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。</a:t>
            </a:r>
            <a:endParaRPr lang="en-US" altLang="zh-CN" sz="36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069198592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694835" y="1779662"/>
            <a:ext cx="7668852" cy="133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自读“交流平台”内容，思考本单元的课文是如何安排主次的。</a:t>
            </a:r>
            <a:endParaRPr lang="zh-CN" sz="4000" b="1">
              <a:latin typeface="宋体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791047"/>
            <a:ext cx="2269879" cy="693151"/>
          </a:xfrm>
          <a:prstGeom prst="rect">
            <a:avLst/>
          </a:prstGeom>
        </p:spPr>
      </p:pic>
      <p:sp>
        <p:nvSpPr>
          <p:cNvPr id="4" name="文本框 14">
            <a:hlinkClick r:id="rId3" action="ppaction://hlinkfile"/>
          </p:cNvPr>
          <p:cNvSpPr txBox="1"/>
          <p:nvPr/>
        </p:nvSpPr>
        <p:spPr>
          <a:xfrm>
            <a:off x="720917" y="7715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交流平台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517"/>
            <a:ext cx="443315" cy="551442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2814127102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395536" y="627534"/>
            <a:ext cx="8136904" cy="35891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    我们读文章，常常发现有些内容写得很详细，有些内容写得很简略。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    如，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《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北京的春节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》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重点写了腊八、腊月二十三、除夕、正月初一、正月十五这几天，其他的日子则一笔带过。即使重点写腊八、初一，也不是铺开写，而是突出写最具特色的一两个民俗活动，给人印象颇深。</a:t>
            </a:r>
          </a:p>
        </p:txBody>
      </p:sp>
    </p:spTree>
    <p:extLst>
      <p:ext uri="{BB962C8B-B14F-4D97-AF65-F5344CB8AC3E}">
        <p14:creationId val="2373743169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val="1591462213"/>
              </p:ext>
            </p:extLst>
          </p:nvPr>
        </p:nvGraphicFramePr>
        <p:xfrm>
          <a:off x="143574" y="172028"/>
          <a:ext cx="8892922" cy="455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76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latin typeface="宋体" pitchFamily="2" charset="-122"/>
                          <a:ea typeface="宋体" panose="02010600030101010101" pitchFamily="2" charset="-122"/>
                        </a:rPr>
                        <a:t>时  间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latin typeface="宋体" pitchFamily="2" charset="-122"/>
                          <a:ea typeface="宋体" panose="02010600030101010101" pitchFamily="2" charset="-122"/>
                        </a:rPr>
                        <a:t>活  动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14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061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770100"/>
            <a:ext cx="35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熬腊八粥、泡腊八蒜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1183487"/>
            <a:ext cx="428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所有人为过年做准备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522" y="1627760"/>
            <a:ext cx="281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祭灶王、吃糖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779" y="205061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贴春联、扫房、预备年货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2378" y="2534067"/>
            <a:ext cx="554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00">
                <a:latin typeface="楷体" panose="02010609060101010101" pitchFamily="49" charset="-122"/>
                <a:ea typeface="楷体" panose="02010609060101010101" pitchFamily="49" charset="-122"/>
              </a:rPr>
              <a:t>吃团圆饭、穿新衣、放鞭炮、祭祖、守岁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1526" y="2927611"/>
            <a:ext cx="35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拜年、逛庙会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3794588"/>
            <a:ext cx="428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赏灯、吃元宵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4227934"/>
            <a:ext cx="415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春节结束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3650152" y="3363838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铺户开张、放鞭炮</a:t>
            </a:r>
          </a:p>
        </p:txBody>
      </p:sp>
      <p:sp>
        <p:nvSpPr>
          <p:cNvPr id="12" name="矩形 11"/>
          <p:cNvSpPr/>
          <p:nvPr/>
        </p:nvSpPr>
        <p:spPr>
          <a:xfrm>
            <a:off x="170989" y="1177035"/>
            <a:ext cx="3697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腊月初九</a:t>
            </a:r>
            <a:r>
              <a:rPr lang="en-US" altLang="zh-CN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腊月二十二</a:t>
            </a:r>
          </a:p>
        </p:txBody>
      </p:sp>
      <p:sp>
        <p:nvSpPr>
          <p:cNvPr id="13" name="矩形 12"/>
          <p:cNvSpPr/>
          <p:nvPr/>
        </p:nvSpPr>
        <p:spPr>
          <a:xfrm>
            <a:off x="164272" y="161388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腊月二十三</a:t>
            </a:r>
          </a:p>
        </p:txBody>
      </p:sp>
      <p:sp>
        <p:nvSpPr>
          <p:cNvPr id="14" name="矩形 13"/>
          <p:cNvSpPr/>
          <p:nvPr/>
        </p:nvSpPr>
        <p:spPr>
          <a:xfrm>
            <a:off x="143389" y="2033949"/>
            <a:ext cx="369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腊月二十四</a:t>
            </a:r>
            <a:r>
              <a:rPr lang="en-US" altLang="zh-CN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腊月二十九</a:t>
            </a:r>
          </a:p>
        </p:txBody>
      </p:sp>
      <p:sp>
        <p:nvSpPr>
          <p:cNvPr id="15" name="矩形 14"/>
          <p:cNvSpPr/>
          <p:nvPr/>
        </p:nvSpPr>
        <p:spPr>
          <a:xfrm>
            <a:off x="35496" y="2499742"/>
            <a:ext cx="115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除夕</a:t>
            </a:r>
          </a:p>
        </p:txBody>
      </p:sp>
      <p:sp>
        <p:nvSpPr>
          <p:cNvPr id="16" name="矩形 15"/>
          <p:cNvSpPr/>
          <p:nvPr/>
        </p:nvSpPr>
        <p:spPr>
          <a:xfrm>
            <a:off x="143945" y="295210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初一</a:t>
            </a:r>
            <a:endParaRPr lang="zh-CN" altLang="en-US" sz="16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051" y="337976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正月初六</a:t>
            </a:r>
          </a:p>
        </p:txBody>
      </p:sp>
      <p:sp>
        <p:nvSpPr>
          <p:cNvPr id="18" name="矩形 17"/>
          <p:cNvSpPr/>
          <p:nvPr/>
        </p:nvSpPr>
        <p:spPr>
          <a:xfrm>
            <a:off x="130172" y="382909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元宵节</a:t>
            </a:r>
          </a:p>
        </p:txBody>
      </p:sp>
      <p:sp>
        <p:nvSpPr>
          <p:cNvPr id="19" name="矩形 18"/>
          <p:cNvSpPr/>
          <p:nvPr/>
        </p:nvSpPr>
        <p:spPr>
          <a:xfrm>
            <a:off x="130172" y="428077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正月十九</a:t>
            </a:r>
            <a:endParaRPr lang="zh-CN" altLang="en-US" sz="16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512" y="75631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腊八</a:t>
            </a:r>
            <a:endParaRPr lang="zh-CN" altLang="en-US" sz="28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圆角矩形 15"/>
          <p:cNvSpPr/>
          <p:nvPr/>
        </p:nvSpPr>
        <p:spPr>
          <a:xfrm>
            <a:off x="211414" y="815840"/>
            <a:ext cx="838844" cy="389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2" name="圆角矩形 15"/>
          <p:cNvSpPr/>
          <p:nvPr/>
        </p:nvSpPr>
        <p:spPr>
          <a:xfrm>
            <a:off x="185741" y="1680462"/>
            <a:ext cx="1966576" cy="389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3" name="圆角矩形 15"/>
          <p:cNvSpPr/>
          <p:nvPr/>
        </p:nvSpPr>
        <p:spPr>
          <a:xfrm>
            <a:off x="237932" y="2540842"/>
            <a:ext cx="820003" cy="429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4" name="圆角矩形 15"/>
          <p:cNvSpPr/>
          <p:nvPr/>
        </p:nvSpPr>
        <p:spPr>
          <a:xfrm>
            <a:off x="187267" y="2994501"/>
            <a:ext cx="862695" cy="4434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5" name="圆角矩形 15"/>
          <p:cNvSpPr/>
          <p:nvPr/>
        </p:nvSpPr>
        <p:spPr>
          <a:xfrm>
            <a:off x="179215" y="3893000"/>
            <a:ext cx="1159612" cy="435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6" name="圆角矩形 25"/>
          <p:cNvSpPr/>
          <p:nvPr/>
        </p:nvSpPr>
        <p:spPr>
          <a:xfrm>
            <a:off x="81899" y="51470"/>
            <a:ext cx="673677" cy="664476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详</a:t>
            </a:r>
          </a:p>
        </p:txBody>
      </p:sp>
      <p:sp>
        <p:nvSpPr>
          <p:cNvPr id="27" name="圆角矩形 15"/>
          <p:cNvSpPr/>
          <p:nvPr/>
        </p:nvSpPr>
        <p:spPr>
          <a:xfrm>
            <a:off x="206920" y="1259013"/>
            <a:ext cx="3212951" cy="34992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8" name="圆角矩形 15"/>
          <p:cNvSpPr/>
          <p:nvPr/>
        </p:nvSpPr>
        <p:spPr>
          <a:xfrm>
            <a:off x="170988" y="2093793"/>
            <a:ext cx="3461389" cy="40594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29" name="圆角矩形 15"/>
          <p:cNvSpPr/>
          <p:nvPr/>
        </p:nvSpPr>
        <p:spPr>
          <a:xfrm>
            <a:off x="200686" y="3452893"/>
            <a:ext cx="1532952" cy="43516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30" name="圆角矩形 15"/>
          <p:cNvSpPr/>
          <p:nvPr/>
        </p:nvSpPr>
        <p:spPr>
          <a:xfrm>
            <a:off x="166410" y="4363744"/>
            <a:ext cx="1591131" cy="409295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/>
          </a:p>
        </p:txBody>
      </p:sp>
      <p:sp>
        <p:nvSpPr>
          <p:cNvPr id="31" name="圆角矩形 30"/>
          <p:cNvSpPr/>
          <p:nvPr/>
        </p:nvSpPr>
        <p:spPr>
          <a:xfrm>
            <a:off x="2913897" y="4266004"/>
            <a:ext cx="698313" cy="663613"/>
          </a:xfrm>
          <a:prstGeom prst="roundRect">
            <a:avLst/>
          </a:prstGeom>
          <a:solidFill>
            <a:srgbClr val="2060BE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略</a:t>
            </a:r>
          </a:p>
        </p:txBody>
      </p:sp>
    </p:spTree>
    <p:extLst>
      <p:ext uri="{BB962C8B-B14F-4D97-AF65-F5344CB8AC3E}">
        <p14:creationId val="2306894896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411760" y="204869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作者为什么要这样写呢？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444962" y="885381"/>
            <a:ext cx="7056784" cy="2232247"/>
          </a:xfrm>
          <a:prstGeom prst="wedgeRoundRectCallout">
            <a:avLst>
              <a:gd name="adj1" fmla="val -53788"/>
              <a:gd name="adj2" fmla="val -13680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《北京的春节》讲的是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当年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</a:rPr>
              <a:t>北京地区过春节的独特习俗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</a:rPr>
              <a:t>能表现北京独特习俗的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</a:rPr>
              <a:t>莫过于这几天。这几天可以说是春节的高潮，所以要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详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</a:rPr>
              <a:t>其他的日子大体相似，就没有必要一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</a:rPr>
              <a:t>详细描述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900850" cy="117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1" y="3318175"/>
            <a:ext cx="903061" cy="1158532"/>
          </a:xfrm>
          <a:prstGeom prst="rect">
            <a:avLst/>
          </a:prstGeom>
        </p:spPr>
      </p:pic>
      <p:sp>
        <p:nvSpPr>
          <p:cNvPr id="8" name="对话气泡: 圆角矩形 14"/>
          <p:cNvSpPr/>
          <p:nvPr/>
        </p:nvSpPr>
        <p:spPr>
          <a:xfrm>
            <a:off x="971600" y="3213365"/>
            <a:ext cx="6404862" cy="1368152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因此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文章主要写什么，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次</a:t>
            </a:r>
            <a:r>
              <a:rPr lang="en-US" altLang="zh-CN" sz="2800" b="1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要写什么，是根据作者想要重点表达的意思决定的。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480076067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611560" y="1419622"/>
            <a:ext cx="7740860" cy="133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本单元的其他课文，内容主次是如何安排的？为什么要这样安排详略？</a:t>
            </a:r>
            <a:endParaRPr lang="zh-CN" sz="40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62518108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1835696" y="1122978"/>
            <a:ext cx="648072" cy="1592788"/>
          </a:xfrm>
          <a:prstGeom prst="roundRect">
            <a:avLst/>
          </a:prstGeom>
          <a:solidFill>
            <a:srgbClr val="D60093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腊八粥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3087891" y="699542"/>
            <a:ext cx="1419683" cy="842642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等粥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3080307" y="2211709"/>
            <a:ext cx="1419685" cy="864097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喝粥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（略写）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5068887" y="339502"/>
            <a:ext cx="1144544" cy="568183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盼粥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6451791" y="339502"/>
            <a:ext cx="1144545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分粥</a:t>
            </a:r>
          </a:p>
        </p:txBody>
      </p:sp>
      <p:sp>
        <p:nvSpPr>
          <p:cNvPr id="12" name="流程图: 可选过程 11"/>
          <p:cNvSpPr/>
          <p:nvPr/>
        </p:nvSpPr>
        <p:spPr>
          <a:xfrm>
            <a:off x="5068885" y="1275607"/>
            <a:ext cx="1144545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猜粥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6451791" y="1252429"/>
            <a:ext cx="1118303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看粥</a:t>
            </a:r>
          </a:p>
        </p:txBody>
      </p:sp>
      <p:sp>
        <p:nvSpPr>
          <p:cNvPr id="15" name="矩形 14"/>
          <p:cNvSpPr/>
          <p:nvPr/>
        </p:nvSpPr>
        <p:spPr>
          <a:xfrm>
            <a:off x="643071" y="3103643"/>
            <a:ext cx="7817361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通过八儿母子的对话及对八儿的心理描写，更能体现出腊八粥的色香味美，以及一家人温馨美好、其乐融融的氛围。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B8493401-04C9-4F2D-B305-9A20AEC62AE0}"/>
              </a:ext>
            </a:extLst>
          </p:cNvPr>
          <p:cNvSpPr/>
          <p:nvPr/>
        </p:nvSpPr>
        <p:spPr>
          <a:xfrm>
            <a:off x="2699792" y="1134446"/>
            <a:ext cx="251966" cy="1509312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B8493401-04C9-4F2D-B305-9A20AEC62AE0}"/>
              </a:ext>
            </a:extLst>
          </p:cNvPr>
          <p:cNvSpPr/>
          <p:nvPr/>
        </p:nvSpPr>
        <p:spPr>
          <a:xfrm>
            <a:off x="4644008" y="354037"/>
            <a:ext cx="251966" cy="1509312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777294030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2123728" y="1234829"/>
            <a:ext cx="648072" cy="935649"/>
          </a:xfrm>
          <a:prstGeom prst="roundRect">
            <a:avLst/>
          </a:prstGeom>
          <a:solidFill>
            <a:srgbClr val="D60093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藏戏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347864" y="1725935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舞台形式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347864" y="2357947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演出方式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347864" y="539622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起源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3347864" y="1126650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面具</a:t>
            </a:r>
          </a:p>
        </p:txBody>
      </p:sp>
      <p:sp>
        <p:nvSpPr>
          <p:cNvPr id="21" name="矩形 20"/>
          <p:cNvSpPr/>
          <p:nvPr/>
        </p:nvSpPr>
        <p:spPr>
          <a:xfrm>
            <a:off x="5220072" y="48351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48887" y="235572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3568" y="3147814"/>
            <a:ext cx="7573175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以藏戏的起源与演出方式方面的内容为主，突显了藏戏的特色。</a:t>
            </a: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B8493401-04C9-4F2D-B305-9A20AEC62AE0}"/>
              </a:ext>
            </a:extLst>
          </p:cNvPr>
          <p:cNvSpPr/>
          <p:nvPr/>
        </p:nvSpPr>
        <p:spPr>
          <a:xfrm>
            <a:off x="2987824" y="689544"/>
            <a:ext cx="251966" cy="2026221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040615831"/>
      </p:ext>
    </p:extLst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8" grpId="0" animBg="1"/>
      <p:bldP spid="21" grpId="0"/>
      <p:bldP spid="22" grpId="0"/>
      <p:bldP spid="23" grpId="0"/>
      <p:bldP spid="25" grpId="0" animBg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149</Paragraphs>
  <Slides>27</Slides>
  <Notes>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Tahoma</vt:lpstr>
      <vt:lpstr>汉语拼音</vt:lpstr>
      <vt:lpstr>仿宋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2023-12-30T04:53:06Z</cp:lastPrinted>
  <dcterms:created xsi:type="dcterms:W3CDTF">2023-12-30T04:53:06Z</dcterms:created>
  <dcterms:modified xsi:type="dcterms:W3CDTF">2023-12-29T20:53:06Z</dcterms:modified>
</cp:coreProperties>
</file>