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5" r:id="rId2"/>
    <p:sldId id="258" r:id="rId3"/>
    <p:sldId id="326" r:id="rId4"/>
    <p:sldId id="261" r:id="rId5"/>
    <p:sldId id="409" r:id="rId6"/>
    <p:sldId id="387" r:id="rId7"/>
    <p:sldId id="427" r:id="rId8"/>
    <p:sldId id="403" r:id="rId9"/>
    <p:sldId id="428" r:id="rId10"/>
    <p:sldId id="414" r:id="rId11"/>
    <p:sldId id="415" r:id="rId12"/>
    <p:sldId id="429" r:id="rId13"/>
    <p:sldId id="416" r:id="rId14"/>
    <p:sldId id="430" r:id="rId15"/>
    <p:sldId id="333" r:id="rId16"/>
  </p:sldIdLst>
  <p:sldSz cx="12190413" cy="6859588"/>
  <p:notesSz cx="6858000" cy="9144000"/>
  <p:defaultTextStyle>
    <a:defPPr>
      <a:defRPr lang="zh-CN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9D9D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689" autoAdjust="0"/>
    <p:restoredTop sz="94660"/>
  </p:normalViewPr>
  <p:slideViewPr>
    <p:cSldViewPr>
      <p:cViewPr>
        <p:scale>
          <a:sx n="100" d="100"/>
          <a:sy n="100" d="100"/>
        </p:scale>
        <p:origin x="588" y="48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51594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4129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1" y="4176"/>
            <a:ext cx="12188453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15983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2" y="4176"/>
            <a:ext cx="9741176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94175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1961" y="4176"/>
            <a:ext cx="7629217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47060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02244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14633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53341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39147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3"/>
          <p:cNvSpPr txBox="1"/>
          <p:nvPr userDrawn="1"/>
        </p:nvSpPr>
        <p:spPr>
          <a:xfrm>
            <a:off x="1644019" y="1886585"/>
            <a:ext cx="5336439" cy="1446884"/>
          </a:xfrm>
          <a:prstGeom prst="rect">
            <a:avLst/>
          </a:prstGeom>
          <a:noFill/>
        </p:spPr>
        <p:txBody>
          <a:bodyPr wrap="square" lIns="91438" tIns="45719" rIns="91438" bIns="45719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zh-CN"/>
            </a:defPPr>
            <a:lvl1pPr>
              <a:defRPr sz="7200" spc="50">
                <a:ln w="1143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康俪金黑W8(P)" pitchFamily="34" charset="-122"/>
                <a:ea typeface="华康俪金黑W8(P)" pitchFamily="34" charset="-122"/>
                <a:cs typeface="经典繁仿黑" pitchFamily="49" charset="-122"/>
              </a:defRPr>
            </a:lvl1pPr>
          </a:lstStyle>
          <a:p>
            <a:pPr lvl="0"/>
            <a:r>
              <a:rPr lang="zh-CN" altLang="en-US" sz="8800" b="1" dirty="0" smtClean="0">
                <a:solidFill>
                  <a:srgbClr val="CD1F06"/>
                </a:solidFill>
                <a:latin typeface="微软雅黑" pitchFamily="34" charset="-122"/>
                <a:ea typeface="微软雅黑" pitchFamily="34" charset="-122"/>
              </a:rPr>
              <a:t>谢谢</a:t>
            </a:r>
            <a:r>
              <a:rPr lang="zh-CN" altLang="en-US" sz="8800" b="1" dirty="0" smtClean="0">
                <a:solidFill>
                  <a:srgbClr val="00B050"/>
                </a:solidFill>
                <a:latin typeface="微软雅黑" pitchFamily="34" charset="-122"/>
                <a:ea typeface="微软雅黑" pitchFamily="34" charset="-122"/>
              </a:rPr>
              <a:t>观看</a:t>
            </a:r>
            <a:endParaRPr lang="zh-CN" altLang="en-US" sz="8800" b="1" dirty="0">
              <a:solidFill>
                <a:srgbClr val="00B05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1782655" y="3658773"/>
            <a:ext cx="5618651" cy="954329"/>
          </a:xfrm>
          <a:prstGeom prst="rect">
            <a:avLst/>
          </a:prstGeom>
        </p:spPr>
        <p:txBody>
          <a:bodyPr wrap="square" lIns="91438" tIns="45719" rIns="91438" bIns="45719" anchor="ctr">
            <a:spAutoFit/>
          </a:bodyPr>
          <a:lstStyle/>
          <a:p>
            <a:pPr algn="l"/>
            <a:r>
              <a:rPr lang="en-US" altLang="zh-CN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——</a:t>
            </a:r>
            <a:r>
              <a:rPr lang="zh-CN" altLang="en-US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更多精彩内容请登录 </a:t>
            </a:r>
            <a:endParaRPr lang="en-US" altLang="zh-CN" sz="2800" b="0" dirty="0" smtClean="0">
              <a:solidFill>
                <a:schemeClr val="bg1">
                  <a:lumMod val="50000"/>
                </a:schemeClr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  <a:p>
            <a:pPr algn="l"/>
            <a:r>
              <a:rPr lang="en-US" altLang="zh-CN" sz="2800" b="0" baseline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        </a:t>
            </a:r>
            <a:r>
              <a:rPr lang="en-US" altLang="zh-CN" sz="2800" b="0" dirty="0" smtClean="0">
                <a:solidFill>
                  <a:srgbClr val="FF0000"/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www.91taoke.com</a:t>
            </a:r>
            <a:endParaRPr lang="zh-CN" altLang="en-US" sz="2800" b="0" dirty="0">
              <a:solidFill>
                <a:srgbClr val="FF0000"/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426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8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70"/>
                            </p:stCondLst>
                            <p:childTnLst>
                              <p:par>
                                <p:cTn id="1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7834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9" r:id="rId8"/>
  </p:sldLayoutIdLst>
  <p:timing>
    <p:tnLst>
      <p:par>
        <p:cTn id="1" dur="indefinite" restart="never" nodeType="tmRoot"/>
      </p:par>
    </p:tnLst>
  </p:timing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slide" Target="slide15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3.xml"/><Relationship Id="rId5" Type="http://schemas.openxmlformats.org/officeDocument/2006/relationships/slide" Target="slide10.xml"/><Relationship Id="rId4" Type="http://schemas.openxmlformats.org/officeDocument/2006/relationships/slide" Target="slide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image" Target="../media/image5.png"/><Relationship Id="rId7" Type="http://schemas.openxmlformats.org/officeDocument/2006/relationships/slide" Target="slide10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6.xml"/><Relationship Id="rId4" Type="http://schemas.openxmlformats.org/officeDocument/2006/relationships/slide" Target="slide12.xml"/><Relationship Id="rId9" Type="http://schemas.openxmlformats.org/officeDocument/2006/relationships/slide" Target="slide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5.xml"/><Relationship Id="rId5" Type="http://schemas.openxmlformats.org/officeDocument/2006/relationships/slide" Target="slide13.xml"/><Relationship Id="rId4" Type="http://schemas.openxmlformats.org/officeDocument/2006/relationships/slide" Target="slide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slide" Target="slide14.xml"/><Relationship Id="rId7" Type="http://schemas.openxmlformats.org/officeDocument/2006/relationships/slide" Target="slide1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0.xml"/><Relationship Id="rId5" Type="http://schemas.openxmlformats.org/officeDocument/2006/relationships/slide" Target="slide8.xml"/><Relationship Id="rId4" Type="http://schemas.openxmlformats.org/officeDocument/2006/relationships/slide" Target="slid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5.xml"/><Relationship Id="rId5" Type="http://schemas.openxmlformats.org/officeDocument/2006/relationships/slide" Target="slide13.xml"/><Relationship Id="rId4" Type="http://schemas.openxmlformats.org/officeDocument/2006/relationships/slide" Target="slide10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image" Target="../media/image5.png"/><Relationship Id="rId7" Type="http://schemas.openxmlformats.org/officeDocument/2006/relationships/slide" Target="slide1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0.xml"/><Relationship Id="rId5" Type="http://schemas.openxmlformats.org/officeDocument/2006/relationships/slide" Target="slide8.xml"/><Relationship Id="rId4" Type="http://schemas.openxmlformats.org/officeDocument/2006/relationships/slide" Target="slid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slide" Target="slide2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slide" Target="slide8.xml"/><Relationship Id="rId5" Type="http://schemas.openxmlformats.org/officeDocument/2006/relationships/slide" Target="slide6.xml"/><Relationship Id="rId4" Type="http://schemas.openxmlformats.org/officeDocument/2006/relationships/image" Target="../media/image6.png"/><Relationship Id="rId9" Type="http://schemas.openxmlformats.org/officeDocument/2006/relationships/slide" Target="slide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5.xml"/><Relationship Id="rId6" Type="http://schemas.openxmlformats.org/officeDocument/2006/relationships/slide" Target="slide15.xml"/><Relationship Id="rId5" Type="http://schemas.openxmlformats.org/officeDocument/2006/relationships/slide" Target="slide13.xml"/><Relationship Id="rId4" Type="http://schemas.openxmlformats.org/officeDocument/2006/relationships/slide" Target="slide1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9.xml"/><Relationship Id="rId7" Type="http://schemas.openxmlformats.org/officeDocument/2006/relationships/slide" Target="slide10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6.xml"/><Relationship Id="rId4" Type="http://schemas.openxmlformats.org/officeDocument/2006/relationships/image" Target="../media/image6.png"/><Relationship Id="rId9" Type="http://schemas.openxmlformats.org/officeDocument/2006/relationships/slide" Target="slide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5.xml"/><Relationship Id="rId5" Type="http://schemas.openxmlformats.org/officeDocument/2006/relationships/slide" Target="slide13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贾文2016\同步\创新设计\创新 地理 鲁教 必修3\创新鲁教3图片\0FU232E9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2913" b="4755"/>
          <a:stretch/>
        </p:blipFill>
        <p:spPr bwMode="auto">
          <a:xfrm>
            <a:off x="-437314" y="4221882"/>
            <a:ext cx="13065041" cy="2872335"/>
          </a:xfrm>
          <a:prstGeom prst="rect">
            <a:avLst/>
          </a:prstGeom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38622" y="2135972"/>
            <a:ext cx="66247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微专题</a:t>
            </a:r>
            <a:r>
              <a:rPr lang="en-US" altLang="zh-CN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13</a:t>
            </a:r>
            <a:r>
              <a:rPr lang="zh-CN" altLang="zh-CN" sz="5000" b="1" dirty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　</a:t>
            </a:r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生态脆弱区</a:t>
            </a:r>
            <a:endParaRPr lang="zh-CN" altLang="zh-CN" sz="5000" b="1" dirty="0">
              <a:solidFill>
                <a:schemeClr val="accent6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940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79083" y="377806"/>
            <a:ext cx="11639246" cy="21444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我国是世界上水土流失最严重的国家之一，几乎每个省区都有不同程度的水土流失。水土流失现象在黄土高原、长江中上游地区表现得最为突出。下图为我国各省区水土流失面积略图。读图回答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4098" name="Picture 2" descr="K39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07038" y="2334159"/>
            <a:ext cx="6576336" cy="4391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459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K39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43078" y="689462"/>
            <a:ext cx="6980913" cy="4661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/>
          <p:nvPr/>
        </p:nvSpPr>
        <p:spPr>
          <a:xfrm>
            <a:off x="262558" y="395933"/>
            <a:ext cx="11524006" cy="55297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从图中可知，我国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水土流失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面积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大于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1 000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万公顷的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省级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行政区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有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内蒙古自治区　</a:t>
            </a:r>
            <a:r>
              <a:rPr lang="en-US" altLang="zh-CN" sz="2800" kern="100" dirty="0">
                <a:latin typeface="Times New Roman"/>
                <a:ea typeface="华文细黑"/>
                <a:cs typeface="Times New Roman"/>
              </a:rPr>
              <a:t> 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湖北省　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甘肃省　</a:t>
            </a:r>
            <a:r>
              <a:rPr lang="en-US" altLang="zh-CN" sz="2800" kern="100" dirty="0" smtClean="0">
                <a:latin typeface="Times New Roman"/>
                <a:ea typeface="华文细黑"/>
                <a:cs typeface="Times New Roman"/>
              </a:rPr>
              <a:t>	     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④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陕西省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⑤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贵州省　</a:t>
            </a:r>
            <a:r>
              <a:rPr lang="en-US" altLang="zh-CN" sz="2800" kern="100" dirty="0" smtClean="0">
                <a:latin typeface="Times New Roman"/>
                <a:ea typeface="华文细黑"/>
                <a:cs typeface="Times New Roman"/>
              </a:rPr>
              <a:t>	     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⑥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四川省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①③⑤⑥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①②④⑤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①③④⑥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①②⑤⑥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5017" y="5121772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69721" y="1989634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>
            <a:hlinkClick r:id="rId4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2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3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258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478369" y="631007"/>
            <a:ext cx="11232086" cy="16465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读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图可知，我国水土流失面积大于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1 000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万公顷的省级行政区有内蒙古、甘肃、陕西和四川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8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6371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88608" y="506041"/>
            <a:ext cx="11639246" cy="575604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新疆维吾尔自治区面积大，但水土流失面积小；陕西省面积较小，但水土流失面积大，主要原因是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新疆地处我国内陆地区，降水稀少，气候干燥　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陕西省位于黄土高原，土质疏松　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陕西省降水集中且多暴雨　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④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两地植被破坏严重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①③④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①②③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②③④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①②④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15086" y="4587984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18112" y="1432620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>
            <a:hlinkClick r:id="rId3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9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1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2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490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445943" y="653646"/>
            <a:ext cx="11296938" cy="306418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新疆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地处我国西北内陆地区，属于温带大陆性气候区，受海洋水汽影响小，降水稀少，气候干燥，故水土流失面积小。陕西省位于黄土高原，土质疏松，降水集中且多暴雨，加上植被破坏严重，故水土流失面积大。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8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9517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圆角矩形 16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73931" y="506041"/>
            <a:ext cx="11409907" cy="564262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关于我国治理水土流失的主要措施，不正确的是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修筑梯田、打坝淤地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加强宣传，提高环保意识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植树种草，恢复植被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加强监测，及时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预报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治理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水土流失的措施应针对水土流失产生的原因展开分析，修筑梯田、打坝淤地，植树种草、恢复植被，加强宣传、提高环保意识等，都是行之有效的措施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10343678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0933" y="3232820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70887" y="757700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3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204804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790998" y="0"/>
            <a:ext cx="972000" cy="118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90997" y="206526"/>
            <a:ext cx="972001" cy="907296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栏目索引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7253101" y="2925738"/>
            <a:ext cx="3388265" cy="3134074"/>
            <a:chOff x="2743996" y="1628935"/>
            <a:chExt cx="3722581" cy="3588331"/>
          </a:xfrm>
        </p:grpSpPr>
        <p:sp>
          <p:nvSpPr>
            <p:cNvPr id="9" name="矩形 20">
              <a:hlinkClick r:id="rId2" action="ppaction://hlinksldjump"/>
            </p:cNvPr>
            <p:cNvSpPr/>
            <p:nvPr/>
          </p:nvSpPr>
          <p:spPr>
            <a:xfrm>
              <a:off x="4668044" y="1628935"/>
              <a:ext cx="1709739" cy="1709738"/>
            </a:xfrm>
            <a:custGeom>
              <a:avLst/>
              <a:gdLst/>
              <a:ahLst/>
              <a:cxnLst/>
              <a:rect l="l" t="t" r="r" b="b"/>
              <a:pathLst>
                <a:path w="1709738" h="1709738">
                  <a:moveTo>
                    <a:pt x="854869" y="0"/>
                  </a:moveTo>
                  <a:cubicBezTo>
                    <a:pt x="1327739" y="0"/>
                    <a:pt x="1709738" y="381998"/>
                    <a:pt x="1709738" y="854869"/>
                  </a:cubicBezTo>
                  <a:cubicBezTo>
                    <a:pt x="1709738" y="1327739"/>
                    <a:pt x="1327739" y="1709738"/>
                    <a:pt x="854869" y="1709738"/>
                  </a:cubicBezTo>
                  <a:cubicBezTo>
                    <a:pt x="0" y="1709738"/>
                    <a:pt x="0" y="1709738"/>
                    <a:pt x="0" y="1709738"/>
                  </a:cubicBezTo>
                  <a:cubicBezTo>
                    <a:pt x="0" y="854869"/>
                    <a:pt x="0" y="854869"/>
                    <a:pt x="0" y="854869"/>
                  </a:cubicBezTo>
                  <a:cubicBezTo>
                    <a:pt x="0" y="381998"/>
                    <a:pt x="381999" y="0"/>
                    <a:pt x="854869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知能梳理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0" name="矩形 22"/>
            <p:cNvSpPr/>
            <p:nvPr/>
          </p:nvSpPr>
          <p:spPr>
            <a:xfrm>
              <a:off x="4668044" y="3521820"/>
              <a:ext cx="1798533" cy="1695446"/>
            </a:xfrm>
            <a:custGeom>
              <a:avLst/>
              <a:gdLst/>
              <a:ahLst/>
              <a:cxnLst/>
              <a:rect l="l" t="t" r="r" b="b"/>
              <a:pathLst>
                <a:path w="2376488" h="2376487">
                  <a:moveTo>
                    <a:pt x="0" y="0"/>
                  </a:moveTo>
                  <a:cubicBezTo>
                    <a:pt x="1188244" y="0"/>
                    <a:pt x="1188244" y="0"/>
                    <a:pt x="1188244" y="0"/>
                  </a:cubicBezTo>
                  <a:cubicBezTo>
                    <a:pt x="1845521" y="0"/>
                    <a:pt x="2376488" y="530967"/>
                    <a:pt x="2376488" y="1188243"/>
                  </a:cubicBezTo>
                  <a:cubicBezTo>
                    <a:pt x="2376488" y="1845520"/>
                    <a:pt x="1845521" y="2376487"/>
                    <a:pt x="1188244" y="2376487"/>
                  </a:cubicBezTo>
                  <a:cubicBezTo>
                    <a:pt x="530967" y="2376487"/>
                    <a:pt x="0" y="1845520"/>
                    <a:pt x="0" y="1188243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zh-CN" altLang="en-US" sz="2300" b="1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1" name="矩形 21">
              <a:hlinkClick r:id="rId3" action="ppaction://hlinksldjump"/>
            </p:cNvPr>
            <p:cNvSpPr/>
            <p:nvPr/>
          </p:nvSpPr>
          <p:spPr>
            <a:xfrm>
              <a:off x="2743996" y="3497835"/>
              <a:ext cx="1709737" cy="1709738"/>
            </a:xfrm>
            <a:custGeom>
              <a:avLst/>
              <a:gdLst/>
              <a:ahLst/>
              <a:cxnLst/>
              <a:rect l="l" t="t" r="r" b="b"/>
              <a:pathLst>
                <a:path w="1709737" h="1709738">
                  <a:moveTo>
                    <a:pt x="854868" y="0"/>
                  </a:moveTo>
                  <a:cubicBezTo>
                    <a:pt x="1709737" y="0"/>
                    <a:pt x="1709737" y="0"/>
                    <a:pt x="1709737" y="0"/>
                  </a:cubicBezTo>
                  <a:cubicBezTo>
                    <a:pt x="1709737" y="854869"/>
                    <a:pt x="1709737" y="854869"/>
                    <a:pt x="1709737" y="854869"/>
                  </a:cubicBezTo>
                  <a:cubicBezTo>
                    <a:pt x="1709737" y="1327740"/>
                    <a:pt x="1327738" y="1709738"/>
                    <a:pt x="854868" y="1709738"/>
                  </a:cubicBezTo>
                  <a:cubicBezTo>
                    <a:pt x="381998" y="1709738"/>
                    <a:pt x="0" y="1327740"/>
                    <a:pt x="0" y="854869"/>
                  </a:cubicBezTo>
                  <a:cubicBezTo>
                    <a:pt x="0" y="381999"/>
                    <a:pt x="381998" y="0"/>
                    <a:pt x="854868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深化练习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2" name="Freeform 37">
              <a:hlinkClick r:id="rId4" action="ppaction://hlinksldjump"/>
            </p:cNvPr>
            <p:cNvSpPr>
              <a:spLocks/>
            </p:cNvSpPr>
            <p:nvPr/>
          </p:nvSpPr>
          <p:spPr bwMode="gray">
            <a:xfrm rot="10800000" flipV="1">
              <a:off x="2748756" y="1629350"/>
              <a:ext cx="1709738" cy="1709737"/>
            </a:xfrm>
            <a:custGeom>
              <a:avLst/>
              <a:gdLst>
                <a:gd name="T0" fmla="*/ 2147483647 w 1016"/>
                <a:gd name="T1" fmla="*/ 0 h 1016"/>
                <a:gd name="T2" fmla="*/ 0 w 1016"/>
                <a:gd name="T3" fmla="*/ 2147483647 h 1016"/>
                <a:gd name="T4" fmla="*/ 0 w 1016"/>
                <a:gd name="T5" fmla="*/ 2147483647 h 1016"/>
                <a:gd name="T6" fmla="*/ 2147483647 w 1016"/>
                <a:gd name="T7" fmla="*/ 2147483647 h 1016"/>
                <a:gd name="T8" fmla="*/ 2147483647 w 1016"/>
                <a:gd name="T9" fmla="*/ 2147483647 h 1016"/>
                <a:gd name="T10" fmla="*/ 2147483647 w 1016"/>
                <a:gd name="T11" fmla="*/ 0 h 10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16"/>
                <a:gd name="T19" fmla="*/ 0 h 1016"/>
                <a:gd name="T20" fmla="*/ 1016 w 1016"/>
                <a:gd name="T21" fmla="*/ 1016 h 10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16" h="1016">
                  <a:moveTo>
                    <a:pt x="508" y="0"/>
                  </a:moveTo>
                  <a:cubicBezTo>
                    <a:pt x="227" y="0"/>
                    <a:pt x="0" y="227"/>
                    <a:pt x="0" y="508"/>
                  </a:cubicBezTo>
                  <a:cubicBezTo>
                    <a:pt x="0" y="1016"/>
                    <a:pt x="0" y="1016"/>
                    <a:pt x="0" y="1016"/>
                  </a:cubicBezTo>
                  <a:cubicBezTo>
                    <a:pt x="508" y="1016"/>
                    <a:pt x="508" y="1016"/>
                    <a:pt x="508" y="1016"/>
                  </a:cubicBezTo>
                  <a:cubicBezTo>
                    <a:pt x="789" y="1016"/>
                    <a:pt x="1016" y="789"/>
                    <a:pt x="1016" y="508"/>
                  </a:cubicBezTo>
                  <a:cubicBezTo>
                    <a:pt x="1016" y="227"/>
                    <a:pt x="789" y="0"/>
                    <a:pt x="508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回扣导图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16" name="TextBox 8">
            <a:hlinkClick r:id="rId5" action="ppaction://hlinksldjump"/>
          </p:cNvPr>
          <p:cNvSpPr txBox="1"/>
          <p:nvPr/>
        </p:nvSpPr>
        <p:spPr>
          <a:xfrm>
            <a:off x="6527254" y="3388065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01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17" name="TextBox 8">
            <a:hlinkClick r:id="rId3" action="ppaction://hlinksldjump"/>
          </p:cNvPr>
          <p:cNvSpPr txBox="1"/>
          <p:nvPr/>
        </p:nvSpPr>
        <p:spPr>
          <a:xfrm>
            <a:off x="10457596" y="3388065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02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18" name="TextBox 8">
            <a:hlinkClick r:id="" action="ppaction://noaction"/>
          </p:cNvPr>
          <p:cNvSpPr txBox="1"/>
          <p:nvPr/>
        </p:nvSpPr>
        <p:spPr>
          <a:xfrm>
            <a:off x="6527254" y="5076634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03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22" name="TextBox 8">
            <a:hlinkClick r:id="" action="ppaction://noaction"/>
          </p:cNvPr>
          <p:cNvSpPr txBox="1"/>
          <p:nvPr/>
        </p:nvSpPr>
        <p:spPr>
          <a:xfrm>
            <a:off x="10476646" y="5076634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04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pic>
        <p:nvPicPr>
          <p:cNvPr id="13" name="Picture 4" descr="D:\素材\91淘课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0031"/>
          <a:stretch/>
        </p:blipFill>
        <p:spPr bwMode="auto">
          <a:xfrm>
            <a:off x="9198150" y="5075827"/>
            <a:ext cx="1207714" cy="57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471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回扣</a:t>
            </a:r>
            <a:r>
              <a: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导图</a:t>
            </a:r>
          </a:p>
        </p:txBody>
      </p:sp>
      <p:sp>
        <p:nvSpPr>
          <p:cNvPr id="4" name="矩形 3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1026" name="Picture 2" descr="K39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26930" y="2030175"/>
            <a:ext cx="3936553" cy="2873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8306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2400" b="1" kern="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知能梳理</a:t>
            </a:r>
            <a:endParaRPr lang="zh-CN" altLang="en-US" sz="2400" b="1" kern="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80919216"/>
              </p:ext>
            </p:extLst>
          </p:nvPr>
        </p:nvGraphicFramePr>
        <p:xfrm>
          <a:off x="406574" y="899989"/>
          <a:ext cx="11377265" cy="5400600"/>
        </p:xfrm>
        <a:graphic>
          <a:graphicData uri="http://schemas.openxmlformats.org/drawingml/2006/table">
            <a:tbl>
              <a:tblPr/>
              <a:tblGrid>
                <a:gridCol w="1439522"/>
                <a:gridCol w="1737360"/>
                <a:gridCol w="4239942"/>
                <a:gridCol w="3960441"/>
              </a:tblGrid>
              <a:tr h="771514">
                <a:tc rowSpan="3"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 smtClean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生态环境脆弱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区域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表现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典型地区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考点内容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454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荒漠化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 smtClean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我国</a:t>
                      </a:r>
                      <a:r>
                        <a:rPr lang="en-US" altLang="zh-CN" sz="2800" u="sng" kern="100" dirty="0" smtClean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          </a:t>
                      </a:r>
                      <a:r>
                        <a:rPr lang="zh-CN" sz="2800" kern="100" dirty="0" smtClean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地区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、中亚、西亚、北非、撒哈拉以南的非洲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(1)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荒漠化产生的原因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(2)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荒漠化治理的措施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454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水土流失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 smtClean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我国</a:t>
                      </a:r>
                      <a:r>
                        <a:rPr lang="en-US" altLang="zh-CN" sz="2800" u="sng" kern="100" dirty="0" smtClean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          </a:t>
                      </a:r>
                      <a:r>
                        <a:rPr lang="zh-CN" sz="2800" kern="100" dirty="0" smtClean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高原、</a:t>
                      </a:r>
                      <a:r>
                        <a:rPr lang="en-US" altLang="zh-CN" sz="2800" u="sng" kern="100" dirty="0" smtClean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         </a:t>
                      </a:r>
                      <a:r>
                        <a:rPr lang="zh-CN" sz="2800" kern="100" dirty="0" smtClean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丘陵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、西南地区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(1)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水土流失的原因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(2)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水土流失利弊分析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(3)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水土流失的治理措施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4439022" y="1941895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西北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453265" y="4581922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黄土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334998" y="4569510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东南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67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10" grpId="0"/>
      <p:bldP spid="10" grpId="1"/>
      <p:bldP spid="11" grpId="0"/>
      <p:bldP spid="1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05299522"/>
              </p:ext>
            </p:extLst>
          </p:nvPr>
        </p:nvGraphicFramePr>
        <p:xfrm>
          <a:off x="406574" y="405458"/>
          <a:ext cx="11377265" cy="4680520"/>
        </p:xfrm>
        <a:graphic>
          <a:graphicData uri="http://schemas.openxmlformats.org/drawingml/2006/table">
            <a:tbl>
              <a:tblPr/>
              <a:tblGrid>
                <a:gridCol w="1439522"/>
                <a:gridCol w="1737360"/>
                <a:gridCol w="4324948"/>
                <a:gridCol w="3875435"/>
              </a:tblGrid>
              <a:tr h="2340260">
                <a:tc rowSpan="2"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altLang="zh-CN" sz="2800" kern="100" dirty="0" smtClean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生态环境脆弱</a:t>
                      </a:r>
                      <a:endParaRPr lang="zh-CN" altLang="zh-CN" sz="2800" kern="100" dirty="0" smtClean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altLang="zh-CN" sz="2800" kern="100" dirty="0" smtClean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区域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湿地退化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三江平原、三江源保护区、洞庭湖和鄱阳湖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(1)</a:t>
                      </a: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湿地的生态效益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(2)</a:t>
                      </a: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湿地退化的原因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(3)</a:t>
                      </a: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保护湿地的措施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026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森林退化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亚马孙平原</a:t>
                      </a:r>
                      <a:r>
                        <a:rPr lang="zh-CN" sz="2800" kern="100" dirty="0" smtClean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、</a:t>
                      </a:r>
                      <a:r>
                        <a:rPr lang="en-US" altLang="zh-CN" sz="2800" u="sng" kern="100" dirty="0" smtClean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             </a:t>
                      </a:r>
                      <a:r>
                        <a:rPr lang="zh-CN" sz="2800" kern="100" dirty="0" smtClean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盆地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、东南亚热带雨林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(1)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森林的生态效益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(2)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森林破坏带来的危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(3)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森林保护措施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5798001" y="3348147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刚果河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7" name="圆角矩形 6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1035320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4780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2400" b="1" kern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深化练习</a:t>
            </a:r>
            <a:endParaRPr lang="zh-CN" altLang="en-US" sz="2400" b="1" kern="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87824" y="586310"/>
            <a:ext cx="11524006" cy="596840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下图为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我国某地不同时期的用地结构示意图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。读图回答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effectLst/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effectLst/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effectLst/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1.2010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年该地村庄明显减少的主要原因是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过度开垦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过度放牧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过度樵采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水资源利用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不当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484" y="5724525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52803" y="4653930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矩形 6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圆角矩形 7">
            <a:hlinkClick r:id="rId3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3074" name="Picture 2" descr="K39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06782" y="1404557"/>
            <a:ext cx="7776849" cy="3023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3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4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5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6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621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88608" y="631007"/>
            <a:ext cx="11639246" cy="216874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通过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对比不同时期的土地利用结构可知，该地的森林面积大幅萎缩，村庄、河流的数量急剧减少，沙漠面积扩大，原因最有可能是人类对森林植被的砍伐，造成沙漠快速扩张，生态环境恶化。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8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0489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88032" y="454372"/>
            <a:ext cx="11524006" cy="57742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图中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M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有可能是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A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基本农田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沙障工程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城市建成区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育种基地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5561" y="4589180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86894" y="712540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>
            <a:hlinkClick r:id="rId3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8" name="Picture 2" descr="K39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8625" y="1341562"/>
            <a:ext cx="7933163" cy="3084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2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3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017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89459" y="621482"/>
            <a:ext cx="11409907" cy="16465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</a:t>
            </a:r>
            <a:r>
              <a:rPr lang="zh-CN" altLang="zh-CN" sz="2800" b="1" kern="10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　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M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位于村庄和沙漠之间，最有可能是为了保护村庄、防止沙漠进一步扩张而设置的沙障工程。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8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1515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386</Words>
  <Application>Microsoft Office PowerPoint</Application>
  <PresentationFormat>自定义</PresentationFormat>
  <Paragraphs>150</Paragraphs>
  <Slides>15</Slides>
  <Notes>0</Notes>
  <HiddenSlides>4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6" baseType="lpstr">
      <vt:lpstr>Office 主题​​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</vt:vector>
  </TitlesOfParts>
  <Company>china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</cp:lastModifiedBy>
  <cp:revision>673</cp:revision>
  <dcterms:created xsi:type="dcterms:W3CDTF">2016-03-28T08:35:20Z</dcterms:created>
  <dcterms:modified xsi:type="dcterms:W3CDTF">2017-01-17T01:41:06Z</dcterms:modified>
</cp:coreProperties>
</file>