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5" r:id="rId15"/>
    <p:sldId id="293" r:id="rId16"/>
    <p:sldId id="294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9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392787" y="2083227"/>
            <a:ext cx="6707605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解决实际问题（</a:t>
            </a:r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55526"/>
            <a:ext cx="654821" cy="648072"/>
            <a:chOff x="1306635" y="1440417"/>
            <a:chExt cx="654821" cy="64807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457547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4432" y="708420"/>
            <a:ext cx="7366000" cy="652486"/>
            <a:chOff x="564199" y="194049"/>
            <a:chExt cx="7366000" cy="652486"/>
          </a:xfrm>
        </p:grpSpPr>
        <p:sp>
          <p:nvSpPr>
            <p:cNvPr id="13" name="文本框 8203"/>
            <p:cNvSpPr txBox="1">
              <a:spLocks noChangeArrowheads="1"/>
            </p:cNvSpPr>
            <p:nvPr/>
          </p:nvSpPr>
          <p:spPr bwMode="auto">
            <a:xfrm>
              <a:off x="564199" y="194049"/>
              <a:ext cx="7366000" cy="65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ts val="1200"/>
                </a:spcBef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估一估，在   里填上“＞”或“＜”。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2580423" y="410073"/>
              <a:ext cx="267872" cy="264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03447" y="1713265"/>
            <a:ext cx="2478425" cy="2174530"/>
            <a:chOff x="1141435" y="1634445"/>
            <a:chExt cx="2478425" cy="2174530"/>
          </a:xfrm>
        </p:grpSpPr>
        <p:sp>
          <p:nvSpPr>
            <p:cNvPr id="15" name="椭圆 14"/>
            <p:cNvSpPr/>
            <p:nvPr/>
          </p:nvSpPr>
          <p:spPr bwMode="auto">
            <a:xfrm>
              <a:off x="2268490" y="1694793"/>
              <a:ext cx="267872" cy="264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8203"/>
            <p:cNvSpPr txBox="1">
              <a:spLocks noChangeArrowheads="1"/>
            </p:cNvSpPr>
            <p:nvPr/>
          </p:nvSpPr>
          <p:spPr bwMode="auto">
            <a:xfrm>
              <a:off x="1184993" y="1634445"/>
              <a:ext cx="2434867" cy="215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ts val="1200"/>
                </a:spcBef>
                <a:defRPr/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59×9.9    60        </a:t>
              </a:r>
            </a:p>
            <a:p>
              <a:pPr eaLnBrk="1" hangingPunct="1">
                <a:lnSpc>
                  <a:spcPct val="130000"/>
                </a:lnSpc>
                <a:spcBef>
                  <a:spcPts val="1200"/>
                </a:spcBef>
                <a:defRPr/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57×0.8    57        </a:t>
              </a:r>
            </a:p>
            <a:p>
              <a:pPr eaLnBrk="1" hangingPunct="1">
                <a:lnSpc>
                  <a:spcPct val="130000"/>
                </a:lnSpc>
                <a:spcBef>
                  <a:spcPts val="1200"/>
                </a:spcBef>
                <a:defRPr/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＋        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9 </a:t>
              </a:r>
            </a:p>
            <a:p>
              <a:pPr eaLnBrk="1" hangingPunct="1">
                <a:lnSpc>
                  <a:spcPct val="130000"/>
                </a:lnSpc>
                <a:spcBef>
                  <a:spcPts val="1200"/>
                </a:spcBef>
                <a:defRPr/>
              </a:pP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     3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/>
                <p:cNvSpPr txBox="1"/>
                <p:nvPr/>
              </p:nvSpPr>
              <p:spPr>
                <a:xfrm>
                  <a:off x="1141435" y="3217338"/>
                  <a:ext cx="1080458" cy="591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00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10</m:t>
                          </m:r>
                        </m:den>
                      </m:f>
                      <m:r>
                        <a:rPr lang="en-US" altLang="zh-CN" sz="2000" b="1" i="1">
                          <a:solidFill>
                            <a:srgbClr val="000000"/>
                          </a:solidFill>
                          <a:latin typeface="Cambria Math"/>
                          <a:ea typeface="楷体" pitchFamily="49" charset="-122"/>
                        </a:rPr>
                        <m:t> </m:t>
                      </m:r>
                    </m:oMath>
                  </a14:m>
                  <a:r>
                    <a:rPr lang="en-US" altLang="zh-CN" sz="2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÷</a:t>
                  </a:r>
                  <a:r>
                    <a:rPr lang="en-US" altLang="zh-CN" sz="2000" b="1" dirty="0">
                      <a:solidFill>
                        <a:srgbClr val="000000"/>
                      </a:solidFill>
                      <a:ea typeface="楷体" panose="02010609060101010101" pitchFamily="49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39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7</m:t>
                          </m:r>
                        </m:den>
                      </m:f>
                    </m:oMath>
                  </a14:m>
                  <a:endPara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35" y="3217338"/>
                  <a:ext cx="1080458" cy="59163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0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椭圆 48"/>
            <p:cNvSpPr/>
            <p:nvPr/>
          </p:nvSpPr>
          <p:spPr bwMode="auto">
            <a:xfrm>
              <a:off x="2268490" y="2263513"/>
              <a:ext cx="267872" cy="264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2247562" y="2847501"/>
              <a:ext cx="267872" cy="264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2264016" y="3436766"/>
              <a:ext cx="267872" cy="264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10365" y="1612889"/>
            <a:ext cx="2494022" cy="2377189"/>
            <a:chOff x="5010365" y="1459995"/>
            <a:chExt cx="2494022" cy="2377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8203"/>
                <p:cNvSpPr txBox="1">
                  <a:spLocks noChangeArrowheads="1"/>
                </p:cNvSpPr>
                <p:nvPr/>
              </p:nvSpPr>
              <p:spPr bwMode="auto">
                <a:xfrm>
                  <a:off x="5010365" y="1459995"/>
                  <a:ext cx="2494022" cy="2377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  <a:spcBef>
                      <a:spcPts val="1200"/>
                    </a:spcBef>
                    <a:defRPr/>
                  </a:pPr>
                  <a:r>
                    <a:rPr lang="en-US" altLang="zh-CN" sz="20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32÷1.2     32</a:t>
                  </a:r>
                </a:p>
                <a:p>
                  <a:pPr eaLnBrk="1" hangingPunct="1">
                    <a:lnSpc>
                      <a:spcPct val="150000"/>
                    </a:lnSpc>
                    <a:defRPr/>
                  </a:pPr>
                  <a:r>
                    <a:rPr lang="en-US" altLang="zh-CN" sz="2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10.1×37    370</a:t>
                  </a:r>
                </a:p>
                <a:p>
                  <a:pPr>
                    <a:lnSpc>
                      <a:spcPct val="150000"/>
                    </a:lnSpc>
                    <a:defRPr/>
                  </a:pPr>
                  <a:r>
                    <a:rPr lang="en-US" altLang="zh-CN" sz="2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3.7</a:t>
                  </a:r>
                  <a:r>
                    <a:rPr lang="zh-CN" altLang="en-US" sz="2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－</a:t>
                  </a:r>
                  <a:r>
                    <a:rPr lang="en-US" altLang="zh-CN" sz="2000" b="1" dirty="0">
                      <a:solidFill>
                        <a:srgbClr val="000000"/>
                      </a:solidFill>
                      <a:ea typeface="楷体" panose="02010609060101010101" pitchFamily="49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zh-CN" altLang="en-US" sz="20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 </a:t>
                  </a:r>
                  <a:r>
                    <a:rPr lang="en-US" altLang="zh-CN" sz="20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2.7</a:t>
                  </a:r>
                </a:p>
                <a:p>
                  <a:pPr eaLnBrk="1" hangingPunct="1">
                    <a:lnSpc>
                      <a:spcPct val="150000"/>
                    </a:lnSpc>
                    <a:spcBef>
                      <a:spcPts val="1200"/>
                    </a:spcBef>
                    <a:defRPr/>
                  </a:pPr>
                  <a:r>
                    <a:rPr lang="en-US" altLang="zh-CN" sz="20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            </a:t>
                  </a:r>
                  <a:endPara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2" name="文本框 8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10365" y="1459995"/>
                  <a:ext cx="2494022" cy="237718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6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椭圆 51"/>
            <p:cNvSpPr/>
            <p:nvPr/>
          </p:nvSpPr>
          <p:spPr bwMode="auto">
            <a:xfrm>
              <a:off x="6228184" y="1549854"/>
              <a:ext cx="267872" cy="264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6228184" y="2117350"/>
              <a:ext cx="267872" cy="264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6248344" y="2699797"/>
              <a:ext cx="267872" cy="264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248344" y="3282244"/>
              <a:ext cx="267872" cy="264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180193" y="2784727"/>
            <a:ext cx="53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162726" y="3360892"/>
            <a:ext cx="53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283905" y="1715621"/>
            <a:ext cx="53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267363" y="2868043"/>
            <a:ext cx="53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114266" y="2202280"/>
            <a:ext cx="53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246473" y="2284799"/>
            <a:ext cx="52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218754" y="3455945"/>
            <a:ext cx="53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105499" y="1626993"/>
            <a:ext cx="53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135117" y="1516611"/>
            <a:ext cx="2372711" cy="25182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6" name="圆角矩形 65"/>
          <p:cNvSpPr/>
          <p:nvPr/>
        </p:nvSpPr>
        <p:spPr>
          <a:xfrm>
            <a:off x="4830660" y="1492534"/>
            <a:ext cx="2372711" cy="25182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6" y="91556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48356" y="2672443"/>
                <a:ext cx="372217" cy="672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latin typeface="楷体" pitchFamily="49" charset="-122"/>
                              <a:ea typeface="楷体" pitchFamily="49" charset="-122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56" y="2672443"/>
                <a:ext cx="372217" cy="6729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4"/>
              <p:cNvSpPr txBox="1"/>
              <p:nvPr/>
            </p:nvSpPr>
            <p:spPr>
              <a:xfrm>
                <a:off x="5082268" y="3219767"/>
                <a:ext cx="1080458" cy="591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00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00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9</m:t>
                        </m:r>
                      </m:den>
                    </m:f>
                    <m:r>
                      <a:rPr lang="en-US" altLang="zh-CN" sz="2000" b="1" i="1">
                        <a:solidFill>
                          <a:srgbClr val="000000"/>
                        </a:solidFill>
                        <a:latin typeface="Cambria Math"/>
                        <a:ea typeface="楷体" pitchFamily="49" charset="-122"/>
                      </a:rPr>
                      <m:t> </m:t>
                    </m:r>
                  </m:oMath>
                </a14:m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÷</a:t>
                </a:r>
                <a:r>
                  <a:rPr lang="en-US" altLang="zh-CN" sz="2000" b="1" dirty="0">
                    <a:solidFill>
                      <a:srgbClr val="00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00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 i="0" smtClean="0">
                            <a:solidFill>
                              <a:srgbClr val="00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19</m:t>
                        </m:r>
                      </m:den>
                    </m:f>
                  </m:oMath>
                </a14:m>
                <a:endPara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4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68" y="3219767"/>
                <a:ext cx="1080458" cy="591637"/>
              </a:xfrm>
              <a:prstGeom prst="rect">
                <a:avLst/>
              </a:prstGeom>
              <a:blipFill rotWithShape="1">
                <a:blip r:embed="rId7"/>
                <a:stretch>
                  <a:fillRect b="-3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4"/>
          <p:cNvSpPr txBox="1"/>
          <p:nvPr/>
        </p:nvSpPr>
        <p:spPr>
          <a:xfrm>
            <a:off x="6650294" y="3367174"/>
            <a:ext cx="329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8203"/>
          <p:cNvSpPr txBox="1">
            <a:spLocks noChangeArrowheads="1"/>
          </p:cNvSpPr>
          <p:nvPr/>
        </p:nvSpPr>
        <p:spPr bwMode="auto">
          <a:xfrm>
            <a:off x="899592" y="659785"/>
            <a:ext cx="8064896" cy="12614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六年级有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个班，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班的人数依次为：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，学校小礼堂有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个座位，如果召开六年级毕业典礼，需要加椅子吗？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8203"/>
          <p:cNvSpPr txBox="1">
            <a:spLocks noChangeArrowheads="1"/>
          </p:cNvSpPr>
          <p:nvPr/>
        </p:nvSpPr>
        <p:spPr bwMode="auto">
          <a:xfrm>
            <a:off x="974006" y="2864242"/>
            <a:ext cx="7304999" cy="13111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因为把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看成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计算时，都把原数看小了，所以这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个数的和的准确值要比近似值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大，说明开会的人数比椅子数多。因此需要加椅子。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40030" y="1995686"/>
            <a:ext cx="7445282" cy="667847"/>
            <a:chOff x="1949449" y="1958975"/>
            <a:chExt cx="7445282" cy="667847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>
              <a:off x="1949449" y="1958975"/>
              <a:ext cx="5862911" cy="667847"/>
            </a:xfrm>
            <a:prstGeom prst="homePlate">
              <a:avLst>
                <a:gd name="adj" fmla="val 25462"/>
              </a:avLst>
            </a:prstGeom>
            <a:gradFill rotWithShape="1">
              <a:gsLst>
                <a:gs pos="0">
                  <a:srgbClr val="F6F6F6"/>
                </a:gs>
                <a:gs pos="100000">
                  <a:srgbClr val="C0C0C0"/>
                </a:gs>
              </a:gsLst>
              <a:lin ang="2700000" scaled="1"/>
            </a:gradFill>
            <a:ln>
              <a:noFill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8203"/>
            <p:cNvSpPr txBox="1">
              <a:spLocks noChangeArrowheads="1"/>
            </p:cNvSpPr>
            <p:nvPr/>
          </p:nvSpPr>
          <p:spPr bwMode="auto">
            <a:xfrm>
              <a:off x="2117631" y="2098133"/>
              <a:ext cx="7277100" cy="5084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ts val="600"/>
                </a:spcBef>
                <a:defRPr/>
              </a:pP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43+40+41+44+42≈40×5=200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（人）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1" y="814455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2261" y="413076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答：如果召开六年级毕业典礼，需要加椅子。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8203"/>
          <p:cNvSpPr txBox="1">
            <a:spLocks noChangeArrowheads="1"/>
          </p:cNvSpPr>
          <p:nvPr/>
        </p:nvSpPr>
        <p:spPr bwMode="auto">
          <a:xfrm>
            <a:off x="627751" y="608082"/>
            <a:ext cx="8408745" cy="12840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五年级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名师生去游览动物园，平均每人门票为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元，估一估，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2800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元购买门票，够吗？</a:t>
            </a:r>
          </a:p>
        </p:txBody>
      </p:sp>
      <p:sp>
        <p:nvSpPr>
          <p:cNvPr id="13" name="文本框 8203"/>
          <p:cNvSpPr txBox="1">
            <a:spLocks noChangeArrowheads="1"/>
          </p:cNvSpPr>
          <p:nvPr/>
        </p:nvSpPr>
        <p:spPr bwMode="auto">
          <a:xfrm>
            <a:off x="2699792" y="2055612"/>
            <a:ext cx="4911489" cy="11941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94≈100   32≈30      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100×30=3000</a:t>
            </a:r>
          </a:p>
        </p:txBody>
      </p:sp>
      <p:sp>
        <p:nvSpPr>
          <p:cNvPr id="15" name="文本框 8203"/>
          <p:cNvSpPr txBox="1">
            <a:spLocks noChangeArrowheads="1"/>
          </p:cNvSpPr>
          <p:nvPr/>
        </p:nvSpPr>
        <p:spPr bwMode="auto">
          <a:xfrm>
            <a:off x="3635896" y="3249785"/>
            <a:ext cx="2775190" cy="5084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3000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2800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8203"/>
          <p:cNvSpPr txBox="1">
            <a:spLocks noChangeArrowheads="1"/>
          </p:cNvSpPr>
          <p:nvPr/>
        </p:nvSpPr>
        <p:spPr bwMode="auto">
          <a:xfrm>
            <a:off x="2528324" y="3935549"/>
            <a:ext cx="6389688" cy="5084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元购买门票不够。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379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8203"/>
          <p:cNvSpPr txBox="1">
            <a:spLocks noChangeArrowheads="1"/>
          </p:cNvSpPr>
          <p:nvPr/>
        </p:nvSpPr>
        <p:spPr bwMode="auto">
          <a:xfrm>
            <a:off x="699759" y="483518"/>
            <a:ext cx="8336737" cy="11331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学校组织六年级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175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人去博物馆参观，准备租用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座的客车，至少需要几辆？</a:t>
            </a:r>
          </a:p>
        </p:txBody>
      </p:sp>
      <p:sp>
        <p:nvSpPr>
          <p:cNvPr id="20" name="文本框 8203"/>
          <p:cNvSpPr txBox="1">
            <a:spLocks noChangeArrowheads="1"/>
          </p:cNvSpPr>
          <p:nvPr/>
        </p:nvSpPr>
        <p:spPr bwMode="auto">
          <a:xfrm>
            <a:off x="2411760" y="2139702"/>
            <a:ext cx="3697288" cy="5084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175≈180   33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≈30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8203"/>
          <p:cNvSpPr txBox="1">
            <a:spLocks noChangeArrowheads="1"/>
          </p:cNvSpPr>
          <p:nvPr/>
        </p:nvSpPr>
        <p:spPr bwMode="auto">
          <a:xfrm>
            <a:off x="2402094" y="3597497"/>
            <a:ext cx="3697288" cy="5084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：至少需要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辆。</a:t>
            </a:r>
          </a:p>
        </p:txBody>
      </p:sp>
      <p:sp>
        <p:nvSpPr>
          <p:cNvPr id="8" name="文本框 8203"/>
          <p:cNvSpPr txBox="1">
            <a:spLocks noChangeArrowheads="1"/>
          </p:cNvSpPr>
          <p:nvPr/>
        </p:nvSpPr>
        <p:spPr bwMode="auto">
          <a:xfrm>
            <a:off x="2227395" y="2808316"/>
            <a:ext cx="3697288" cy="5084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180÷30=6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辆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6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8203"/>
          <p:cNvSpPr txBox="1">
            <a:spLocks noChangeArrowheads="1"/>
          </p:cNvSpPr>
          <p:nvPr/>
        </p:nvSpPr>
        <p:spPr bwMode="auto">
          <a:xfrm>
            <a:off x="699759" y="483518"/>
            <a:ext cx="8336737" cy="22535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超载不但损坏路面，而且超载车辆控制能力降低，容易导致交通事故发生。一辆载质量为8吨的货车共装了248箱猕猴桃，每箱猕猴桃重28千克，估一估，这辆货车超载了吗？</a:t>
            </a:r>
          </a:p>
        </p:txBody>
      </p:sp>
      <p:sp>
        <p:nvSpPr>
          <p:cNvPr id="20" name="文本框 8203"/>
          <p:cNvSpPr txBox="1">
            <a:spLocks noChangeArrowheads="1"/>
          </p:cNvSpPr>
          <p:nvPr/>
        </p:nvSpPr>
        <p:spPr bwMode="auto">
          <a:xfrm>
            <a:off x="755576" y="2803386"/>
            <a:ext cx="4334510" cy="5084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248×28≈7500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（千克）</a:t>
            </a:r>
          </a:p>
        </p:txBody>
      </p:sp>
      <p:sp>
        <p:nvSpPr>
          <p:cNvPr id="7" name="文本框 8203"/>
          <p:cNvSpPr txBox="1">
            <a:spLocks noChangeArrowheads="1"/>
          </p:cNvSpPr>
          <p:nvPr/>
        </p:nvSpPr>
        <p:spPr bwMode="auto">
          <a:xfrm>
            <a:off x="755576" y="4068306"/>
            <a:ext cx="3697288" cy="5084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答：没有超载。</a:t>
            </a:r>
          </a:p>
        </p:txBody>
      </p:sp>
      <p:sp>
        <p:nvSpPr>
          <p:cNvPr id="8" name="文本框 8203"/>
          <p:cNvSpPr txBox="1">
            <a:spLocks noChangeArrowheads="1"/>
          </p:cNvSpPr>
          <p:nvPr/>
        </p:nvSpPr>
        <p:spPr bwMode="auto">
          <a:xfrm>
            <a:off x="755576" y="3435846"/>
            <a:ext cx="4046220" cy="5084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7500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千克＜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8000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6" y="74244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260" y="2426186"/>
            <a:ext cx="3243531" cy="201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59533" y="2544658"/>
            <a:ext cx="434340" cy="360045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59533" y="2128733"/>
            <a:ext cx="991235" cy="360045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82163" y="1691853"/>
            <a:ext cx="991235" cy="360045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00588" y="1691853"/>
            <a:ext cx="761365" cy="360045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2699792" y="513414"/>
            <a:ext cx="440574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估算的意义和策略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381479" y="3560087"/>
            <a:ext cx="6204280" cy="978729"/>
          </a:xfrm>
          <a:prstGeom prst="rect">
            <a:avLst/>
          </a:prstGeom>
          <a:solidFill>
            <a:srgbClr val="CCECFF"/>
          </a:solidFill>
          <a:ln w="38100">
            <a:solidFill>
              <a:srgbClr val="FFCCCC"/>
            </a:solidFill>
            <a:prstDash val="dash"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对事物的数量或计算结果作出粗略的推断或估计叫估算。估算一般用“四舍五入”法。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3528" y="1192108"/>
            <a:ext cx="832040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据中国造纸协会调查资料，2019年全国纸及纸板生产企业约2700家，全国纸及纸板生产量约10765 万吨，较上年增长3.16％。消费量约为10704万吨，较上年增长2.54％，人均年消费量约为75千克。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82783" y="2980268"/>
            <a:ext cx="59931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文中标记的数据都是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估算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3" grpId="0" animBg="1"/>
      <p:bldP spid="23" grpId="0" bldLvl="0" animBg="1"/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66957" y="655478"/>
            <a:ext cx="4564396" cy="1518441"/>
            <a:chOff x="3099542" y="492072"/>
            <a:chExt cx="4564396" cy="1518441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009" y="492072"/>
              <a:ext cx="1185929" cy="15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5" name="组合 4"/>
            <p:cNvGrpSpPr/>
            <p:nvPr/>
          </p:nvGrpSpPr>
          <p:grpSpPr bwMode="auto">
            <a:xfrm>
              <a:off x="3099542" y="571347"/>
              <a:ext cx="2944916" cy="992291"/>
              <a:chOff x="2314115" y="1287991"/>
              <a:chExt cx="2965708" cy="948361"/>
            </a:xfrm>
            <a:solidFill>
              <a:srgbClr val="92D050"/>
            </a:solidFill>
          </p:grpSpPr>
          <p:sp>
            <p:nvSpPr>
              <p:cNvPr id="80" name="云形标注 82"/>
              <p:cNvSpPr>
                <a:spLocks noChangeArrowheads="1"/>
              </p:cNvSpPr>
              <p:nvPr/>
            </p:nvSpPr>
            <p:spPr bwMode="auto">
              <a:xfrm>
                <a:off x="2314115" y="1287991"/>
                <a:ext cx="2965708" cy="948361"/>
              </a:xfrm>
              <a:prstGeom prst="cloudCallout">
                <a:avLst>
                  <a:gd name="adj1" fmla="val 65733"/>
                  <a:gd name="adj2" fmla="val 7253"/>
                </a:avLst>
              </a:prstGeom>
              <a:noFill/>
              <a:ln w="19050" algn="ctr">
                <a:solidFill>
                  <a:srgbClr val="825830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1" name="矩形 4"/>
              <p:cNvSpPr>
                <a:spLocks noChangeArrowheads="1"/>
              </p:cNvSpPr>
              <p:nvPr/>
            </p:nvSpPr>
            <p:spPr bwMode="auto">
              <a:xfrm>
                <a:off x="2493238" y="1507508"/>
                <a:ext cx="2786585" cy="38239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你知道哪些估算方法？</a:t>
                </a:r>
              </a:p>
            </p:txBody>
          </p:sp>
        </p:grpSp>
      </p:grpSp>
      <p:sp>
        <p:nvSpPr>
          <p:cNvPr id="15" name="MH_SubTitle_1"/>
          <p:cNvSpPr/>
          <p:nvPr/>
        </p:nvSpPr>
        <p:spPr>
          <a:xfrm>
            <a:off x="1187624" y="2395468"/>
            <a:ext cx="1362076" cy="1040378"/>
          </a:xfrm>
          <a:custGeom>
            <a:avLst/>
            <a:gdLst>
              <a:gd name="connsiteX0" fmla="*/ 154784 w 1362076"/>
              <a:gd name="connsiteY0" fmla="*/ 0 h 1040378"/>
              <a:gd name="connsiteX1" fmla="*/ 1207292 w 1362076"/>
              <a:gd name="connsiteY1" fmla="*/ 0 h 1040378"/>
              <a:gd name="connsiteX2" fmla="*/ 1362076 w 1362076"/>
              <a:gd name="connsiteY2" fmla="*/ 154784 h 1040378"/>
              <a:gd name="connsiteX3" fmla="*/ 1362076 w 1362076"/>
              <a:gd name="connsiteY3" fmla="*/ 773903 h 1040378"/>
              <a:gd name="connsiteX4" fmla="*/ 1207292 w 1362076"/>
              <a:gd name="connsiteY4" fmla="*/ 928687 h 1040378"/>
              <a:gd name="connsiteX5" fmla="*/ 571892 w 1362076"/>
              <a:gd name="connsiteY5" fmla="*/ 928687 h 1040378"/>
              <a:gd name="connsiteX6" fmla="*/ 402431 w 1362076"/>
              <a:gd name="connsiteY6" fmla="*/ 1040378 h 1040378"/>
              <a:gd name="connsiteX7" fmla="*/ 232970 w 1362076"/>
              <a:gd name="connsiteY7" fmla="*/ 928687 h 1040378"/>
              <a:gd name="connsiteX8" fmla="*/ 154784 w 1362076"/>
              <a:gd name="connsiteY8" fmla="*/ 928687 h 1040378"/>
              <a:gd name="connsiteX9" fmla="*/ 0 w 1362076"/>
              <a:gd name="connsiteY9" fmla="*/ 773903 h 1040378"/>
              <a:gd name="connsiteX10" fmla="*/ 0 w 1362076"/>
              <a:gd name="connsiteY10" fmla="*/ 154784 h 1040378"/>
              <a:gd name="connsiteX11" fmla="*/ 154784 w 1362076"/>
              <a:gd name="connsiteY11" fmla="*/ 0 h 10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076" h="1040378">
                <a:moveTo>
                  <a:pt x="154784" y="0"/>
                </a:moveTo>
                <a:lnTo>
                  <a:pt x="1207292" y="0"/>
                </a:lnTo>
                <a:cubicBezTo>
                  <a:pt x="1292777" y="0"/>
                  <a:pt x="1362076" y="69299"/>
                  <a:pt x="1362076" y="154784"/>
                </a:cubicBezTo>
                <a:lnTo>
                  <a:pt x="1362076" y="773903"/>
                </a:lnTo>
                <a:cubicBezTo>
                  <a:pt x="1362076" y="859388"/>
                  <a:pt x="1292777" y="928687"/>
                  <a:pt x="1207292" y="928687"/>
                </a:cubicBezTo>
                <a:lnTo>
                  <a:pt x="571892" y="928687"/>
                </a:lnTo>
                <a:lnTo>
                  <a:pt x="402431" y="1040378"/>
                </a:lnTo>
                <a:lnTo>
                  <a:pt x="232970" y="928687"/>
                </a:lnTo>
                <a:lnTo>
                  <a:pt x="154784" y="928687"/>
                </a:lnTo>
                <a:cubicBezTo>
                  <a:pt x="69299" y="928687"/>
                  <a:pt x="0" y="859388"/>
                  <a:pt x="0" y="773903"/>
                </a:cubicBezTo>
                <a:lnTo>
                  <a:pt x="0" y="154784"/>
                </a:lnTo>
                <a:cubicBezTo>
                  <a:pt x="0" y="69299"/>
                  <a:pt x="69299" y="0"/>
                  <a:pt x="154784" y="0"/>
                </a:cubicBezTo>
                <a:close/>
              </a:path>
            </a:pathLst>
          </a:custGeom>
          <a:solidFill>
            <a:srgbClr val="47B6E7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3D3F41">
                <a:alpha val="30000"/>
              </a:srgbClr>
            </a:innerShdw>
          </a:effectLst>
        </p:spPr>
        <p:txBody>
          <a:bodyPr lIns="0" tIns="0" rIns="0" bIns="108000" anchor="ctr">
            <a:normAutofit/>
          </a:bodyPr>
          <a:lstStyle/>
          <a:p>
            <a:pPr algn="ctr">
              <a:defRPr/>
            </a:pPr>
            <a:r>
              <a:rPr lang="zh-CN" altLang="en-US" sz="2400" b="1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去尾法</a:t>
            </a:r>
            <a:endParaRPr lang="zh-CN" altLang="en-US" sz="2400" b="1" kern="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MH_SubTitle_2"/>
          <p:cNvSpPr/>
          <p:nvPr/>
        </p:nvSpPr>
        <p:spPr>
          <a:xfrm>
            <a:off x="3816524" y="2395468"/>
            <a:ext cx="1362076" cy="1040378"/>
          </a:xfrm>
          <a:custGeom>
            <a:avLst/>
            <a:gdLst>
              <a:gd name="connsiteX0" fmla="*/ 154784 w 1362076"/>
              <a:gd name="connsiteY0" fmla="*/ 0 h 1040378"/>
              <a:gd name="connsiteX1" fmla="*/ 1207292 w 1362076"/>
              <a:gd name="connsiteY1" fmla="*/ 0 h 1040378"/>
              <a:gd name="connsiteX2" fmla="*/ 1362076 w 1362076"/>
              <a:gd name="connsiteY2" fmla="*/ 154784 h 1040378"/>
              <a:gd name="connsiteX3" fmla="*/ 1362076 w 1362076"/>
              <a:gd name="connsiteY3" fmla="*/ 773903 h 1040378"/>
              <a:gd name="connsiteX4" fmla="*/ 1207292 w 1362076"/>
              <a:gd name="connsiteY4" fmla="*/ 928687 h 1040378"/>
              <a:gd name="connsiteX5" fmla="*/ 571892 w 1362076"/>
              <a:gd name="connsiteY5" fmla="*/ 928687 h 1040378"/>
              <a:gd name="connsiteX6" fmla="*/ 402431 w 1362076"/>
              <a:gd name="connsiteY6" fmla="*/ 1040378 h 1040378"/>
              <a:gd name="connsiteX7" fmla="*/ 232970 w 1362076"/>
              <a:gd name="connsiteY7" fmla="*/ 928687 h 1040378"/>
              <a:gd name="connsiteX8" fmla="*/ 154784 w 1362076"/>
              <a:gd name="connsiteY8" fmla="*/ 928687 h 1040378"/>
              <a:gd name="connsiteX9" fmla="*/ 0 w 1362076"/>
              <a:gd name="connsiteY9" fmla="*/ 773903 h 1040378"/>
              <a:gd name="connsiteX10" fmla="*/ 0 w 1362076"/>
              <a:gd name="connsiteY10" fmla="*/ 154784 h 1040378"/>
              <a:gd name="connsiteX11" fmla="*/ 154784 w 1362076"/>
              <a:gd name="connsiteY11" fmla="*/ 0 h 10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076" h="1040378">
                <a:moveTo>
                  <a:pt x="154784" y="0"/>
                </a:moveTo>
                <a:lnTo>
                  <a:pt x="1207292" y="0"/>
                </a:lnTo>
                <a:cubicBezTo>
                  <a:pt x="1292777" y="0"/>
                  <a:pt x="1362076" y="69299"/>
                  <a:pt x="1362076" y="154784"/>
                </a:cubicBezTo>
                <a:lnTo>
                  <a:pt x="1362076" y="773903"/>
                </a:lnTo>
                <a:cubicBezTo>
                  <a:pt x="1362076" y="859388"/>
                  <a:pt x="1292777" y="928687"/>
                  <a:pt x="1207292" y="928687"/>
                </a:cubicBezTo>
                <a:lnTo>
                  <a:pt x="571892" y="928687"/>
                </a:lnTo>
                <a:lnTo>
                  <a:pt x="402431" y="1040378"/>
                </a:lnTo>
                <a:lnTo>
                  <a:pt x="232970" y="928687"/>
                </a:lnTo>
                <a:lnTo>
                  <a:pt x="154784" y="928687"/>
                </a:lnTo>
                <a:cubicBezTo>
                  <a:pt x="69299" y="928687"/>
                  <a:pt x="0" y="859388"/>
                  <a:pt x="0" y="773903"/>
                </a:cubicBezTo>
                <a:lnTo>
                  <a:pt x="0" y="154784"/>
                </a:lnTo>
                <a:cubicBezTo>
                  <a:pt x="0" y="69299"/>
                  <a:pt x="69299" y="0"/>
                  <a:pt x="154784" y="0"/>
                </a:cubicBezTo>
                <a:close/>
              </a:path>
            </a:pathLst>
          </a:custGeom>
          <a:solidFill>
            <a:srgbClr val="628EE3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3D3F41">
                <a:alpha val="30000"/>
              </a:srgbClr>
            </a:innerShdw>
          </a:effectLst>
        </p:spPr>
        <p:txBody>
          <a:bodyPr lIns="0" tIns="0" rIns="0" bIns="108000" anchor="ctr">
            <a:normAutofit/>
          </a:bodyPr>
          <a:lstStyle/>
          <a:p>
            <a:pPr algn="ctr">
              <a:defRPr/>
            </a:pPr>
            <a:r>
              <a:rPr lang="zh-CN" altLang="en-US" sz="2400" b="1" ker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进一法</a:t>
            </a:r>
          </a:p>
        </p:txBody>
      </p:sp>
      <p:sp>
        <p:nvSpPr>
          <p:cNvPr id="19" name="MH_SubTitle_3"/>
          <p:cNvSpPr/>
          <p:nvPr/>
        </p:nvSpPr>
        <p:spPr>
          <a:xfrm>
            <a:off x="6445423" y="2395468"/>
            <a:ext cx="1694391" cy="1040378"/>
          </a:xfrm>
          <a:custGeom>
            <a:avLst/>
            <a:gdLst>
              <a:gd name="connsiteX0" fmla="*/ 154784 w 1362076"/>
              <a:gd name="connsiteY0" fmla="*/ 0 h 1040378"/>
              <a:gd name="connsiteX1" fmla="*/ 1207292 w 1362076"/>
              <a:gd name="connsiteY1" fmla="*/ 0 h 1040378"/>
              <a:gd name="connsiteX2" fmla="*/ 1362076 w 1362076"/>
              <a:gd name="connsiteY2" fmla="*/ 154784 h 1040378"/>
              <a:gd name="connsiteX3" fmla="*/ 1362076 w 1362076"/>
              <a:gd name="connsiteY3" fmla="*/ 773903 h 1040378"/>
              <a:gd name="connsiteX4" fmla="*/ 1207292 w 1362076"/>
              <a:gd name="connsiteY4" fmla="*/ 928687 h 1040378"/>
              <a:gd name="connsiteX5" fmla="*/ 571892 w 1362076"/>
              <a:gd name="connsiteY5" fmla="*/ 928687 h 1040378"/>
              <a:gd name="connsiteX6" fmla="*/ 402431 w 1362076"/>
              <a:gd name="connsiteY6" fmla="*/ 1040378 h 1040378"/>
              <a:gd name="connsiteX7" fmla="*/ 232970 w 1362076"/>
              <a:gd name="connsiteY7" fmla="*/ 928687 h 1040378"/>
              <a:gd name="connsiteX8" fmla="*/ 154784 w 1362076"/>
              <a:gd name="connsiteY8" fmla="*/ 928687 h 1040378"/>
              <a:gd name="connsiteX9" fmla="*/ 0 w 1362076"/>
              <a:gd name="connsiteY9" fmla="*/ 773903 h 1040378"/>
              <a:gd name="connsiteX10" fmla="*/ 0 w 1362076"/>
              <a:gd name="connsiteY10" fmla="*/ 154784 h 1040378"/>
              <a:gd name="connsiteX11" fmla="*/ 154784 w 1362076"/>
              <a:gd name="connsiteY11" fmla="*/ 0 h 10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2076" h="1040378">
                <a:moveTo>
                  <a:pt x="154784" y="0"/>
                </a:moveTo>
                <a:lnTo>
                  <a:pt x="1207292" y="0"/>
                </a:lnTo>
                <a:cubicBezTo>
                  <a:pt x="1292777" y="0"/>
                  <a:pt x="1362076" y="69299"/>
                  <a:pt x="1362076" y="154784"/>
                </a:cubicBezTo>
                <a:lnTo>
                  <a:pt x="1362076" y="773903"/>
                </a:lnTo>
                <a:cubicBezTo>
                  <a:pt x="1362076" y="859388"/>
                  <a:pt x="1292777" y="928687"/>
                  <a:pt x="1207292" y="928687"/>
                </a:cubicBezTo>
                <a:lnTo>
                  <a:pt x="571892" y="928687"/>
                </a:lnTo>
                <a:lnTo>
                  <a:pt x="402431" y="1040378"/>
                </a:lnTo>
                <a:lnTo>
                  <a:pt x="232970" y="928687"/>
                </a:lnTo>
                <a:lnTo>
                  <a:pt x="154784" y="928687"/>
                </a:lnTo>
                <a:cubicBezTo>
                  <a:pt x="69299" y="928687"/>
                  <a:pt x="0" y="859388"/>
                  <a:pt x="0" y="773903"/>
                </a:cubicBezTo>
                <a:lnTo>
                  <a:pt x="0" y="154784"/>
                </a:lnTo>
                <a:cubicBezTo>
                  <a:pt x="0" y="69299"/>
                  <a:pt x="69299" y="0"/>
                  <a:pt x="154784" y="0"/>
                </a:cubicBezTo>
                <a:close/>
              </a:path>
            </a:pathLst>
          </a:custGeom>
          <a:solidFill>
            <a:srgbClr val="2BC3B5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srgbClr val="3D3F41">
                <a:alpha val="30000"/>
              </a:srgbClr>
            </a:innerShdw>
          </a:effectLst>
        </p:spPr>
        <p:txBody>
          <a:bodyPr lIns="0" tIns="0" rIns="0" bIns="108000" anchor="ctr">
            <a:normAutofit/>
          </a:bodyPr>
          <a:lstStyle/>
          <a:p>
            <a:pPr algn="ctr">
              <a:defRPr/>
            </a:pPr>
            <a:r>
              <a:rPr lang="zh-CN" altLang="en-US" sz="2400" b="1" kern="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四舍五入法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" y="120577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99931" y="1071783"/>
            <a:ext cx="4952216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加、减、乘、除法的估算方法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483768" y="449576"/>
            <a:ext cx="390282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估算的意义和策略</a:t>
            </a:r>
          </a:p>
        </p:txBody>
      </p:sp>
      <p:cxnSp>
        <p:nvCxnSpPr>
          <p:cNvPr id="15" name="MH_Other_2"/>
          <p:cNvCxnSpPr>
            <a:cxnSpLocks noChangeShapeType="1"/>
          </p:cNvCxnSpPr>
          <p:nvPr/>
        </p:nvCxnSpPr>
        <p:spPr bwMode="auto">
          <a:xfrm>
            <a:off x="611560" y="1924329"/>
            <a:ext cx="0" cy="3082322"/>
          </a:xfrm>
          <a:prstGeom prst="line">
            <a:avLst/>
          </a:prstGeom>
          <a:noFill/>
          <a:ln w="6350" algn="ctr">
            <a:solidFill>
              <a:srgbClr val="BFBFB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MH_Other_6"/>
          <p:cNvCxnSpPr>
            <a:cxnSpLocks noChangeShapeType="1"/>
          </p:cNvCxnSpPr>
          <p:nvPr/>
        </p:nvCxnSpPr>
        <p:spPr bwMode="auto">
          <a:xfrm>
            <a:off x="2483768" y="1924329"/>
            <a:ext cx="0" cy="2986569"/>
          </a:xfrm>
          <a:prstGeom prst="line">
            <a:avLst/>
          </a:prstGeom>
          <a:noFill/>
          <a:ln w="6350" algn="ctr">
            <a:solidFill>
              <a:srgbClr val="BFBFB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矩形 30"/>
          <p:cNvSpPr/>
          <p:nvPr/>
        </p:nvSpPr>
        <p:spPr>
          <a:xfrm>
            <a:off x="632931" y="2003415"/>
            <a:ext cx="18508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是把相加、减的各数最高位后面的尾数用“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四舍五入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”法省略，求出近似数，然后用近似数求和、差。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3568" y="1503831"/>
            <a:ext cx="19139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defRPr/>
            </a:pPr>
            <a:r>
              <a:rPr lang="zh-CN" altLang="en-US" sz="2000" b="1" dirty="0">
                <a:solidFill>
                  <a:srgbClr val="E74E3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加、减法估算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64492" y="1995686"/>
            <a:ext cx="1573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和加、减法估算类似。</a:t>
            </a:r>
          </a:p>
        </p:txBody>
      </p:sp>
      <p:sp>
        <p:nvSpPr>
          <p:cNvPr id="34" name="矩形 33"/>
          <p:cNvSpPr/>
          <p:nvPr/>
        </p:nvSpPr>
        <p:spPr>
          <a:xfrm>
            <a:off x="2627784" y="1503831"/>
            <a:ext cx="18127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defRPr/>
            </a:pPr>
            <a:r>
              <a:rPr lang="zh-CN" altLang="en-US" sz="2000" b="1" dirty="0">
                <a:solidFill>
                  <a:srgbClr val="E74E3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乘法估算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11386" y="1359815"/>
            <a:ext cx="2350418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defRPr/>
            </a:pPr>
            <a:r>
              <a:rPr lang="zh-CN" altLang="en-US" sz="2000" b="1" dirty="0">
                <a:solidFill>
                  <a:srgbClr val="E74E3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除法估算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283968" y="1869668"/>
            <a:ext cx="4094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是先分别求出</a:t>
            </a:r>
            <a:r>
              <a:rPr lang="zh-CN" altLang="en-US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被除数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近似数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，把除数后面的尾数“四舍五入”，如果被除数最高位上的数比除数最高位上的数大，就把被除数最高位后面的尾数“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四舍五入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”；如果被除数最高位上的数比除数最高位上的数小，就把被除数左起第二位后面的尾数“四舍五入”，再求这</a:t>
            </a:r>
            <a:r>
              <a: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两个近似数的商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cxnSp>
        <p:nvCxnSpPr>
          <p:cNvPr id="37" name="MH_Other_2"/>
          <p:cNvCxnSpPr>
            <a:cxnSpLocks noChangeShapeType="1"/>
          </p:cNvCxnSpPr>
          <p:nvPr/>
        </p:nvCxnSpPr>
        <p:spPr bwMode="auto">
          <a:xfrm>
            <a:off x="4067944" y="1968446"/>
            <a:ext cx="0" cy="3411616"/>
          </a:xfrm>
          <a:prstGeom prst="line">
            <a:avLst/>
          </a:prstGeom>
          <a:noFill/>
          <a:ln w="6350" algn="ctr">
            <a:solidFill>
              <a:srgbClr val="BFBFBF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2771800" y="521584"/>
            <a:ext cx="353695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2. 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用估算解决问题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95536" y="1160420"/>
            <a:ext cx="521497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7.99×9.99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比，哪个大？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5195183" y="1112843"/>
                <a:ext cx="3563032" cy="69390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en-US" sz="24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大吗？</a:t>
                </a:r>
              </a:p>
            </p:txBody>
          </p:sp>
        </mc:Choice>
        <mc:Fallback xmlns="">
          <p:sp>
            <p:nvSpPr>
              <p:cNvPr id="2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5183" y="1112843"/>
                <a:ext cx="3563032" cy="693908"/>
              </a:xfrm>
              <a:prstGeom prst="rect">
                <a:avLst/>
              </a:prstGeom>
              <a:blipFill rotWithShape="1">
                <a:blip r:embed="rId2"/>
                <a:stretch>
                  <a:fillRect l="-2564" b="-4425"/>
                </a:stretch>
              </a:blipFill>
              <a:ln w="12700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968497" y="3797627"/>
            <a:ext cx="367551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7.99×9.99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5767104" y="3647809"/>
                <a:ext cx="1944216" cy="69390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  <a:ea typeface="楷体" pitchFamily="49" charset="-122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+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大。</a:t>
                </a:r>
              </a:p>
            </p:txBody>
          </p:sp>
        </mc:Choice>
        <mc:Fallback xmlns="">
          <p:sp>
            <p:nvSpPr>
              <p:cNvPr id="3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7104" y="3647809"/>
                <a:ext cx="1944216" cy="693908"/>
              </a:xfrm>
              <a:prstGeom prst="rect">
                <a:avLst/>
              </a:prstGeom>
              <a:blipFill rotWithShape="1">
                <a:blip r:embed="rId3"/>
                <a:stretch>
                  <a:fillRect r="-940" b="-3509"/>
                </a:stretch>
              </a:blipFill>
              <a:ln w="12700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066627" y="2428031"/>
            <a:ext cx="23644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8×10=80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265935" y="1818856"/>
            <a:ext cx="386586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7.99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8  9.99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971600" y="3001478"/>
            <a:ext cx="501874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7.99,10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＞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9.99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5755512" y="2953901"/>
                <a:ext cx="2288964" cy="69390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就是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5512" y="2953901"/>
                <a:ext cx="2288964" cy="693908"/>
              </a:xfrm>
              <a:prstGeom prst="rect">
                <a:avLst/>
              </a:prstGeom>
              <a:blipFill rotWithShape="1">
                <a:blip r:embed="rId4"/>
                <a:stretch>
                  <a:fillRect l="-3989" b="-4425"/>
                </a:stretch>
              </a:blipFill>
              <a:ln w="12700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6229607" y="2117751"/>
            <a:ext cx="38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32962" y="2003424"/>
                <a:ext cx="409086" cy="690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962" y="2003424"/>
                <a:ext cx="409086" cy="690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6688045" y="1980783"/>
                <a:ext cx="409086" cy="690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楷体" pitchFamily="49" charset="-122"/>
                            <a:ea typeface="楷体" pitchFamily="49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</a:rPr>
                  <a:t> 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045" y="1980783"/>
                <a:ext cx="409086" cy="690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56" grpId="0"/>
      <p:bldP spid="57" grpId="0"/>
      <p:bldP spid="58" grpId="0"/>
      <p:bldP spid="83" grpId="0"/>
      <p:bldP spid="2" grpId="0"/>
      <p:bldP spid="5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7544" y="1004719"/>
            <a:ext cx="8218412" cy="157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小兰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元去书店买书，她买了两本文学书，每本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20.6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元；又花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39.6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元买了一本汉语词典；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之后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，她还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想买一本家庭菜谱，有两本菜谱可供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选择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：简装的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13.7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，精装的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23.8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请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帮小兰估算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一下，这时她的钱够买哪一本？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11760" y="2620115"/>
            <a:ext cx="52149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20.6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20   39.6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992052" y="492717"/>
            <a:ext cx="353695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2. 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用估算解决问题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11760" y="3081780"/>
            <a:ext cx="521497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20×2+40=80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100-80=20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42174" y="3827394"/>
            <a:ext cx="52149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13.7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59145" y="4270325"/>
            <a:ext cx="52149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：剩下的钱够买本薄的。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992602" y="612918"/>
            <a:ext cx="35369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3. 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估算的策略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39552" y="1433735"/>
            <a:ext cx="8064896" cy="83099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取近似值法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：即先对算式中的数取近似值，最好是取整十整百的数，然后再进行计算，尤其适用于多位数的乘法。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39552" y="3003798"/>
            <a:ext cx="8064896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转换法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：即在估算时把一种问题转换为另一种问题来思考。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979266" y="666208"/>
            <a:ext cx="353695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3. 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估算的策略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137995" y="1476803"/>
            <a:ext cx="7167563" cy="83099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补偿法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：即在进行取近似值或转换时，进行了一些调整，以补偿前面运算中的偏差，使估算比较准确。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137995" y="2660417"/>
            <a:ext cx="7167563" cy="156966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平均估算法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：即先在这组数中选择一个合理的平均值，然后再用这组数的个数乘以这个平均值，得到估算结果。平均估算法适用于包含许多加数的加法运算，并且，这些加数的大小又都比较接近。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07410" y="627534"/>
            <a:ext cx="1176406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估算。</a:t>
            </a:r>
          </a:p>
        </p:txBody>
      </p:sp>
      <p:sp>
        <p:nvSpPr>
          <p:cNvPr id="24" name="文本框 8203"/>
          <p:cNvSpPr txBox="1">
            <a:spLocks noChangeArrowheads="1"/>
          </p:cNvSpPr>
          <p:nvPr/>
        </p:nvSpPr>
        <p:spPr bwMode="auto">
          <a:xfrm>
            <a:off x="4533649" y="1676911"/>
            <a:ext cx="4430839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42×39≈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 ）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1426÷7.2≈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）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799÷21≈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 ）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8203"/>
          <p:cNvSpPr txBox="1">
            <a:spLocks noChangeArrowheads="1"/>
          </p:cNvSpPr>
          <p:nvPr/>
        </p:nvSpPr>
        <p:spPr bwMode="auto">
          <a:xfrm>
            <a:off x="2902003" y="1728008"/>
            <a:ext cx="1068388" cy="5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8203"/>
          <p:cNvSpPr txBox="1">
            <a:spLocks noChangeArrowheads="1"/>
          </p:cNvSpPr>
          <p:nvPr/>
        </p:nvSpPr>
        <p:spPr bwMode="auto">
          <a:xfrm>
            <a:off x="2978698" y="2372431"/>
            <a:ext cx="1068388" cy="5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8203"/>
          <p:cNvSpPr txBox="1">
            <a:spLocks noChangeArrowheads="1"/>
          </p:cNvSpPr>
          <p:nvPr/>
        </p:nvSpPr>
        <p:spPr bwMode="auto">
          <a:xfrm>
            <a:off x="2574228" y="2951831"/>
            <a:ext cx="1069975" cy="5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8203"/>
          <p:cNvSpPr txBox="1">
            <a:spLocks noChangeArrowheads="1"/>
          </p:cNvSpPr>
          <p:nvPr/>
        </p:nvSpPr>
        <p:spPr bwMode="auto">
          <a:xfrm>
            <a:off x="6372200" y="1720346"/>
            <a:ext cx="1069975" cy="5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8203"/>
          <p:cNvSpPr txBox="1">
            <a:spLocks noChangeArrowheads="1"/>
          </p:cNvSpPr>
          <p:nvPr/>
        </p:nvSpPr>
        <p:spPr bwMode="auto">
          <a:xfrm>
            <a:off x="6780241" y="2312198"/>
            <a:ext cx="1068387" cy="5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8203"/>
          <p:cNvSpPr txBox="1">
            <a:spLocks noChangeArrowheads="1"/>
          </p:cNvSpPr>
          <p:nvPr/>
        </p:nvSpPr>
        <p:spPr bwMode="auto">
          <a:xfrm>
            <a:off x="6548182" y="3003135"/>
            <a:ext cx="804862" cy="50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200"/>
              </a:spcBef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8203"/>
          <p:cNvSpPr txBox="1">
            <a:spLocks noChangeArrowheads="1"/>
          </p:cNvSpPr>
          <p:nvPr/>
        </p:nvSpPr>
        <p:spPr bwMode="auto">
          <a:xfrm>
            <a:off x="730440" y="1683021"/>
            <a:ext cx="477766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2985+3054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≈（        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798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305≈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 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396×8≈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   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31685" y="1578340"/>
            <a:ext cx="3573230" cy="2223655"/>
          </a:xfrm>
          <a:prstGeom prst="round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3" name="圆角矩形 42"/>
          <p:cNvSpPr/>
          <p:nvPr/>
        </p:nvSpPr>
        <p:spPr>
          <a:xfrm>
            <a:off x="4474180" y="1491630"/>
            <a:ext cx="3486498" cy="2223655"/>
          </a:xfrm>
          <a:prstGeom prst="roundRect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9056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 build="p"/>
      <p:bldP spid="27" grpId="0" build="p"/>
      <p:bldP spid="29" grpId="0" build="p"/>
      <p:bldP spid="32" grpId="0" build="p"/>
      <p:bldP spid="35" grpId="0" build="p"/>
      <p:bldP spid="36" grpId="0" build="p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872</Words>
  <Application>Microsoft Office PowerPoint</Application>
  <PresentationFormat>全屏显示(16:9)</PresentationFormat>
  <Paragraphs>95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黑体</vt:lpstr>
      <vt:lpstr>楷体</vt:lpstr>
      <vt:lpstr>宋体</vt:lpstr>
      <vt:lpstr>Arial</vt:lpstr>
      <vt:lpstr>Calibri</vt:lpstr>
      <vt:lpstr>Cambria Math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47</cp:revision>
  <dcterms:created xsi:type="dcterms:W3CDTF">2018-09-11T05:46:00Z</dcterms:created>
  <dcterms:modified xsi:type="dcterms:W3CDTF">2023-02-02T08:22:07Z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