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4" r:id="rId2"/>
    <p:sldId id="279" r:id="rId3"/>
    <p:sldId id="280" r:id="rId4"/>
    <p:sldId id="278" r:id="rId5"/>
    <p:sldId id="281" r:id="rId6"/>
    <p:sldId id="296" r:id="rId7"/>
    <p:sldId id="282" r:id="rId8"/>
    <p:sldId id="283" r:id="rId9"/>
    <p:sldId id="284" r:id="rId10"/>
    <p:sldId id="285" r:id="rId11"/>
    <p:sldId id="286" r:id="rId12"/>
    <p:sldId id="291" r:id="rId13"/>
    <p:sldId id="292" r:id="rId14"/>
    <p:sldId id="293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8" d="100"/>
          <a:sy n="58" d="100"/>
        </p:scale>
        <p:origin x="-78" y="-654"/>
      </p:cViewPr>
      <p:guideLst>
        <p:guide orient="horz" pos="15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761EF-EC37-41FB-B51A-96679EE705FF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2895-2DE0-45ED-A21D-6F974F00F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20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300192" y="9226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23118" y="1977611"/>
            <a:ext cx="2687275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练习三</a:t>
            </a:r>
          </a:p>
        </p:txBody>
      </p:sp>
      <p:sp>
        <p:nvSpPr>
          <p:cNvPr id="3" name="矩形 2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A1.EPS" descr="id:2147504654;FounderCES"/>
          <p:cNvPicPr/>
          <p:nvPr/>
        </p:nvPicPr>
        <p:blipFill rotWithShape="1">
          <a:blip r:embed="rId2"/>
          <a:srcRect l="79227" t="15336" r="12005" b="10256"/>
          <a:stretch>
            <a:fillRect/>
          </a:stretch>
        </p:blipFill>
        <p:spPr>
          <a:xfrm>
            <a:off x="6504323" y="1834530"/>
            <a:ext cx="432048" cy="10801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3568" y="483518"/>
            <a:ext cx="7632848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把一个圆柱平行于底面进行切割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会发生什么变化？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把圆柱沿底面的一条直径切成两个半圆柱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会发生什么变化？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6016" y="3546217"/>
            <a:ext cx="4032448" cy="665361"/>
            <a:chOff x="5128232" y="3274541"/>
            <a:chExt cx="3493809" cy="1241425"/>
          </a:xfrm>
        </p:grpSpPr>
        <p:sp>
          <p:nvSpPr>
            <p:cNvPr id="25" name="KSO_Shape"/>
            <p:cNvSpPr/>
            <p:nvPr/>
          </p:nvSpPr>
          <p:spPr>
            <a:xfrm>
              <a:off x="5128232" y="3274541"/>
              <a:ext cx="3493809" cy="1241425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46783" y="3593968"/>
              <a:ext cx="33843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①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增加两个长方形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或正方形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面。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3568" y="3232730"/>
            <a:ext cx="3612674" cy="1509105"/>
            <a:chOff x="574134" y="3091198"/>
            <a:chExt cx="3612674" cy="146099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KSO_Shape"/>
            <p:cNvSpPr/>
            <p:nvPr/>
          </p:nvSpPr>
          <p:spPr>
            <a:xfrm>
              <a:off x="574134" y="3091198"/>
              <a:ext cx="3612674" cy="1460997"/>
            </a:xfrm>
            <a:prstGeom prst="snip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86408" y="3223196"/>
              <a:ext cx="3600400" cy="1281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①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增加了两个和底面大小相同的圆面。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ts val="24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②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圆柱的侧面积没有变化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底面积增加。</a:t>
              </a:r>
            </a:p>
          </p:txBody>
        </p:sp>
      </p:grpSp>
      <p:pic>
        <p:nvPicPr>
          <p:cNvPr id="15" name="AA1.EPS" descr="id:2147504654;FounderCES"/>
          <p:cNvPicPr/>
          <p:nvPr/>
        </p:nvPicPr>
        <p:blipFill rotWithShape="1">
          <a:blip r:embed="rId2"/>
          <a:srcRect l="13245" t="42511" r="73677" b="38291"/>
          <a:stretch>
            <a:fillRect/>
          </a:stretch>
        </p:blipFill>
        <p:spPr>
          <a:xfrm>
            <a:off x="1913626" y="2251040"/>
            <a:ext cx="615872" cy="288033"/>
          </a:xfrm>
          <a:prstGeom prst="rect">
            <a:avLst/>
          </a:prstGeom>
        </p:spPr>
      </p:pic>
      <p:pic>
        <p:nvPicPr>
          <p:cNvPr id="16" name="AA1.EPS" descr="id:2147504654;FounderCES"/>
          <p:cNvPicPr/>
          <p:nvPr/>
        </p:nvPicPr>
        <p:blipFill rotWithShape="1">
          <a:blip r:embed="rId2"/>
          <a:srcRect t="12140" r="85339"/>
          <a:stretch>
            <a:fillRect/>
          </a:stretch>
        </p:blipFill>
        <p:spPr>
          <a:xfrm>
            <a:off x="1244911" y="1773056"/>
            <a:ext cx="690419" cy="1318142"/>
          </a:xfrm>
          <a:prstGeom prst="rect">
            <a:avLst/>
          </a:prstGeom>
        </p:spPr>
      </p:pic>
      <p:pic>
        <p:nvPicPr>
          <p:cNvPr id="18" name="AA1.EPS" descr="id:2147504654;FounderCES"/>
          <p:cNvPicPr/>
          <p:nvPr/>
        </p:nvPicPr>
        <p:blipFill rotWithShape="1">
          <a:blip r:embed="rId2"/>
          <a:srcRect l="25923" t="-2473" r="56626" b="49677"/>
          <a:stretch>
            <a:fillRect/>
          </a:stretch>
        </p:blipFill>
        <p:spPr>
          <a:xfrm>
            <a:off x="2529556" y="1666212"/>
            <a:ext cx="821779" cy="792088"/>
          </a:xfrm>
          <a:prstGeom prst="rect">
            <a:avLst/>
          </a:prstGeom>
        </p:spPr>
      </p:pic>
      <p:pic>
        <p:nvPicPr>
          <p:cNvPr id="19" name="AA1.EPS" descr="id:2147504654;FounderCES"/>
          <p:cNvPicPr/>
          <p:nvPr/>
        </p:nvPicPr>
        <p:blipFill rotWithShape="1">
          <a:blip r:embed="rId2"/>
          <a:srcRect l="25923" t="-2473" r="56626" b="49677"/>
          <a:stretch>
            <a:fillRect/>
          </a:stretch>
        </p:blipFill>
        <p:spPr>
          <a:xfrm>
            <a:off x="2529555" y="2440643"/>
            <a:ext cx="821779" cy="792088"/>
          </a:xfrm>
          <a:prstGeom prst="rect">
            <a:avLst/>
          </a:prstGeom>
        </p:spPr>
      </p:pic>
      <p:pic>
        <p:nvPicPr>
          <p:cNvPr id="20" name="AA1.EPS" descr="id:2147504654;FounderCES"/>
          <p:cNvPicPr/>
          <p:nvPr/>
        </p:nvPicPr>
        <p:blipFill rotWithShape="1">
          <a:blip r:embed="rId2"/>
          <a:srcRect l="50000" t="9328" r="32307" b="6343"/>
          <a:stretch>
            <a:fillRect/>
          </a:stretch>
        </p:blipFill>
        <p:spPr>
          <a:xfrm>
            <a:off x="5205800" y="1775913"/>
            <a:ext cx="871835" cy="1224137"/>
          </a:xfrm>
          <a:prstGeom prst="rect">
            <a:avLst/>
          </a:prstGeom>
        </p:spPr>
      </p:pic>
      <p:pic>
        <p:nvPicPr>
          <p:cNvPr id="21" name="AA1.EPS" descr="id:2147504654;FounderCES"/>
          <p:cNvPicPr/>
          <p:nvPr/>
        </p:nvPicPr>
        <p:blipFill rotWithShape="1">
          <a:blip r:embed="rId2"/>
          <a:srcRect l="93110" t="11984" b="8648"/>
          <a:stretch>
            <a:fillRect/>
          </a:stretch>
        </p:blipFill>
        <p:spPr>
          <a:xfrm>
            <a:off x="7023545" y="1818992"/>
            <a:ext cx="339514" cy="1152128"/>
          </a:xfrm>
          <a:prstGeom prst="rect">
            <a:avLst/>
          </a:prstGeom>
        </p:spPr>
      </p:pic>
      <p:pic>
        <p:nvPicPr>
          <p:cNvPr id="22" name="AA1.EPS" descr="id:2147504654;FounderCES"/>
          <p:cNvPicPr/>
          <p:nvPr/>
        </p:nvPicPr>
        <p:blipFill rotWithShape="1">
          <a:blip r:embed="rId2"/>
          <a:srcRect l="13245" t="42511" r="73677" b="38291"/>
          <a:stretch>
            <a:fillRect/>
          </a:stretch>
        </p:blipFill>
        <p:spPr>
          <a:xfrm>
            <a:off x="5934718" y="2251039"/>
            <a:ext cx="615872" cy="28803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6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653573"/>
            <a:ext cx="7344816" cy="91986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用一张长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厘米、宽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厘米的长方形纸卷成一个圆柱形纸筒，纸筒的底面周长和高各是多少？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99592" y="1738543"/>
            <a:ext cx="3240360" cy="22584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673371" y="1738543"/>
            <a:ext cx="546701" cy="2376264"/>
          </a:xfrm>
          <a:prstGeom prst="can">
            <a:avLst>
              <a:gd name="adj" fmla="val 48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4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6200000">
            <a:off x="2285678" y="2635825"/>
            <a:ext cx="513108" cy="3429295"/>
          </a:xfrm>
          <a:prstGeom prst="can">
            <a:avLst>
              <a:gd name="adj" fmla="val 4253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20072" y="3394727"/>
            <a:ext cx="1785918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=20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en-US" altLang="zh-CN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20072" y="2242599"/>
            <a:ext cx="1785918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=15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en-US" altLang="zh-CN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272534" y="4114807"/>
            <a:ext cx="1785918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=20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en-US" altLang="zh-CN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784702" y="4114807"/>
            <a:ext cx="1785918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=15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en-US" altLang="zh-CN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72200" y="1554457"/>
            <a:ext cx="2520280" cy="1840270"/>
            <a:chOff x="6444208" y="1379552"/>
            <a:chExt cx="2520280" cy="1840270"/>
          </a:xfrm>
        </p:grpSpPr>
        <p:sp>
          <p:nvSpPr>
            <p:cNvPr id="2" name="云形标注 1"/>
            <p:cNvSpPr/>
            <p:nvPr/>
          </p:nvSpPr>
          <p:spPr>
            <a:xfrm>
              <a:off x="6444208" y="1379552"/>
              <a:ext cx="2520280" cy="1840270"/>
            </a:xfrm>
            <a:prstGeom prst="cloudCallout">
              <a:avLst>
                <a:gd name="adj1" fmla="val 26762"/>
                <a:gd name="adj2" fmla="val 6837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59829" y="1656025"/>
              <a:ext cx="22890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一个长方形可以卷出形状不同的两个圆柱，圆柱的底面周长和高变了。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0057" y="3394727"/>
            <a:ext cx="882898" cy="1265255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" y="76902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703461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Picture 69" descr="u3jx01_401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8" y="1965831"/>
            <a:ext cx="1901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0" descr="u3jx01_4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3" y="1997581"/>
            <a:ext cx="1741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1" descr="u3jx01_403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38" y="3621593"/>
            <a:ext cx="172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73"/>
          <p:cNvGrpSpPr/>
          <p:nvPr/>
        </p:nvGrpSpPr>
        <p:grpSpPr bwMode="auto">
          <a:xfrm rot="21540000">
            <a:off x="1868465" y="2376993"/>
            <a:ext cx="74613" cy="1690688"/>
            <a:chOff x="3684" y="1319"/>
            <a:chExt cx="47" cy="885"/>
          </a:xfrm>
        </p:grpSpPr>
        <p:cxnSp>
          <p:nvCxnSpPr>
            <p:cNvPr id="22" name="直接连接符 59"/>
            <p:cNvCxnSpPr>
              <a:cxnSpLocks noChangeShapeType="1"/>
            </p:cNvCxnSpPr>
            <p:nvPr/>
          </p:nvCxnSpPr>
          <p:spPr bwMode="auto">
            <a:xfrm flipH="1">
              <a:off x="3696" y="1358"/>
              <a:ext cx="20" cy="80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椭圆 46"/>
            <p:cNvSpPr>
              <a:spLocks noChangeArrowheads="1"/>
            </p:cNvSpPr>
            <p:nvPr/>
          </p:nvSpPr>
          <p:spPr bwMode="auto">
            <a:xfrm>
              <a:off x="3702" y="1319"/>
              <a:ext cx="29" cy="2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1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sp>
          <p:nvSpPr>
            <p:cNvPr id="24" name="椭圆 48"/>
            <p:cNvSpPr>
              <a:spLocks noChangeArrowheads="1"/>
            </p:cNvSpPr>
            <p:nvPr/>
          </p:nvSpPr>
          <p:spPr bwMode="auto">
            <a:xfrm>
              <a:off x="3684" y="2175"/>
              <a:ext cx="29" cy="2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1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flipV="1">
            <a:off x="1112815" y="2397631"/>
            <a:ext cx="1525588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1895453" y="3018978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楷体_GB2312" pitchFamily="49" charset="-122"/>
              </a:rPr>
              <a:t>侧面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947840" y="2181731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</a:rPr>
              <a:t>底面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911328" y="3759706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楷体_GB2312" pitchFamily="49" charset="-122"/>
              </a:rPr>
              <a:t>底面</a:t>
            </a:r>
          </a:p>
        </p:txBody>
      </p:sp>
      <p:grpSp>
        <p:nvGrpSpPr>
          <p:cNvPr id="29" name="Group 80"/>
          <p:cNvGrpSpPr/>
          <p:nvPr/>
        </p:nvGrpSpPr>
        <p:grpSpPr bwMode="auto">
          <a:xfrm>
            <a:off x="2571728" y="2397631"/>
            <a:ext cx="539750" cy="1584325"/>
            <a:chOff x="2971" y="1525"/>
            <a:chExt cx="340" cy="998"/>
          </a:xfrm>
        </p:grpSpPr>
        <p:cxnSp>
          <p:nvCxnSpPr>
            <p:cNvPr id="30" name="直接连接符 65"/>
            <p:cNvCxnSpPr>
              <a:cxnSpLocks noChangeShapeType="1"/>
            </p:cNvCxnSpPr>
            <p:nvPr/>
          </p:nvCxnSpPr>
          <p:spPr bwMode="auto">
            <a:xfrm>
              <a:off x="3016" y="1528"/>
              <a:ext cx="18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直接连接符 66"/>
            <p:cNvCxnSpPr>
              <a:cxnSpLocks noChangeShapeType="1"/>
            </p:cNvCxnSpPr>
            <p:nvPr/>
          </p:nvCxnSpPr>
          <p:spPr bwMode="auto">
            <a:xfrm>
              <a:off x="3031" y="2523"/>
              <a:ext cx="18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箭头连接符 68"/>
            <p:cNvCxnSpPr>
              <a:cxnSpLocks noChangeShapeType="1"/>
            </p:cNvCxnSpPr>
            <p:nvPr/>
          </p:nvCxnSpPr>
          <p:spPr bwMode="auto">
            <a:xfrm flipV="1">
              <a:off x="3107" y="1525"/>
              <a:ext cx="0" cy="29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直接箭头连接符 70"/>
            <p:cNvCxnSpPr>
              <a:cxnSpLocks noChangeShapeType="1"/>
            </p:cNvCxnSpPr>
            <p:nvPr/>
          </p:nvCxnSpPr>
          <p:spPr bwMode="auto">
            <a:xfrm>
              <a:off x="3120" y="2159"/>
              <a:ext cx="6" cy="36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72"/>
            <p:cNvSpPr txBox="1">
              <a:spLocks noChangeArrowheads="1"/>
            </p:cNvSpPr>
            <p:nvPr/>
          </p:nvSpPr>
          <p:spPr bwMode="auto">
            <a:xfrm>
              <a:off x="2971" y="1850"/>
              <a:ext cx="3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楷体_GB2312" pitchFamily="49" charset="-122"/>
                </a:rPr>
                <a:t>高</a:t>
              </a:r>
            </a:p>
          </p:txBody>
        </p:sp>
      </p:grp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549378" y="2062668"/>
            <a:ext cx="4333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lang="zh-CN" altLang="en-US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535090" y="3766056"/>
            <a:ext cx="3603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lang="zh-CN" altLang="en-US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24758" y="1203598"/>
            <a:ext cx="241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圆柱的特征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3013075" y="2062480"/>
            <a:ext cx="2018665" cy="320675"/>
          </a:xfrm>
          <a:prstGeom prst="wedgeRectCallout">
            <a:avLst>
              <a:gd name="adj1" fmla="val -74347"/>
              <a:gd name="adj2" fmla="val 283861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13075" y="2033905"/>
            <a:ext cx="2123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延高展开是长方形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5243830" y="1662430"/>
            <a:ext cx="3530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长方形的长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圆柱的底面周长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317839" y="2330487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长方形的宽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圆柱的高</a:t>
            </a: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5135957" y="1858516"/>
            <a:ext cx="216024" cy="200055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177305" y="2318584"/>
            <a:ext cx="246684" cy="18852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标注 38"/>
          <p:cNvSpPr/>
          <p:nvPr/>
        </p:nvSpPr>
        <p:spPr>
          <a:xfrm>
            <a:off x="3013075" y="3691255"/>
            <a:ext cx="2018665" cy="320675"/>
          </a:xfrm>
          <a:prstGeom prst="wedgeRectCallout">
            <a:avLst>
              <a:gd name="adj1" fmla="val -74347"/>
              <a:gd name="adj2" fmla="val -202079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013075" y="3662680"/>
            <a:ext cx="2123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延高展开是正方形</a:t>
            </a:r>
          </a:p>
        </p:txBody>
      </p:sp>
      <p:sp>
        <p:nvSpPr>
          <p:cNvPr id="41" name="TextBox 14"/>
          <p:cNvSpPr txBox="1"/>
          <p:nvPr/>
        </p:nvSpPr>
        <p:spPr>
          <a:xfrm>
            <a:off x="5318264" y="3604266"/>
            <a:ext cx="367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正方形的边长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圆柱的底面周长        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圆柱的高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5058383" y="3830439"/>
            <a:ext cx="331889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635375" y="2752090"/>
            <a:ext cx="1872615" cy="720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139565" y="4067809"/>
            <a:ext cx="792000" cy="7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35" grpId="0"/>
      <p:bldP spid="36" grpId="0"/>
      <p:bldP spid="2" grpId="0"/>
      <p:bldP spid="4" grpId="0" animBg="1"/>
      <p:bldP spid="5" grpId="0"/>
      <p:bldP spid="13" grpId="0"/>
      <p:bldP spid="14" grpId="0"/>
      <p:bldP spid="39" grpId="0" animBg="1"/>
      <p:bldP spid="40" grpId="0"/>
      <p:bldP spid="41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97768" y="1203598"/>
            <a:ext cx="8748464" cy="1191816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圆柱它是直直的，上下一样粗，有两个平的面，是圆形。</a:t>
            </a:r>
          </a:p>
        </p:txBody>
      </p:sp>
      <p:pic>
        <p:nvPicPr>
          <p:cNvPr id="1028" name="Picture 4" descr="http://p2.so.qhimgs1.com/bdr/_240_/t013ca68e006c900c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89599"/>
            <a:ext cx="2187920" cy="1640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5.so.qhimgs1.com/bdr/_240_/t0103e576b0269130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>
            <a:fillRect/>
          </a:stretch>
        </p:blipFill>
        <p:spPr bwMode="auto">
          <a:xfrm>
            <a:off x="5220072" y="2689599"/>
            <a:ext cx="2600936" cy="1584176"/>
          </a:xfrm>
          <a:prstGeom prst="ca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5"/>
          <p:cNvSpPr/>
          <p:nvPr/>
        </p:nvSpPr>
        <p:spPr>
          <a:xfrm>
            <a:off x="251520" y="598664"/>
            <a:ext cx="8748464" cy="646986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谁来说一说圆柱的特征。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07812" y="555526"/>
            <a:ext cx="4512260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圆柱各部分名称及特征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31495" y="1262990"/>
          <a:ext cx="6836849" cy="3180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4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意义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3000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827584" y="182976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圆柱的底面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270315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圆柱的侧面</a:t>
            </a:r>
          </a:p>
        </p:txBody>
      </p:sp>
      <p:sp>
        <p:nvSpPr>
          <p:cNvPr id="7" name="矩形 6"/>
          <p:cNvSpPr/>
          <p:nvPr/>
        </p:nvSpPr>
        <p:spPr>
          <a:xfrm>
            <a:off x="943000" y="356724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圆柱的高</a:t>
            </a:r>
          </a:p>
        </p:txBody>
      </p:sp>
      <p:sp>
        <p:nvSpPr>
          <p:cNvPr id="8" name="矩形 7"/>
          <p:cNvSpPr/>
          <p:nvPr/>
        </p:nvSpPr>
        <p:spPr>
          <a:xfrm>
            <a:off x="2145214" y="1781403"/>
            <a:ext cx="199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圆柱的上、下两个面</a:t>
            </a:r>
            <a:r>
              <a:rPr lang="zh-CN" altLang="en-US" sz="1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叫作底面</a:t>
            </a:r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979712" y="2570167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圆柱周围的面</a:t>
            </a:r>
            <a:endParaRPr lang="en-US" altLang="zh-CN" sz="1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（上、下底面除外）</a:t>
            </a:r>
            <a:r>
              <a:rPr lang="zh-CN" altLang="en-US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叫作侧面</a:t>
            </a:r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2195736" y="3495238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  <a:r>
              <a:rPr lang="zh-CN" altLang="en-US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两个底面之间的距离</a:t>
            </a:r>
            <a:r>
              <a:rPr lang="zh-CN" altLang="en-US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叫作高</a:t>
            </a:r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067944" y="1695038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圆柱的两个底面是完全相同的两个圆</a:t>
            </a:r>
          </a:p>
        </p:txBody>
      </p:sp>
      <p:sp>
        <p:nvSpPr>
          <p:cNvPr id="12" name="矩形 11"/>
          <p:cNvSpPr/>
          <p:nvPr/>
        </p:nvSpPr>
        <p:spPr>
          <a:xfrm>
            <a:off x="4046458" y="2708666"/>
            <a:ext cx="1605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圆柱的侧面是一个曲面</a:t>
            </a:r>
          </a:p>
        </p:txBody>
      </p:sp>
      <p:sp>
        <p:nvSpPr>
          <p:cNvPr id="13" name="矩形 12"/>
          <p:cNvSpPr/>
          <p:nvPr/>
        </p:nvSpPr>
        <p:spPr>
          <a:xfrm>
            <a:off x="4001741" y="3633737"/>
            <a:ext cx="1722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圆柱有无数条高，长度相等。</a:t>
            </a:r>
          </a:p>
        </p:txBody>
      </p:sp>
      <p:pic>
        <p:nvPicPr>
          <p:cNvPr id="18" name="Picture 69" descr="u3jx01_401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60" y="1872317"/>
            <a:ext cx="1901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0" descr="u3jx01_4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35" y="1904067"/>
            <a:ext cx="1741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1" descr="u3jx01_403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20" y="3528079"/>
            <a:ext cx="172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73"/>
          <p:cNvGrpSpPr/>
          <p:nvPr/>
        </p:nvGrpSpPr>
        <p:grpSpPr bwMode="auto">
          <a:xfrm rot="21540000">
            <a:off x="6569347" y="2283479"/>
            <a:ext cx="74613" cy="1690688"/>
            <a:chOff x="3684" y="1319"/>
            <a:chExt cx="47" cy="885"/>
          </a:xfrm>
        </p:grpSpPr>
        <p:cxnSp>
          <p:nvCxnSpPr>
            <p:cNvPr id="26" name="直接连接符 59"/>
            <p:cNvCxnSpPr>
              <a:cxnSpLocks noChangeShapeType="1"/>
            </p:cNvCxnSpPr>
            <p:nvPr/>
          </p:nvCxnSpPr>
          <p:spPr bwMode="auto">
            <a:xfrm flipH="1">
              <a:off x="3696" y="1358"/>
              <a:ext cx="20" cy="80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椭圆 46"/>
            <p:cNvSpPr>
              <a:spLocks noChangeArrowheads="1"/>
            </p:cNvSpPr>
            <p:nvPr/>
          </p:nvSpPr>
          <p:spPr bwMode="auto">
            <a:xfrm>
              <a:off x="3702" y="1319"/>
              <a:ext cx="29" cy="2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1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sp>
          <p:nvSpPr>
            <p:cNvPr id="28" name="椭圆 48"/>
            <p:cNvSpPr>
              <a:spLocks noChangeArrowheads="1"/>
            </p:cNvSpPr>
            <p:nvPr/>
          </p:nvSpPr>
          <p:spPr bwMode="auto">
            <a:xfrm>
              <a:off x="3684" y="2175"/>
              <a:ext cx="29" cy="2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1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flipV="1">
            <a:off x="5813697" y="2304117"/>
            <a:ext cx="1525588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80360" y="2915304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楷体_GB2312" pitchFamily="49" charset="-122"/>
              </a:rPr>
              <a:t>侧面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48722" y="2088217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</a:rPr>
              <a:t>底面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12210" y="3666192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楷体_GB2312" pitchFamily="49" charset="-122"/>
              </a:rPr>
              <a:t>底面</a:t>
            </a:r>
          </a:p>
        </p:txBody>
      </p:sp>
      <p:grpSp>
        <p:nvGrpSpPr>
          <p:cNvPr id="33" name="Group 80"/>
          <p:cNvGrpSpPr/>
          <p:nvPr/>
        </p:nvGrpSpPr>
        <p:grpSpPr bwMode="auto">
          <a:xfrm>
            <a:off x="7272610" y="2304117"/>
            <a:ext cx="539750" cy="1584325"/>
            <a:chOff x="2971" y="1525"/>
            <a:chExt cx="340" cy="998"/>
          </a:xfrm>
        </p:grpSpPr>
        <p:cxnSp>
          <p:nvCxnSpPr>
            <p:cNvPr id="34" name="直接连接符 65"/>
            <p:cNvCxnSpPr>
              <a:cxnSpLocks noChangeShapeType="1"/>
            </p:cNvCxnSpPr>
            <p:nvPr/>
          </p:nvCxnSpPr>
          <p:spPr bwMode="auto">
            <a:xfrm>
              <a:off x="3016" y="1528"/>
              <a:ext cx="18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直接连接符 66"/>
            <p:cNvCxnSpPr>
              <a:cxnSpLocks noChangeShapeType="1"/>
            </p:cNvCxnSpPr>
            <p:nvPr/>
          </p:nvCxnSpPr>
          <p:spPr bwMode="auto">
            <a:xfrm>
              <a:off x="3031" y="2523"/>
              <a:ext cx="18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接箭头连接符 68"/>
            <p:cNvCxnSpPr>
              <a:cxnSpLocks noChangeShapeType="1"/>
            </p:cNvCxnSpPr>
            <p:nvPr/>
          </p:nvCxnSpPr>
          <p:spPr bwMode="auto">
            <a:xfrm flipV="1">
              <a:off x="3107" y="1525"/>
              <a:ext cx="0" cy="29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接箭头连接符 70"/>
            <p:cNvCxnSpPr>
              <a:cxnSpLocks noChangeShapeType="1"/>
            </p:cNvCxnSpPr>
            <p:nvPr/>
          </p:nvCxnSpPr>
          <p:spPr bwMode="auto">
            <a:xfrm>
              <a:off x="3120" y="2159"/>
              <a:ext cx="6" cy="36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Box 72"/>
            <p:cNvSpPr txBox="1">
              <a:spLocks noChangeArrowheads="1"/>
            </p:cNvSpPr>
            <p:nvPr/>
          </p:nvSpPr>
          <p:spPr bwMode="auto">
            <a:xfrm>
              <a:off x="2971" y="1850"/>
              <a:ext cx="3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楷体_GB2312" pitchFamily="49" charset="-122"/>
                </a:rPr>
                <a:t>高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50260" y="1969154"/>
            <a:ext cx="4333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lang="zh-CN" altLang="en-US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5972" y="3672542"/>
            <a:ext cx="3603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lang="zh-CN" altLang="en-US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0" grpId="0"/>
      <p:bldP spid="31" grpId="0"/>
      <p:bldP spid="32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7544" y="699542"/>
            <a:ext cx="8208912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想一想：圆柱的侧面、底面及其之间有什么关系？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23728" y="1811600"/>
            <a:ext cx="1512168" cy="400110"/>
            <a:chOff x="2123728" y="1707654"/>
            <a:chExt cx="151216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2123728" y="1707654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长方形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065176" y="1799697"/>
              <a:ext cx="432048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07904" y="145156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长方形的长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圆柱的底面周长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1774" y="2119667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长方形的宽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129072" y="2931790"/>
            <a:ext cx="1512168" cy="432008"/>
            <a:chOff x="2129072" y="2931790"/>
            <a:chExt cx="1512168" cy="432008"/>
          </a:xfrm>
        </p:grpSpPr>
        <p:sp>
          <p:nvSpPr>
            <p:cNvPr id="13" name="TextBox 12"/>
            <p:cNvSpPr txBox="1"/>
            <p:nvPr/>
          </p:nvSpPr>
          <p:spPr>
            <a:xfrm>
              <a:off x="2129072" y="2931790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正方形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065176" y="3003798"/>
              <a:ext cx="360040" cy="36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07904" y="2921641"/>
            <a:ext cx="367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正方形的边长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圆柱的底面周长        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320" y="24296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沿高剪开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157769" y="3940850"/>
            <a:ext cx="1982183" cy="400110"/>
            <a:chOff x="2157769" y="3940850"/>
            <a:chExt cx="1982183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2157769" y="3940850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平行四边形</a:t>
              </a: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3635896" y="4083918"/>
              <a:ext cx="504056" cy="200055"/>
            </a:xfrm>
            <a:prstGeom prst="parallelogram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27984" y="398389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不是沿高剪开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1835696" y="1979717"/>
            <a:ext cx="360040" cy="2248217"/>
          </a:xfrm>
          <a:prstGeom prst="leftBrace">
            <a:avLst>
              <a:gd name="adj1" fmla="val 92799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大括号 13"/>
          <p:cNvSpPr/>
          <p:nvPr/>
        </p:nvSpPr>
        <p:spPr>
          <a:xfrm>
            <a:off x="7236296" y="1635646"/>
            <a:ext cx="288032" cy="1944216"/>
          </a:xfrm>
          <a:prstGeom prst="rightBrace">
            <a:avLst>
              <a:gd name="adj1" fmla="val 27869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3599892" y="1647696"/>
            <a:ext cx="216024" cy="200055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641240" y="2107764"/>
            <a:ext cx="246684" cy="18852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448023" y="3147814"/>
            <a:ext cx="331889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112491" y="4183945"/>
            <a:ext cx="331889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11560" y="2483773"/>
            <a:ext cx="1296144" cy="1384121"/>
            <a:chOff x="611560" y="2483773"/>
            <a:chExt cx="1296144" cy="1384121"/>
          </a:xfrm>
        </p:grpSpPr>
        <p:sp>
          <p:nvSpPr>
            <p:cNvPr id="37" name="圆柱形 36"/>
            <p:cNvSpPr/>
            <p:nvPr/>
          </p:nvSpPr>
          <p:spPr>
            <a:xfrm>
              <a:off x="701398" y="2483773"/>
              <a:ext cx="1085351" cy="1384121"/>
            </a:xfrm>
            <a:prstGeom prst="can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1560" y="2931790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圆柱的侧面展开图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5" grpId="0"/>
      <p:bldP spid="16" grpId="0"/>
      <p:bldP spid="22" grpId="0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37920" y="585895"/>
            <a:ext cx="81195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折一折或卷一卷，想一想：能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什么立体图形？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写在（   ）里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4463529" y="2535411"/>
            <a:ext cx="468313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931842" y="2535411"/>
            <a:ext cx="468312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995217" y="2535411"/>
            <a:ext cx="468312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463529" y="2067099"/>
            <a:ext cx="468313" cy="468312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4463529" y="3003724"/>
            <a:ext cx="468313" cy="468312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526904" y="2535411"/>
            <a:ext cx="468313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336779" y="2427461"/>
            <a:ext cx="2052638" cy="6842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4" name="Oval 29"/>
          <p:cNvSpPr>
            <a:spLocks noChangeArrowheads="1"/>
          </p:cNvSpPr>
          <p:nvPr/>
        </p:nvSpPr>
        <p:spPr bwMode="auto">
          <a:xfrm>
            <a:off x="6325667" y="3111674"/>
            <a:ext cx="684212" cy="684212"/>
          </a:xfrm>
          <a:prstGeom prst="ellipse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7716317" y="1732136"/>
            <a:ext cx="684212" cy="684213"/>
          </a:xfrm>
          <a:prstGeom prst="ellipse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1475854" y="1922636"/>
            <a:ext cx="1079500" cy="1620838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899592" y="1922636"/>
            <a:ext cx="576262" cy="1620838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1715567" y="1706736"/>
            <a:ext cx="576262" cy="2052638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1715567" y="1924224"/>
            <a:ext cx="576262" cy="1620837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085756" y="3926390"/>
            <a:ext cx="13260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3950712" y="3941063"/>
            <a:ext cx="14686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(       )</a:t>
            </a: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6987255" y="3845295"/>
            <a:ext cx="13260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1210919" y="3916142"/>
            <a:ext cx="10809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166331" y="3916142"/>
            <a:ext cx="10627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7322566" y="3844490"/>
            <a:ext cx="17859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71311" y="555526"/>
            <a:ext cx="7905145" cy="4766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下面的图形哪些是圆柱？在下面的（     ）里画“√”。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" y="69458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5" l="0" r="97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516" y="1688068"/>
            <a:ext cx="1030400" cy="1685110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4557" y="3564344"/>
            <a:ext cx="1648317" cy="4766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100000" l="843" r="935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760" y="1670011"/>
            <a:ext cx="2229298" cy="1803477"/>
          </a:xfrm>
          <a:prstGeom prst="rect">
            <a:avLst/>
          </a:prstGeom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659450" y="3557732"/>
            <a:ext cx="1648317" cy="4766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100000" l="0" r="88483">
                        <a14:foregroundMark x1="85955" y1="11368" x2="83989" y2="7158"/>
                        <a14:foregroundMark x1="7584" y1="11579" x2="5337" y2="8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9980" y="1590471"/>
            <a:ext cx="1479366" cy="1973873"/>
          </a:xfrm>
          <a:prstGeom prst="rect">
            <a:avLst/>
          </a:prstGeom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935504" y="3605033"/>
            <a:ext cx="1648317" cy="4766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5" l="0" r="97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846866">
            <a:off x="7517552" y="2282478"/>
            <a:ext cx="684653" cy="1119677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035719" y="3564344"/>
            <a:ext cx="1648317" cy="4766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045649" y="3552382"/>
            <a:ext cx="1648317" cy="4766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572092" y="3575067"/>
            <a:ext cx="1648317" cy="4766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66456" y="2787993"/>
            <a:ext cx="4017912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40×2×2 + 20×2×2 + 20        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AFCFE"/>
              </a:clrFrom>
              <a:clrTo>
                <a:srgbClr val="FAFCFE">
                  <a:alpha val="0"/>
                </a:srgbClr>
              </a:clrTo>
            </a:clrChange>
          </a:blip>
          <a:srcRect t="1443"/>
          <a:stretch>
            <a:fillRect/>
          </a:stretch>
        </p:blipFill>
        <p:spPr bwMode="auto">
          <a:xfrm>
            <a:off x="329317" y="2173347"/>
            <a:ext cx="2098983" cy="14101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84936" y="3234701"/>
            <a:ext cx="2889964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160 + 80 + 20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584936" y="3705017"/>
            <a:ext cx="2952750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260(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91880" y="4198317"/>
            <a:ext cx="5112568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至少需要彩带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厘米的彩带。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71311" y="555526"/>
            <a:ext cx="7689121" cy="91986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小芳给爷爷买了一个生日蛋糕（如图）。捆扎这个蛋糕盒至少需要多长的彩带？（打结处大约用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厘米彩带）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87811" y="3721263"/>
            <a:ext cx="2232248" cy="707886"/>
            <a:chOff x="755576" y="3651870"/>
            <a:chExt cx="1962814" cy="707886"/>
          </a:xfrm>
        </p:grpSpPr>
        <p:sp>
          <p:nvSpPr>
            <p:cNvPr id="3" name="圆角矩形标注 2"/>
            <p:cNvSpPr/>
            <p:nvPr/>
          </p:nvSpPr>
          <p:spPr>
            <a:xfrm>
              <a:off x="827584" y="3651870"/>
              <a:ext cx="1789005" cy="410515"/>
            </a:xfrm>
            <a:prstGeom prst="wedgeRoundRectCallout">
              <a:avLst>
                <a:gd name="adj1" fmla="val -10885"/>
                <a:gd name="adj2" fmla="val -112166"/>
                <a:gd name="adj3" fmla="val 1666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5576" y="3651870"/>
              <a:ext cx="1962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圆柱的底面直径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21155" y="3048026"/>
            <a:ext cx="1333338" cy="414881"/>
            <a:chOff x="2734606" y="2711400"/>
            <a:chExt cx="1333338" cy="414881"/>
          </a:xfrm>
        </p:grpSpPr>
        <p:sp>
          <p:nvSpPr>
            <p:cNvPr id="19" name="圆角矩形标注 18"/>
            <p:cNvSpPr/>
            <p:nvPr/>
          </p:nvSpPr>
          <p:spPr>
            <a:xfrm>
              <a:off x="2771800" y="2715766"/>
              <a:ext cx="1152128" cy="410515"/>
            </a:xfrm>
            <a:prstGeom prst="wedgeRoundRectCallout">
              <a:avLst>
                <a:gd name="adj1" fmla="val -62920"/>
                <a:gd name="adj2" fmla="val -113408"/>
                <a:gd name="adj3" fmla="val 1666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34606" y="2711400"/>
              <a:ext cx="1333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圆柱的高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71419" y="1679869"/>
            <a:ext cx="3668730" cy="986957"/>
            <a:chOff x="3711582" y="1584793"/>
            <a:chExt cx="3668730" cy="986957"/>
          </a:xfrm>
        </p:grpSpPr>
        <p:sp>
          <p:nvSpPr>
            <p:cNvPr id="5" name="云形标注 4"/>
            <p:cNvSpPr/>
            <p:nvPr/>
          </p:nvSpPr>
          <p:spPr>
            <a:xfrm>
              <a:off x="3711582" y="1584793"/>
              <a:ext cx="3668730" cy="986957"/>
            </a:xfrm>
            <a:prstGeom prst="cloudCallout">
              <a:avLst>
                <a:gd name="adj1" fmla="val 64031"/>
                <a:gd name="adj2" fmla="val -12648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178740" y="1747127"/>
              <a:ext cx="2761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圆柱的两个底面大小相等，所有的高都相等。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88" y="1449727"/>
            <a:ext cx="1127968" cy="121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" y="69458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1" y="699542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围绕所示的轴旋转各个平面图形，将得到怎样的立体图形？得到的图形哪个是圆柱？</a:t>
            </a:r>
          </a:p>
        </p:txBody>
      </p:sp>
      <p:grpSp>
        <p:nvGrpSpPr>
          <p:cNvPr id="3" name="Group 5"/>
          <p:cNvGrpSpPr/>
          <p:nvPr/>
        </p:nvGrpSpPr>
        <p:grpSpPr bwMode="auto">
          <a:xfrm>
            <a:off x="2051719" y="1738443"/>
            <a:ext cx="693878" cy="1503670"/>
            <a:chOff x="431" y="482"/>
            <a:chExt cx="453" cy="1360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612" y="482"/>
              <a:ext cx="0" cy="1360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B050"/>
                </a:solidFill>
              </a:endParaRPr>
            </a:p>
          </p:txBody>
        </p:sp>
        <p:grpSp>
          <p:nvGrpSpPr>
            <p:cNvPr id="5" name="Group 7"/>
            <p:cNvGrpSpPr/>
            <p:nvPr/>
          </p:nvGrpSpPr>
          <p:grpSpPr bwMode="auto">
            <a:xfrm>
              <a:off x="431" y="527"/>
              <a:ext cx="453" cy="1134"/>
              <a:chOff x="431" y="527"/>
              <a:chExt cx="453" cy="1134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612" y="709"/>
                <a:ext cx="272" cy="952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7" name="Group 9"/>
              <p:cNvGrpSpPr/>
              <p:nvPr/>
            </p:nvGrpSpPr>
            <p:grpSpPr bwMode="auto">
              <a:xfrm>
                <a:off x="431" y="527"/>
                <a:ext cx="317" cy="136"/>
                <a:chOff x="431" y="527"/>
                <a:chExt cx="317" cy="136"/>
              </a:xfrm>
            </p:grpSpPr>
            <p:sp>
              <p:nvSpPr>
                <p:cNvPr id="8" name="Freeform 10"/>
                <p:cNvSpPr/>
                <p:nvPr/>
              </p:nvSpPr>
              <p:spPr bwMode="auto">
                <a:xfrm>
                  <a:off x="431" y="527"/>
                  <a:ext cx="317" cy="136"/>
                </a:xfrm>
                <a:custGeom>
                  <a:avLst/>
                  <a:gdLst>
                    <a:gd name="T0" fmla="*/ 0 w 317"/>
                    <a:gd name="T1" fmla="*/ 0 h 136"/>
                    <a:gd name="T2" fmla="*/ 181 w 317"/>
                    <a:gd name="T3" fmla="*/ 136 h 136"/>
                    <a:gd name="T4" fmla="*/ 317 w 317"/>
                    <a:gd name="T5" fmla="*/ 0 h 136"/>
                    <a:gd name="T6" fmla="*/ 0 60000 65536"/>
                    <a:gd name="T7" fmla="*/ 0 60000 65536"/>
                    <a:gd name="T8" fmla="*/ 0 60000 65536"/>
                    <a:gd name="T9" fmla="*/ 0 w 317"/>
                    <a:gd name="T10" fmla="*/ 0 h 136"/>
                    <a:gd name="T11" fmla="*/ 317 w 317"/>
                    <a:gd name="T12" fmla="*/ 136 h 1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" h="136">
                      <a:moveTo>
                        <a:pt x="0" y="0"/>
                      </a:moveTo>
                      <a:cubicBezTo>
                        <a:pt x="64" y="68"/>
                        <a:pt x="128" y="136"/>
                        <a:pt x="181" y="136"/>
                      </a:cubicBezTo>
                      <a:cubicBezTo>
                        <a:pt x="234" y="136"/>
                        <a:pt x="294" y="23"/>
                        <a:pt x="317" y="0"/>
                      </a:cubicBezTo>
                    </a:path>
                  </a:pathLst>
                </a:custGeom>
                <a:noFill/>
                <a:ln w="25400">
                  <a:solidFill>
                    <a:srgbClr val="FFC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03" y="527"/>
                  <a:ext cx="45" cy="45"/>
                </a:xfrm>
                <a:prstGeom prst="line">
                  <a:avLst/>
                </a:prstGeom>
                <a:noFill/>
                <a:ln w="25400">
                  <a:solidFill>
                    <a:srgbClr val="FFC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B050"/>
                    </a:solidFill>
                  </a:endParaRPr>
                </a:p>
              </p:txBody>
            </p:sp>
          </p:grpSp>
        </p:grpSp>
      </p:grpSp>
      <p:grpSp>
        <p:nvGrpSpPr>
          <p:cNvPr id="10" name="Group 12"/>
          <p:cNvGrpSpPr/>
          <p:nvPr/>
        </p:nvGrpSpPr>
        <p:grpSpPr bwMode="auto">
          <a:xfrm>
            <a:off x="3635896" y="1777479"/>
            <a:ext cx="878744" cy="1449206"/>
            <a:chOff x="1746" y="482"/>
            <a:chExt cx="771" cy="1360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882" y="482"/>
              <a:ext cx="0" cy="136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1882" y="709"/>
              <a:ext cx="635" cy="952"/>
            </a:xfrm>
            <a:prstGeom prst="rtTriangle">
              <a:avLst/>
            </a:prstGeom>
            <a:noFill/>
            <a:ln w="25400">
              <a:solidFill>
                <a:srgbClr val="0070C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3" name="Group 15"/>
            <p:cNvGrpSpPr/>
            <p:nvPr/>
          </p:nvGrpSpPr>
          <p:grpSpPr bwMode="auto">
            <a:xfrm>
              <a:off x="1746" y="527"/>
              <a:ext cx="317" cy="136"/>
              <a:chOff x="431" y="527"/>
              <a:chExt cx="317" cy="136"/>
            </a:xfrm>
          </p:grpSpPr>
          <p:sp>
            <p:nvSpPr>
              <p:cNvPr id="14" name="Freeform 16"/>
              <p:cNvSpPr/>
              <p:nvPr/>
            </p:nvSpPr>
            <p:spPr bwMode="auto">
              <a:xfrm>
                <a:off x="431" y="527"/>
                <a:ext cx="317" cy="136"/>
              </a:xfrm>
              <a:custGeom>
                <a:avLst/>
                <a:gdLst>
                  <a:gd name="T0" fmla="*/ 0 w 317"/>
                  <a:gd name="T1" fmla="*/ 0 h 136"/>
                  <a:gd name="T2" fmla="*/ 181 w 317"/>
                  <a:gd name="T3" fmla="*/ 136 h 136"/>
                  <a:gd name="T4" fmla="*/ 317 w 31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"/>
                  <a:gd name="T11" fmla="*/ 317 w 31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">
                    <a:moveTo>
                      <a:pt x="0" y="0"/>
                    </a:moveTo>
                    <a:cubicBezTo>
                      <a:pt x="64" y="68"/>
                      <a:pt x="128" y="136"/>
                      <a:pt x="181" y="136"/>
                    </a:cubicBezTo>
                    <a:cubicBezTo>
                      <a:pt x="234" y="136"/>
                      <a:pt x="294" y="23"/>
                      <a:pt x="317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V="1">
                <a:off x="703" y="527"/>
                <a:ext cx="45" cy="45"/>
              </a:xfrm>
              <a:prstGeom prst="line">
                <a:avLst/>
              </a:prstGeom>
              <a:noFill/>
              <a:ln w="25400">
                <a:solidFill>
                  <a:srgbClr val="0070C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Group 18"/>
          <p:cNvGrpSpPr/>
          <p:nvPr/>
        </p:nvGrpSpPr>
        <p:grpSpPr bwMode="auto">
          <a:xfrm>
            <a:off x="5267487" y="1645593"/>
            <a:ext cx="751708" cy="1503670"/>
            <a:chOff x="2880" y="436"/>
            <a:chExt cx="771" cy="1361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061" y="436"/>
              <a:ext cx="0" cy="1361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Group 20"/>
            <p:cNvGrpSpPr/>
            <p:nvPr/>
          </p:nvGrpSpPr>
          <p:grpSpPr bwMode="auto">
            <a:xfrm>
              <a:off x="3061" y="754"/>
              <a:ext cx="590" cy="907"/>
              <a:chOff x="3061" y="754"/>
              <a:chExt cx="590" cy="907"/>
            </a:xfrm>
          </p:grpSpPr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3061" y="754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3379" y="754"/>
                <a:ext cx="272" cy="907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>
                <a:off x="3061" y="1661"/>
                <a:ext cx="59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" name="Group 24"/>
            <p:cNvGrpSpPr/>
            <p:nvPr/>
          </p:nvGrpSpPr>
          <p:grpSpPr bwMode="auto">
            <a:xfrm>
              <a:off x="2880" y="572"/>
              <a:ext cx="317" cy="136"/>
              <a:chOff x="431" y="527"/>
              <a:chExt cx="317" cy="136"/>
            </a:xfrm>
          </p:grpSpPr>
          <p:sp>
            <p:nvSpPr>
              <p:cNvPr id="20" name="Freeform 25"/>
              <p:cNvSpPr/>
              <p:nvPr/>
            </p:nvSpPr>
            <p:spPr bwMode="auto">
              <a:xfrm>
                <a:off x="431" y="527"/>
                <a:ext cx="317" cy="136"/>
              </a:xfrm>
              <a:custGeom>
                <a:avLst/>
                <a:gdLst>
                  <a:gd name="T0" fmla="*/ 0 w 317"/>
                  <a:gd name="T1" fmla="*/ 0 h 136"/>
                  <a:gd name="T2" fmla="*/ 181 w 317"/>
                  <a:gd name="T3" fmla="*/ 136 h 136"/>
                  <a:gd name="T4" fmla="*/ 317 w 31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"/>
                  <a:gd name="T11" fmla="*/ 317 w 31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">
                    <a:moveTo>
                      <a:pt x="0" y="0"/>
                    </a:moveTo>
                    <a:cubicBezTo>
                      <a:pt x="64" y="68"/>
                      <a:pt x="128" y="136"/>
                      <a:pt x="181" y="136"/>
                    </a:cubicBezTo>
                    <a:cubicBezTo>
                      <a:pt x="234" y="136"/>
                      <a:pt x="294" y="23"/>
                      <a:pt x="317" y="0"/>
                    </a:cubicBezTo>
                  </a:path>
                </a:pathLst>
              </a:custGeom>
              <a:noFill/>
              <a:ln w="25400">
                <a:solidFill>
                  <a:schemeClr val="accent6">
                    <a:lumMod val="7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V="1">
                <a:off x="703" y="527"/>
                <a:ext cx="45" cy="45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Group 30"/>
          <p:cNvGrpSpPr/>
          <p:nvPr/>
        </p:nvGrpSpPr>
        <p:grpSpPr bwMode="auto">
          <a:xfrm>
            <a:off x="7020272" y="1777479"/>
            <a:ext cx="443532" cy="150257"/>
            <a:chOff x="431" y="527"/>
            <a:chExt cx="317" cy="136"/>
          </a:xfrm>
        </p:grpSpPr>
        <p:sp>
          <p:nvSpPr>
            <p:cNvPr id="26" name="Freeform 31"/>
            <p:cNvSpPr/>
            <p:nvPr/>
          </p:nvSpPr>
          <p:spPr bwMode="auto">
            <a:xfrm>
              <a:off x="431" y="527"/>
              <a:ext cx="317" cy="136"/>
            </a:xfrm>
            <a:custGeom>
              <a:avLst/>
              <a:gdLst>
                <a:gd name="T0" fmla="*/ 0 w 317"/>
                <a:gd name="T1" fmla="*/ 0 h 136"/>
                <a:gd name="T2" fmla="*/ 181 w 317"/>
                <a:gd name="T3" fmla="*/ 136 h 136"/>
                <a:gd name="T4" fmla="*/ 317 w 317"/>
                <a:gd name="T5" fmla="*/ 0 h 136"/>
                <a:gd name="T6" fmla="*/ 0 60000 65536"/>
                <a:gd name="T7" fmla="*/ 0 60000 65536"/>
                <a:gd name="T8" fmla="*/ 0 60000 65536"/>
                <a:gd name="T9" fmla="*/ 0 w 317"/>
                <a:gd name="T10" fmla="*/ 0 h 136"/>
                <a:gd name="T11" fmla="*/ 317 w 31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136">
                  <a:moveTo>
                    <a:pt x="0" y="0"/>
                  </a:moveTo>
                  <a:cubicBezTo>
                    <a:pt x="64" y="68"/>
                    <a:pt x="128" y="136"/>
                    <a:pt x="181" y="136"/>
                  </a:cubicBezTo>
                  <a:cubicBezTo>
                    <a:pt x="234" y="136"/>
                    <a:pt x="294" y="23"/>
                    <a:pt x="317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 flipV="1">
              <a:off x="703" y="527"/>
              <a:ext cx="45" cy="45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Line 52"/>
          <p:cNvSpPr>
            <a:spLocks noChangeShapeType="1"/>
          </p:cNvSpPr>
          <p:nvPr/>
        </p:nvSpPr>
        <p:spPr bwMode="auto">
          <a:xfrm>
            <a:off x="7277826" y="1645595"/>
            <a:ext cx="24885" cy="150366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Group 60"/>
          <p:cNvGrpSpPr/>
          <p:nvPr/>
        </p:nvGrpSpPr>
        <p:grpSpPr bwMode="auto">
          <a:xfrm>
            <a:off x="6611935" y="3491297"/>
            <a:ext cx="1156054" cy="905341"/>
            <a:chOff x="1519" y="3289"/>
            <a:chExt cx="726" cy="685"/>
          </a:xfrm>
        </p:grpSpPr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519" y="3294"/>
              <a:ext cx="726" cy="680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" name="Oval 53"/>
            <p:cNvSpPr>
              <a:spLocks noChangeArrowheads="1"/>
            </p:cNvSpPr>
            <p:nvPr/>
          </p:nvSpPr>
          <p:spPr bwMode="auto">
            <a:xfrm>
              <a:off x="1519" y="3612"/>
              <a:ext cx="726" cy="91"/>
            </a:xfrm>
            <a:prstGeom prst="ellipse">
              <a:avLst/>
            </a:prstGeom>
            <a:noFill/>
            <a:ln w="25400" cap="rnd">
              <a:solidFill>
                <a:srgbClr val="7030A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" name="Oval 54"/>
            <p:cNvSpPr>
              <a:spLocks noChangeArrowheads="1"/>
            </p:cNvSpPr>
            <p:nvPr/>
          </p:nvSpPr>
          <p:spPr bwMode="auto">
            <a:xfrm>
              <a:off x="1860" y="3289"/>
              <a:ext cx="45" cy="680"/>
            </a:xfrm>
            <a:prstGeom prst="ellipse">
              <a:avLst/>
            </a:prstGeom>
            <a:noFill/>
            <a:ln w="25400" cap="rnd">
              <a:solidFill>
                <a:srgbClr val="7030A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8" name="Group 59"/>
          <p:cNvGrpSpPr/>
          <p:nvPr/>
        </p:nvGrpSpPr>
        <p:grpSpPr bwMode="auto">
          <a:xfrm>
            <a:off x="1883969" y="3388529"/>
            <a:ext cx="908407" cy="966138"/>
            <a:chOff x="2653" y="3249"/>
            <a:chExt cx="681" cy="861"/>
          </a:xfrm>
        </p:grpSpPr>
        <p:sp>
          <p:nvSpPr>
            <p:cNvPr id="49" name="Oval 55"/>
            <p:cNvSpPr>
              <a:spLocks noChangeArrowheads="1"/>
            </p:cNvSpPr>
            <p:nvPr/>
          </p:nvSpPr>
          <p:spPr bwMode="auto">
            <a:xfrm>
              <a:off x="2653" y="3249"/>
              <a:ext cx="681" cy="272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50" name="Oval 56"/>
            <p:cNvSpPr>
              <a:spLocks noChangeArrowheads="1"/>
            </p:cNvSpPr>
            <p:nvPr/>
          </p:nvSpPr>
          <p:spPr bwMode="auto">
            <a:xfrm>
              <a:off x="2653" y="3838"/>
              <a:ext cx="681" cy="272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2653" y="3385"/>
              <a:ext cx="0" cy="635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52" name="Line 58"/>
            <p:cNvSpPr>
              <a:spLocks noChangeShapeType="1"/>
            </p:cNvSpPr>
            <p:nvPr/>
          </p:nvSpPr>
          <p:spPr bwMode="auto">
            <a:xfrm>
              <a:off x="3334" y="3385"/>
              <a:ext cx="0" cy="635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53" name="Group 69"/>
          <p:cNvGrpSpPr/>
          <p:nvPr/>
        </p:nvGrpSpPr>
        <p:grpSpPr bwMode="auto">
          <a:xfrm>
            <a:off x="3508109" y="3385486"/>
            <a:ext cx="983413" cy="969183"/>
            <a:chOff x="3424" y="3155"/>
            <a:chExt cx="681" cy="955"/>
          </a:xfrm>
        </p:grpSpPr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3424" y="3884"/>
              <a:ext cx="681" cy="226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 flipV="1">
              <a:off x="3424" y="3155"/>
              <a:ext cx="344" cy="819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63"/>
            <p:cNvSpPr>
              <a:spLocks noChangeShapeType="1"/>
            </p:cNvSpPr>
            <p:nvPr/>
          </p:nvSpPr>
          <p:spPr bwMode="auto">
            <a:xfrm>
              <a:off x="3768" y="3164"/>
              <a:ext cx="337" cy="81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Group 68"/>
          <p:cNvGrpSpPr/>
          <p:nvPr/>
        </p:nvGrpSpPr>
        <p:grpSpPr bwMode="auto">
          <a:xfrm>
            <a:off x="5032041" y="3394928"/>
            <a:ext cx="1133426" cy="960923"/>
            <a:chOff x="4468" y="3255"/>
            <a:chExt cx="771" cy="901"/>
          </a:xfrm>
        </p:grpSpPr>
        <p:sp>
          <p:nvSpPr>
            <p:cNvPr id="58" name="Oval 64"/>
            <p:cNvSpPr>
              <a:spLocks noChangeArrowheads="1"/>
            </p:cNvSpPr>
            <p:nvPr/>
          </p:nvSpPr>
          <p:spPr bwMode="auto">
            <a:xfrm>
              <a:off x="4468" y="3929"/>
              <a:ext cx="771" cy="227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9" name="Oval 65"/>
            <p:cNvSpPr>
              <a:spLocks noChangeArrowheads="1"/>
            </p:cNvSpPr>
            <p:nvPr/>
          </p:nvSpPr>
          <p:spPr bwMode="auto">
            <a:xfrm>
              <a:off x="4672" y="3255"/>
              <a:ext cx="363" cy="90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0" name="Line 66"/>
            <p:cNvSpPr>
              <a:spLocks noChangeShapeType="1"/>
            </p:cNvSpPr>
            <p:nvPr/>
          </p:nvSpPr>
          <p:spPr bwMode="auto">
            <a:xfrm flipH="1">
              <a:off x="4468" y="3294"/>
              <a:ext cx="204" cy="771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67"/>
            <p:cNvSpPr>
              <a:spLocks noChangeShapeType="1"/>
            </p:cNvSpPr>
            <p:nvPr/>
          </p:nvSpPr>
          <p:spPr bwMode="auto">
            <a:xfrm>
              <a:off x="5040" y="3286"/>
              <a:ext cx="199" cy="779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饼形 61"/>
          <p:cNvSpPr/>
          <p:nvPr/>
        </p:nvSpPr>
        <p:spPr>
          <a:xfrm>
            <a:off x="6654051" y="2051965"/>
            <a:ext cx="1272433" cy="863131"/>
          </a:xfrm>
          <a:prstGeom prst="pie">
            <a:avLst>
              <a:gd name="adj1" fmla="val 5334469"/>
              <a:gd name="adj2" fmla="val 1620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989450" y="4377655"/>
            <a:ext cx="1343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790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667087" y="624085"/>
            <a:ext cx="80104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下面哪些图形是圆柱的展开图（单位：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7504" y="2762887"/>
            <a:ext cx="7136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）圆的周长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:2×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6.28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=6.28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14" name="Group 26"/>
          <p:cNvGrpSpPr/>
          <p:nvPr/>
        </p:nvGrpSpPr>
        <p:grpSpPr bwMode="auto">
          <a:xfrm>
            <a:off x="1435386" y="1023630"/>
            <a:ext cx="5832475" cy="1938338"/>
            <a:chOff x="748" y="1163"/>
            <a:chExt cx="3674" cy="1221"/>
          </a:xfrm>
        </p:grpSpPr>
        <p:pic>
          <p:nvPicPr>
            <p:cNvPr id="15" name="Picture 13" descr="6B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163"/>
              <a:ext cx="3674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981" y="134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975" y="180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879" y="1592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6.28</a:t>
              </a:r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 rot="-5400000">
              <a:off x="1397" y="164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2550" y="121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2550" y="194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2502" y="1754"/>
              <a:ext cx="2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 rot="-5400000">
              <a:off x="3352" y="164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3955" y="163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3949" y="135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3949" y="179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 rot="-5400000">
              <a:off x="4153" y="162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7544" y="4270325"/>
            <a:ext cx="621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答：第一个图形是圆柱的侧面展开图。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78899" y="2944953"/>
            <a:ext cx="240189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圆的周长等于长方形的长就是圆柱的展开图。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790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7504" y="3224532"/>
            <a:ext cx="713675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）圆的周长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:4×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12.56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≠20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7504" y="3684907"/>
            <a:ext cx="713675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）圆的周长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:3×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9.42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≠3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3" grpId="0" animBg="1"/>
      <p:bldP spid="2" grpId="0"/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615</Words>
  <Application>Microsoft Office PowerPoint</Application>
  <PresentationFormat>全屏显示(16:9)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73</cp:revision>
  <dcterms:created xsi:type="dcterms:W3CDTF">2018-09-11T05:46:00Z</dcterms:created>
  <dcterms:modified xsi:type="dcterms:W3CDTF">2023-01-09T03:37:08Z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