
<file path=[Content_Types].xml><?xml version="1.0" encoding="utf-8"?>
<Types xmlns="http://schemas.openxmlformats.org/package/2006/content-types">
  <Default Extension="png" ContentType="image/png"/>
  <Default Extension="webp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8" r:id="rId3"/>
    <p:sldId id="304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303" r:id="rId18"/>
    <p:sldId id="293" r:id="rId19"/>
    <p:sldId id="294" r:id="rId20"/>
    <p:sldId id="295" r:id="rId21"/>
    <p:sldId id="296" r:id="rId22"/>
    <p:sldId id="297" r:id="rId23"/>
    <p:sldId id="301" r:id="rId24"/>
    <p:sldId id="302" r:id="rId2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07" d="100"/>
          <a:sy n="107" d="100"/>
        </p:scale>
        <p:origin x="120" y="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复习导入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2" name="图片 11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3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知识梳理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8" name="图片 7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9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74BFB079-FF16-4D7A-9C0F-2F1832459724}"/>
              </a:ext>
            </a:extLst>
          </p:cNvPr>
          <p:cNvSpPr txBox="1"/>
          <p:nvPr userDrawn="1"/>
        </p:nvSpPr>
        <p:spPr>
          <a:xfrm>
            <a:off x="5292080" y="834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整理和复习</a:t>
            </a:r>
            <a:endParaRPr lang="zh-CN" altLang="en-US" sz="2000" b="1" dirty="0">
              <a:solidFill>
                <a:srgbClr val="8064A2">
                  <a:lumMod val="75000"/>
                </a:srgbClr>
              </a:solidFill>
              <a:latin typeface="宋体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2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microsoft.com/office/2007/relationships/hdphoto" Target="../media/hdphoto2.wdp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833281" y="1939211"/>
            <a:ext cx="5547031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数的性质和意义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+mj-ea"/>
                <a:ea typeface="+mj-ea"/>
              </a:rPr>
              <a:t>整理和复习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3707904" y="483518"/>
            <a:ext cx="756000" cy="5124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小数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15"/>
              <p:cNvSpPr txBox="1">
                <a:spLocks noChangeArrowheads="1"/>
              </p:cNvSpPr>
              <p:nvPr/>
            </p:nvSpPr>
            <p:spPr bwMode="auto">
              <a:xfrm>
                <a:off x="1115616" y="998341"/>
                <a:ext cx="6319522" cy="702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1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100" b="1" i="0" dirty="0">
                            <a:solidFill>
                              <a:schemeClr val="tx1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100" b="1" i="0" dirty="0">
                            <a:solidFill>
                              <a:schemeClr val="tx1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100" b="1" dirty="0">
                    <a:solidFill>
                      <a:schemeClr val="tx1"/>
                    </a:solidFill>
                    <a:latin typeface="楷体" pitchFamily="49" charset="-122"/>
                    <a:ea typeface="楷体" pitchFamily="49" charset="-122"/>
                  </a:rPr>
                  <a:t>=0.1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1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100" b="1" i="0" dirty="0">
                            <a:solidFill>
                              <a:schemeClr val="tx1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100" b="1" i="0" dirty="0">
                            <a:solidFill>
                              <a:schemeClr val="tx1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zh-CN" sz="2100" b="1" dirty="0">
                    <a:solidFill>
                      <a:schemeClr val="tx1"/>
                    </a:solidFill>
                    <a:latin typeface="楷体" pitchFamily="49" charset="-122"/>
                    <a:ea typeface="楷体" pitchFamily="49" charset="-122"/>
                  </a:rPr>
                  <a:t>=0.01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1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100" b="1" i="0" dirty="0">
                            <a:solidFill>
                              <a:schemeClr val="tx1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100" b="1" i="0" dirty="0">
                            <a:solidFill>
                              <a:schemeClr val="tx1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altLang="zh-CN" sz="2100" b="1" dirty="0">
                    <a:solidFill>
                      <a:schemeClr val="tx1"/>
                    </a:solidFill>
                    <a:latin typeface="楷体" pitchFamily="49" charset="-122"/>
                    <a:ea typeface="楷体" pitchFamily="49" charset="-122"/>
                  </a:rPr>
                  <a:t>=0.001  ……</a:t>
                </a:r>
                <a:endParaRPr lang="zh-CN" altLang="en-US" sz="2100" b="1" dirty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57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998341"/>
                <a:ext cx="6319522" cy="7021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/>
          <p:cNvSpPr/>
          <p:nvPr/>
        </p:nvSpPr>
        <p:spPr>
          <a:xfrm>
            <a:off x="323528" y="2750034"/>
            <a:ext cx="754052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</a:t>
            </a:r>
          </a:p>
        </p:txBody>
      </p:sp>
      <p:sp>
        <p:nvSpPr>
          <p:cNvPr id="29" name="矩形 28"/>
          <p:cNvSpPr/>
          <p:nvPr/>
        </p:nvSpPr>
        <p:spPr>
          <a:xfrm>
            <a:off x="1184353" y="2161176"/>
            <a:ext cx="2473274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整数部分是否为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4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257898" y="3003251"/>
            <a:ext cx="1985159" cy="80791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小数部分的位</a:t>
            </a:r>
            <a:endParaRPr lang="en-US" altLang="zh-CN" sz="24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数是否有限</a:t>
            </a:r>
          </a:p>
        </p:txBody>
      </p:sp>
      <p:sp>
        <p:nvSpPr>
          <p:cNvPr id="31" name="矩形 30"/>
          <p:cNvSpPr/>
          <p:nvPr/>
        </p:nvSpPr>
        <p:spPr>
          <a:xfrm>
            <a:off x="3870211" y="1955343"/>
            <a:ext cx="1061829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纯小数</a:t>
            </a:r>
          </a:p>
        </p:txBody>
      </p:sp>
      <p:sp>
        <p:nvSpPr>
          <p:cNvPr id="33" name="矩形 32"/>
          <p:cNvSpPr/>
          <p:nvPr/>
        </p:nvSpPr>
        <p:spPr>
          <a:xfrm>
            <a:off x="3870211" y="2427377"/>
            <a:ext cx="1061829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带小数</a:t>
            </a:r>
          </a:p>
        </p:txBody>
      </p:sp>
      <p:sp>
        <p:nvSpPr>
          <p:cNvPr id="35" name="左大括号 34"/>
          <p:cNvSpPr/>
          <p:nvPr/>
        </p:nvSpPr>
        <p:spPr>
          <a:xfrm>
            <a:off x="1074364" y="2225252"/>
            <a:ext cx="216024" cy="153692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左大括号 35"/>
          <p:cNvSpPr/>
          <p:nvPr/>
        </p:nvSpPr>
        <p:spPr>
          <a:xfrm>
            <a:off x="3707904" y="2033823"/>
            <a:ext cx="216024" cy="74265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295712" y="2987288"/>
            <a:ext cx="136960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有限小数</a:t>
            </a:r>
          </a:p>
        </p:txBody>
      </p:sp>
      <p:sp>
        <p:nvSpPr>
          <p:cNvPr id="66" name="矩形 65"/>
          <p:cNvSpPr/>
          <p:nvPr/>
        </p:nvSpPr>
        <p:spPr>
          <a:xfrm>
            <a:off x="3292604" y="3472774"/>
            <a:ext cx="136960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无限小数</a:t>
            </a:r>
          </a:p>
        </p:txBody>
      </p:sp>
      <p:sp>
        <p:nvSpPr>
          <p:cNvPr id="67" name="左大括号 66"/>
          <p:cNvSpPr/>
          <p:nvPr/>
        </p:nvSpPr>
        <p:spPr>
          <a:xfrm>
            <a:off x="3141300" y="3058690"/>
            <a:ext cx="216024" cy="74265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758735" y="3187918"/>
            <a:ext cx="2292935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无限不循环小数</a:t>
            </a:r>
          </a:p>
        </p:txBody>
      </p:sp>
      <p:sp>
        <p:nvSpPr>
          <p:cNvPr id="69" name="矩形 68"/>
          <p:cNvSpPr/>
          <p:nvPr/>
        </p:nvSpPr>
        <p:spPr>
          <a:xfrm>
            <a:off x="4758734" y="3692065"/>
            <a:ext cx="136960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循环小数</a:t>
            </a:r>
          </a:p>
        </p:txBody>
      </p:sp>
      <p:sp>
        <p:nvSpPr>
          <p:cNvPr id="70" name="左大括号 69"/>
          <p:cNvSpPr/>
          <p:nvPr/>
        </p:nvSpPr>
        <p:spPr>
          <a:xfrm>
            <a:off x="4591511" y="3327880"/>
            <a:ext cx="216024" cy="74265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244018" y="3542881"/>
            <a:ext cx="1677383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纯循环小数</a:t>
            </a:r>
          </a:p>
        </p:txBody>
      </p:sp>
      <p:sp>
        <p:nvSpPr>
          <p:cNvPr id="72" name="矩形 71"/>
          <p:cNvSpPr/>
          <p:nvPr/>
        </p:nvSpPr>
        <p:spPr>
          <a:xfrm>
            <a:off x="6244018" y="4005377"/>
            <a:ext cx="1677383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混循环小数</a:t>
            </a:r>
          </a:p>
        </p:txBody>
      </p:sp>
      <p:sp>
        <p:nvSpPr>
          <p:cNvPr id="73" name="左大括号 72"/>
          <p:cNvSpPr/>
          <p:nvPr/>
        </p:nvSpPr>
        <p:spPr>
          <a:xfrm>
            <a:off x="6092715" y="3620911"/>
            <a:ext cx="216024" cy="74265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6384225" y="1918581"/>
            <a:ext cx="1260000" cy="347582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5" name="TextBox 15"/>
          <p:cNvSpPr txBox="1">
            <a:spLocks noChangeArrowheads="1"/>
          </p:cNvSpPr>
          <p:nvPr/>
        </p:nvSpPr>
        <p:spPr bwMode="auto">
          <a:xfrm>
            <a:off x="5751354" y="1910590"/>
            <a:ext cx="1969347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3 . 1 4 1 5 9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6118611" y="1838367"/>
            <a:ext cx="0" cy="313247"/>
          </a:xfrm>
          <a:prstGeom prst="straightConnector1">
            <a:avLst/>
          </a:prstGeom>
          <a:ln>
            <a:solidFill>
              <a:srgbClr val="DF00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788910" y="1581138"/>
            <a:ext cx="715580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小数点</a:t>
            </a:r>
          </a:p>
        </p:txBody>
      </p:sp>
      <p:cxnSp>
        <p:nvCxnSpPr>
          <p:cNvPr id="76" name="直接箭头连接符 75"/>
          <p:cNvCxnSpPr/>
          <p:nvPr/>
        </p:nvCxnSpPr>
        <p:spPr>
          <a:xfrm flipV="1">
            <a:off x="5904774" y="2260561"/>
            <a:ext cx="0" cy="323101"/>
          </a:xfrm>
          <a:prstGeom prst="straightConnector1">
            <a:avLst/>
          </a:prstGeom>
          <a:ln>
            <a:solidFill>
              <a:srgbClr val="DF00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5276406" y="2484795"/>
            <a:ext cx="129600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整数部分</a:t>
            </a:r>
            <a:endParaRPr lang="en-US" altLang="zh-CN" sz="15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1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（个十百</a:t>
            </a:r>
            <a:r>
              <a:rPr lang="en-US" altLang="zh-CN" sz="1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1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79" name="AutoShape 27"/>
          <p:cNvSpPr>
            <a:spLocks noChangeArrowheads="1"/>
          </p:cNvSpPr>
          <p:nvPr/>
        </p:nvSpPr>
        <p:spPr bwMode="auto">
          <a:xfrm>
            <a:off x="6504490" y="2367638"/>
            <a:ext cx="2279470" cy="1061298"/>
          </a:xfrm>
          <a:prstGeom prst="cloudCallout">
            <a:avLst>
              <a:gd name="adj1" fmla="val -22725"/>
              <a:gd name="adj2" fmla="val -58862"/>
            </a:avLst>
          </a:prstGeom>
          <a:noFill/>
          <a:ln w="19050">
            <a:solidFill>
              <a:srgbClr val="00B050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分数部分</a:t>
            </a:r>
          </a:p>
          <a:p>
            <a:pPr algn="ctr">
              <a:defRPr/>
            </a:pPr>
            <a:r>
              <a:rPr lang="zh-CN" altLang="en-US" sz="1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（十分位、百分位、千分位</a:t>
            </a:r>
            <a:r>
              <a:rPr lang="en-US" altLang="zh-CN" sz="1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1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7" grpId="0"/>
      <p:bldP spid="28" grpId="0"/>
      <p:bldP spid="29" grpId="0"/>
      <p:bldP spid="30" grpId="0"/>
      <p:bldP spid="31" grpId="0"/>
      <p:bldP spid="33" grpId="0"/>
      <p:bldP spid="35" grpId="0" animBg="1"/>
      <p:bldP spid="36" grpId="0" animBg="1"/>
      <p:bldP spid="62" grpId="0"/>
      <p:bldP spid="66" grpId="0"/>
      <p:bldP spid="67" grpId="0" animBg="1"/>
      <p:bldP spid="68" grpId="0"/>
      <p:bldP spid="69" grpId="0"/>
      <p:bldP spid="70" grpId="0" animBg="1"/>
      <p:bldP spid="71" grpId="0"/>
      <p:bldP spid="72" grpId="0"/>
      <p:bldP spid="73" grpId="0" animBg="1"/>
      <p:bldP spid="55" grpId="0" animBg="1"/>
      <p:bldP spid="75" grpId="0"/>
      <p:bldP spid="6" grpId="0"/>
      <p:bldP spid="77" grpId="0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894560" y="996182"/>
            <a:ext cx="7733282" cy="4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请你在图中表示下列各数。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2658574" y="452806"/>
            <a:ext cx="464973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2. </a:t>
            </a:r>
            <a:r>
              <a:rPr lang="zh-CN" altLang="en-US" sz="2800" b="1" dirty="0">
                <a:latin typeface="宋体" panose="02010600030101010101" pitchFamily="2" charset="-122"/>
              </a:rPr>
              <a:t>用直线上的点表示数</a:t>
            </a:r>
          </a:p>
        </p:txBody>
      </p:sp>
      <p:sp>
        <p:nvSpPr>
          <p:cNvPr id="76" name="AutoShape 27"/>
          <p:cNvSpPr>
            <a:spLocks noChangeArrowheads="1"/>
          </p:cNvSpPr>
          <p:nvPr/>
        </p:nvSpPr>
        <p:spPr bwMode="auto">
          <a:xfrm>
            <a:off x="3554310" y="4247531"/>
            <a:ext cx="3917951" cy="483015"/>
          </a:xfrm>
          <a:prstGeom prst="wedgeRoundRectCallout">
            <a:avLst>
              <a:gd name="adj1" fmla="val 59301"/>
              <a:gd name="adj2" fmla="val -71405"/>
              <a:gd name="adj3" fmla="val 16667"/>
            </a:avLst>
          </a:prstGeom>
          <a:solidFill>
            <a:srgbClr val="FFFF00">
              <a:alpha val="25000"/>
            </a:srgbClr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的左边为负数，右边为正数。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94" y="3487255"/>
            <a:ext cx="758952" cy="14374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75" y="1639290"/>
            <a:ext cx="8974851" cy="1586784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551070" y="2715766"/>
            <a:ext cx="107504" cy="107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87322" y="3122980"/>
            <a:ext cx="390830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-3</a:t>
            </a:r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5023780" y="2715766"/>
            <a:ext cx="107504" cy="107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矩形 37"/>
              <p:cNvSpPr/>
              <p:nvPr/>
            </p:nvSpPr>
            <p:spPr>
              <a:xfrm>
                <a:off x="4860032" y="3127564"/>
                <a:ext cx="390830" cy="88434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127564"/>
                <a:ext cx="390830" cy="884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 40"/>
          <p:cNvSpPr/>
          <p:nvPr/>
        </p:nvSpPr>
        <p:spPr>
          <a:xfrm>
            <a:off x="3365759" y="3122980"/>
            <a:ext cx="782912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-1.25</a:t>
            </a: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3703463" y="2711604"/>
            <a:ext cx="107504" cy="107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513877" y="3126344"/>
            <a:ext cx="782912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3.5</a:t>
            </a:r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6804248" y="2700660"/>
            <a:ext cx="107504" cy="107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7830234" y="2697510"/>
            <a:ext cx="107504" cy="107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7666486" y="3104724"/>
            <a:ext cx="390830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5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3" grpId="0" animBg="1"/>
      <p:bldP spid="5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471234" y="837426"/>
            <a:ext cx="8390728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什么是十进制计数法？数位和计数单位有什么区别？填写下表，你能提出什么问题？</a:t>
            </a:r>
          </a:p>
        </p:txBody>
      </p:sp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3022437" y="276597"/>
            <a:ext cx="363779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3. </a:t>
            </a:r>
            <a:r>
              <a:rPr lang="zh-CN" altLang="en-US" sz="2800" b="1" dirty="0">
                <a:latin typeface="宋体" panose="02010600030101010101" pitchFamily="2" charset="-122"/>
              </a:rPr>
              <a:t>计数单位和数位</a:t>
            </a:r>
          </a:p>
        </p:txBody>
      </p:sp>
      <p:graphicFrame>
        <p:nvGraphicFramePr>
          <p:cNvPr id="5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80808"/>
              </p:ext>
            </p:extLst>
          </p:nvPr>
        </p:nvGraphicFramePr>
        <p:xfrm>
          <a:off x="1809569" y="1793082"/>
          <a:ext cx="6138869" cy="2262175"/>
        </p:xfrm>
        <a:graphic>
          <a:graphicData uri="http://schemas.openxmlformats.org/drawingml/2006/table">
            <a:tbl>
              <a:tblPr/>
              <a:tblGrid>
                <a:gridCol w="291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1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17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17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17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17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17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17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170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31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74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170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170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170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170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055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en-US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en-US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en-US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6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7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en-US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2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l"/>
                        </a:tabLst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圆角矩形 1"/>
          <p:cNvSpPr/>
          <p:nvPr/>
        </p:nvSpPr>
        <p:spPr>
          <a:xfrm>
            <a:off x="4072541" y="1332813"/>
            <a:ext cx="1523184" cy="3780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数位顺序表</a:t>
            </a:r>
          </a:p>
        </p:txBody>
      </p:sp>
      <p:sp>
        <p:nvSpPr>
          <p:cNvPr id="55" name="右箭头 54"/>
          <p:cNvSpPr/>
          <p:nvPr/>
        </p:nvSpPr>
        <p:spPr>
          <a:xfrm>
            <a:off x="1518466" y="2195584"/>
            <a:ext cx="1107000" cy="13600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TextBox 15"/>
          <p:cNvSpPr txBox="1">
            <a:spLocks noChangeArrowheads="1"/>
          </p:cNvSpPr>
          <p:nvPr/>
        </p:nvSpPr>
        <p:spPr bwMode="auto">
          <a:xfrm>
            <a:off x="323528" y="2035060"/>
            <a:ext cx="143647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数的分级</a:t>
            </a:r>
          </a:p>
        </p:txBody>
      </p:sp>
      <p:sp>
        <p:nvSpPr>
          <p:cNvPr id="3" name="下弧形箭头 2"/>
          <p:cNvSpPr/>
          <p:nvPr/>
        </p:nvSpPr>
        <p:spPr>
          <a:xfrm flipH="1">
            <a:off x="5478530" y="3936672"/>
            <a:ext cx="408660" cy="222667"/>
          </a:xfrm>
          <a:prstGeom prst="curved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下弧形箭头 68"/>
          <p:cNvSpPr/>
          <p:nvPr/>
        </p:nvSpPr>
        <p:spPr>
          <a:xfrm flipH="1">
            <a:off x="2548575" y="3938199"/>
            <a:ext cx="264130" cy="222659"/>
          </a:xfrm>
          <a:prstGeom prst="curved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" name="下弧形箭头 70"/>
          <p:cNvSpPr/>
          <p:nvPr/>
        </p:nvSpPr>
        <p:spPr>
          <a:xfrm flipH="1">
            <a:off x="2830518" y="3936679"/>
            <a:ext cx="264130" cy="222659"/>
          </a:xfrm>
          <a:prstGeom prst="curved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下弧形箭头 71"/>
          <p:cNvSpPr/>
          <p:nvPr/>
        </p:nvSpPr>
        <p:spPr>
          <a:xfrm flipH="1">
            <a:off x="3127042" y="3936671"/>
            <a:ext cx="264130" cy="222659"/>
          </a:xfrm>
          <a:prstGeom prst="curved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3" name="下弧形箭头 72"/>
          <p:cNvSpPr/>
          <p:nvPr/>
        </p:nvSpPr>
        <p:spPr>
          <a:xfrm flipH="1">
            <a:off x="3400078" y="3923357"/>
            <a:ext cx="264130" cy="222659"/>
          </a:xfrm>
          <a:prstGeom prst="curved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5" name="下弧形箭头 74"/>
          <p:cNvSpPr/>
          <p:nvPr/>
        </p:nvSpPr>
        <p:spPr>
          <a:xfrm flipH="1">
            <a:off x="3708693" y="3923357"/>
            <a:ext cx="264130" cy="222659"/>
          </a:xfrm>
          <a:prstGeom prst="curved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6" name="下弧形箭头 75"/>
          <p:cNvSpPr/>
          <p:nvPr/>
        </p:nvSpPr>
        <p:spPr>
          <a:xfrm flipH="1">
            <a:off x="4017355" y="3927852"/>
            <a:ext cx="264130" cy="222659"/>
          </a:xfrm>
          <a:prstGeom prst="curved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" name="下弧形箭头 76"/>
          <p:cNvSpPr/>
          <p:nvPr/>
        </p:nvSpPr>
        <p:spPr>
          <a:xfrm flipH="1">
            <a:off x="4299297" y="3927852"/>
            <a:ext cx="264130" cy="222659"/>
          </a:xfrm>
          <a:prstGeom prst="curved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" name="下弧形箭头 77"/>
          <p:cNvSpPr/>
          <p:nvPr/>
        </p:nvSpPr>
        <p:spPr>
          <a:xfrm flipH="1">
            <a:off x="4579492" y="3923357"/>
            <a:ext cx="264130" cy="222659"/>
          </a:xfrm>
          <a:prstGeom prst="curved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9" name="下弧形箭头 78"/>
          <p:cNvSpPr/>
          <p:nvPr/>
        </p:nvSpPr>
        <p:spPr>
          <a:xfrm flipH="1">
            <a:off x="4861434" y="3927852"/>
            <a:ext cx="264130" cy="222659"/>
          </a:xfrm>
          <a:prstGeom prst="curved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0" name="下弧形箭头 79"/>
          <p:cNvSpPr/>
          <p:nvPr/>
        </p:nvSpPr>
        <p:spPr>
          <a:xfrm flipH="1">
            <a:off x="5163021" y="3927852"/>
            <a:ext cx="264130" cy="222659"/>
          </a:xfrm>
          <a:prstGeom prst="curved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" name="TextBox 15"/>
          <p:cNvSpPr txBox="1">
            <a:spLocks noChangeArrowheads="1"/>
          </p:cNvSpPr>
          <p:nvPr/>
        </p:nvSpPr>
        <p:spPr bwMode="auto">
          <a:xfrm>
            <a:off x="5493791" y="4124952"/>
            <a:ext cx="518819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400" b="1" dirty="0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×10</a:t>
            </a:r>
            <a:endParaRPr lang="zh-CN" altLang="en-US" sz="1400" b="1" dirty="0">
              <a:solidFill>
                <a:srgbClr val="DF00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" name="TextBox 15"/>
          <p:cNvSpPr txBox="1">
            <a:spLocks noChangeArrowheads="1"/>
          </p:cNvSpPr>
          <p:nvPr/>
        </p:nvSpPr>
        <p:spPr bwMode="auto">
          <a:xfrm>
            <a:off x="5143096" y="4123792"/>
            <a:ext cx="523667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400" b="1" dirty="0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×10</a:t>
            </a:r>
            <a:endParaRPr lang="zh-CN" altLang="en-US" sz="1400" b="1" dirty="0">
              <a:solidFill>
                <a:srgbClr val="DF00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" name="TextBox 15"/>
          <p:cNvSpPr txBox="1">
            <a:spLocks noChangeArrowheads="1"/>
          </p:cNvSpPr>
          <p:nvPr/>
        </p:nvSpPr>
        <p:spPr bwMode="auto">
          <a:xfrm>
            <a:off x="4793541" y="4121748"/>
            <a:ext cx="571614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400" b="1" dirty="0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×10</a:t>
            </a:r>
            <a:endParaRPr lang="zh-CN" altLang="en-US" sz="1400" b="1" dirty="0">
              <a:solidFill>
                <a:srgbClr val="DF00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4" name="TextBox 15"/>
          <p:cNvSpPr txBox="1">
            <a:spLocks noChangeArrowheads="1"/>
          </p:cNvSpPr>
          <p:nvPr/>
        </p:nvSpPr>
        <p:spPr bwMode="auto">
          <a:xfrm>
            <a:off x="4469843" y="4120588"/>
            <a:ext cx="535225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400" b="1" dirty="0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×10</a:t>
            </a:r>
            <a:endParaRPr lang="zh-CN" altLang="en-US" sz="1400" b="1" dirty="0">
              <a:solidFill>
                <a:srgbClr val="DF00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5" name="TextBox 15"/>
          <p:cNvSpPr txBox="1">
            <a:spLocks noChangeArrowheads="1"/>
          </p:cNvSpPr>
          <p:nvPr/>
        </p:nvSpPr>
        <p:spPr bwMode="auto">
          <a:xfrm>
            <a:off x="4148731" y="4123705"/>
            <a:ext cx="536948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400" b="1" dirty="0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×10</a:t>
            </a:r>
            <a:endParaRPr lang="zh-CN" altLang="en-US" sz="1400" b="1" dirty="0">
              <a:solidFill>
                <a:srgbClr val="DF00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TextBox 15"/>
          <p:cNvSpPr txBox="1">
            <a:spLocks noChangeArrowheads="1"/>
          </p:cNvSpPr>
          <p:nvPr/>
        </p:nvSpPr>
        <p:spPr bwMode="auto">
          <a:xfrm>
            <a:off x="3833660" y="4122544"/>
            <a:ext cx="559641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400" b="1" dirty="0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×10</a:t>
            </a:r>
            <a:endParaRPr lang="zh-CN" altLang="en-US" sz="1400" b="1" dirty="0">
              <a:solidFill>
                <a:srgbClr val="DF00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8" name="TextBox 15"/>
          <p:cNvSpPr txBox="1">
            <a:spLocks noChangeArrowheads="1"/>
          </p:cNvSpPr>
          <p:nvPr/>
        </p:nvSpPr>
        <p:spPr bwMode="auto">
          <a:xfrm>
            <a:off x="3506545" y="4121748"/>
            <a:ext cx="540118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400" b="1" dirty="0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×10</a:t>
            </a:r>
            <a:endParaRPr lang="zh-CN" altLang="en-US" sz="1400" b="1" dirty="0">
              <a:solidFill>
                <a:srgbClr val="DF00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9" name="TextBox 15"/>
          <p:cNvSpPr txBox="1">
            <a:spLocks noChangeArrowheads="1"/>
          </p:cNvSpPr>
          <p:nvPr/>
        </p:nvSpPr>
        <p:spPr bwMode="auto">
          <a:xfrm>
            <a:off x="3096588" y="4129214"/>
            <a:ext cx="597073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400" b="1" dirty="0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1400" b="1" dirty="0">
              <a:solidFill>
                <a:srgbClr val="DF00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0" name="右箭头 89"/>
          <p:cNvSpPr/>
          <p:nvPr/>
        </p:nvSpPr>
        <p:spPr>
          <a:xfrm flipH="1">
            <a:off x="3060640" y="4422572"/>
            <a:ext cx="3217205" cy="162000"/>
          </a:xfrm>
          <a:prstGeom prst="rightArrow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1" name="圆角矩形 90"/>
          <p:cNvSpPr/>
          <p:nvPr/>
        </p:nvSpPr>
        <p:spPr>
          <a:xfrm>
            <a:off x="1362694" y="4314572"/>
            <a:ext cx="1586713" cy="37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十进制计数法</a:t>
            </a:r>
          </a:p>
        </p:txBody>
      </p:sp>
      <p:sp>
        <p:nvSpPr>
          <p:cNvPr id="4" name="矩形 3"/>
          <p:cNvSpPr/>
          <p:nvPr/>
        </p:nvSpPr>
        <p:spPr>
          <a:xfrm>
            <a:off x="3714138" y="1804802"/>
            <a:ext cx="869089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整数部分</a:t>
            </a:r>
          </a:p>
        </p:txBody>
      </p:sp>
      <p:sp>
        <p:nvSpPr>
          <p:cNvPr id="35" name="矩形 34"/>
          <p:cNvSpPr/>
          <p:nvPr/>
        </p:nvSpPr>
        <p:spPr>
          <a:xfrm>
            <a:off x="6794300" y="1972975"/>
            <a:ext cx="869089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小数部分</a:t>
            </a:r>
          </a:p>
        </p:txBody>
      </p:sp>
      <p:sp>
        <p:nvSpPr>
          <p:cNvPr id="36" name="矩形 35"/>
          <p:cNvSpPr/>
          <p:nvPr/>
        </p:nvSpPr>
        <p:spPr>
          <a:xfrm>
            <a:off x="6080558" y="1794948"/>
            <a:ext cx="325791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点</a:t>
            </a:r>
          </a:p>
        </p:txBody>
      </p:sp>
      <p:sp>
        <p:nvSpPr>
          <p:cNvPr id="37" name="矩形 36"/>
          <p:cNvSpPr/>
          <p:nvPr/>
        </p:nvSpPr>
        <p:spPr>
          <a:xfrm>
            <a:off x="4930611" y="2140498"/>
            <a:ext cx="869089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个    级</a:t>
            </a:r>
          </a:p>
        </p:txBody>
      </p:sp>
      <p:sp>
        <p:nvSpPr>
          <p:cNvPr id="38" name="矩形 37"/>
          <p:cNvSpPr/>
          <p:nvPr/>
        </p:nvSpPr>
        <p:spPr>
          <a:xfrm>
            <a:off x="3679976" y="2140498"/>
            <a:ext cx="869089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万    级</a:t>
            </a:r>
          </a:p>
        </p:txBody>
      </p:sp>
      <p:sp>
        <p:nvSpPr>
          <p:cNvPr id="39" name="矩形 38"/>
          <p:cNvSpPr/>
          <p:nvPr/>
        </p:nvSpPr>
        <p:spPr>
          <a:xfrm>
            <a:off x="2587016" y="2140498"/>
            <a:ext cx="869089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亿    级</a:t>
            </a:r>
          </a:p>
        </p:txBody>
      </p:sp>
      <p:sp>
        <p:nvSpPr>
          <p:cNvPr id="40" name="矩形 39"/>
          <p:cNvSpPr/>
          <p:nvPr/>
        </p:nvSpPr>
        <p:spPr>
          <a:xfrm>
            <a:off x="2129332" y="2149405"/>
            <a:ext cx="250175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118544" y="2637778"/>
            <a:ext cx="250175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118544" y="3421549"/>
            <a:ext cx="250175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775320" y="2545445"/>
            <a:ext cx="354011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位</a:t>
            </a:r>
          </a:p>
        </p:txBody>
      </p:sp>
      <p:sp>
        <p:nvSpPr>
          <p:cNvPr id="44" name="矩形 43"/>
          <p:cNvSpPr/>
          <p:nvPr/>
        </p:nvSpPr>
        <p:spPr>
          <a:xfrm>
            <a:off x="1754562" y="3171268"/>
            <a:ext cx="392582" cy="8079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计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单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位</a:t>
            </a:r>
          </a:p>
        </p:txBody>
      </p:sp>
      <p:sp>
        <p:nvSpPr>
          <p:cNvPr id="45" name="矩形 44"/>
          <p:cNvSpPr/>
          <p:nvPr/>
        </p:nvSpPr>
        <p:spPr>
          <a:xfrm>
            <a:off x="5658137" y="2547682"/>
            <a:ext cx="278003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位</a:t>
            </a:r>
          </a:p>
        </p:txBody>
      </p:sp>
      <p:sp>
        <p:nvSpPr>
          <p:cNvPr id="46" name="矩形 45"/>
          <p:cNvSpPr/>
          <p:nvPr/>
        </p:nvSpPr>
        <p:spPr>
          <a:xfrm>
            <a:off x="5310539" y="2547655"/>
            <a:ext cx="278003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位</a:t>
            </a:r>
          </a:p>
        </p:txBody>
      </p:sp>
      <p:sp>
        <p:nvSpPr>
          <p:cNvPr id="47" name="矩形 46"/>
          <p:cNvSpPr/>
          <p:nvPr/>
        </p:nvSpPr>
        <p:spPr>
          <a:xfrm>
            <a:off x="5024019" y="2547628"/>
            <a:ext cx="278003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百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位</a:t>
            </a:r>
          </a:p>
        </p:txBody>
      </p:sp>
      <p:sp>
        <p:nvSpPr>
          <p:cNvPr id="49" name="矩形 48"/>
          <p:cNvSpPr/>
          <p:nvPr/>
        </p:nvSpPr>
        <p:spPr>
          <a:xfrm>
            <a:off x="4722433" y="2547971"/>
            <a:ext cx="278003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千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位</a:t>
            </a:r>
          </a:p>
        </p:txBody>
      </p:sp>
      <p:sp>
        <p:nvSpPr>
          <p:cNvPr id="50" name="矩形 49"/>
          <p:cNvSpPr/>
          <p:nvPr/>
        </p:nvSpPr>
        <p:spPr>
          <a:xfrm>
            <a:off x="4444956" y="2538294"/>
            <a:ext cx="278003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位</a:t>
            </a:r>
          </a:p>
        </p:txBody>
      </p:sp>
      <p:sp>
        <p:nvSpPr>
          <p:cNvPr id="51" name="矩形 50"/>
          <p:cNvSpPr/>
          <p:nvPr/>
        </p:nvSpPr>
        <p:spPr>
          <a:xfrm>
            <a:off x="4142659" y="2464859"/>
            <a:ext cx="278003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位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849381" y="2476721"/>
            <a:ext cx="278003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百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位</a:t>
            </a:r>
          </a:p>
        </p:txBody>
      </p:sp>
      <p:sp>
        <p:nvSpPr>
          <p:cNvPr id="53" name="矩形 52"/>
          <p:cNvSpPr/>
          <p:nvPr/>
        </p:nvSpPr>
        <p:spPr>
          <a:xfrm>
            <a:off x="3545049" y="2476694"/>
            <a:ext cx="278003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千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位</a:t>
            </a:r>
          </a:p>
        </p:txBody>
      </p:sp>
      <p:sp>
        <p:nvSpPr>
          <p:cNvPr id="57" name="矩形 56"/>
          <p:cNvSpPr/>
          <p:nvPr/>
        </p:nvSpPr>
        <p:spPr>
          <a:xfrm>
            <a:off x="3270181" y="2557193"/>
            <a:ext cx="278003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亿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位</a:t>
            </a:r>
          </a:p>
        </p:txBody>
      </p:sp>
      <p:sp>
        <p:nvSpPr>
          <p:cNvPr id="58" name="矩形 57"/>
          <p:cNvSpPr/>
          <p:nvPr/>
        </p:nvSpPr>
        <p:spPr>
          <a:xfrm>
            <a:off x="2974891" y="2467359"/>
            <a:ext cx="278003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亿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位</a:t>
            </a:r>
          </a:p>
        </p:txBody>
      </p:sp>
      <p:sp>
        <p:nvSpPr>
          <p:cNvPr id="59" name="矩形 58"/>
          <p:cNvSpPr/>
          <p:nvPr/>
        </p:nvSpPr>
        <p:spPr>
          <a:xfrm>
            <a:off x="2402637" y="2476721"/>
            <a:ext cx="278003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千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亿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位</a:t>
            </a:r>
          </a:p>
        </p:txBody>
      </p:sp>
      <p:sp>
        <p:nvSpPr>
          <p:cNvPr id="60" name="矩形 59"/>
          <p:cNvSpPr/>
          <p:nvPr/>
        </p:nvSpPr>
        <p:spPr>
          <a:xfrm>
            <a:off x="2696888" y="2475042"/>
            <a:ext cx="278003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百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亿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位</a:t>
            </a:r>
          </a:p>
        </p:txBody>
      </p:sp>
      <p:sp>
        <p:nvSpPr>
          <p:cNvPr id="61" name="矩形 60"/>
          <p:cNvSpPr/>
          <p:nvPr/>
        </p:nvSpPr>
        <p:spPr>
          <a:xfrm>
            <a:off x="5317722" y="3400465"/>
            <a:ext cx="278003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</a:p>
        </p:txBody>
      </p:sp>
      <p:sp>
        <p:nvSpPr>
          <p:cNvPr id="62" name="矩形 61"/>
          <p:cNvSpPr/>
          <p:nvPr/>
        </p:nvSpPr>
        <p:spPr>
          <a:xfrm>
            <a:off x="5509749" y="3284685"/>
            <a:ext cx="579901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</a:p>
        </p:txBody>
      </p:sp>
      <p:sp>
        <p:nvSpPr>
          <p:cNvPr id="64" name="矩形 63"/>
          <p:cNvSpPr/>
          <p:nvPr/>
        </p:nvSpPr>
        <p:spPr>
          <a:xfrm>
            <a:off x="5022538" y="3410053"/>
            <a:ext cx="278003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百</a:t>
            </a:r>
          </a:p>
        </p:txBody>
      </p:sp>
      <p:sp>
        <p:nvSpPr>
          <p:cNvPr id="65" name="矩形 64"/>
          <p:cNvSpPr/>
          <p:nvPr/>
        </p:nvSpPr>
        <p:spPr>
          <a:xfrm>
            <a:off x="4738764" y="3419302"/>
            <a:ext cx="278003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千</a:t>
            </a:r>
          </a:p>
        </p:txBody>
      </p:sp>
      <p:sp>
        <p:nvSpPr>
          <p:cNvPr id="66" name="矩形 65"/>
          <p:cNvSpPr/>
          <p:nvPr/>
        </p:nvSpPr>
        <p:spPr>
          <a:xfrm>
            <a:off x="4434568" y="3409624"/>
            <a:ext cx="278003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</a:p>
        </p:txBody>
      </p:sp>
      <p:sp>
        <p:nvSpPr>
          <p:cNvPr id="67" name="矩形 66"/>
          <p:cNvSpPr/>
          <p:nvPr/>
        </p:nvSpPr>
        <p:spPr>
          <a:xfrm>
            <a:off x="4141177" y="3318378"/>
            <a:ext cx="278003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856806" y="3312427"/>
            <a:ext cx="278003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百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</a:p>
        </p:txBody>
      </p:sp>
      <p:sp>
        <p:nvSpPr>
          <p:cNvPr id="70" name="矩形 69"/>
          <p:cNvSpPr/>
          <p:nvPr/>
        </p:nvSpPr>
        <p:spPr>
          <a:xfrm>
            <a:off x="3561380" y="3321307"/>
            <a:ext cx="278003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千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</a:p>
        </p:txBody>
      </p:sp>
      <p:sp>
        <p:nvSpPr>
          <p:cNvPr id="92" name="矩形 91"/>
          <p:cNvSpPr/>
          <p:nvPr/>
        </p:nvSpPr>
        <p:spPr>
          <a:xfrm>
            <a:off x="3268699" y="3401805"/>
            <a:ext cx="278003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亿</a:t>
            </a:r>
          </a:p>
        </p:txBody>
      </p:sp>
      <p:sp>
        <p:nvSpPr>
          <p:cNvPr id="95" name="矩形 94"/>
          <p:cNvSpPr/>
          <p:nvPr/>
        </p:nvSpPr>
        <p:spPr>
          <a:xfrm>
            <a:off x="2973410" y="3311972"/>
            <a:ext cx="278003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亿</a:t>
            </a:r>
          </a:p>
        </p:txBody>
      </p:sp>
      <p:sp>
        <p:nvSpPr>
          <p:cNvPr id="96" name="矩形 95"/>
          <p:cNvSpPr/>
          <p:nvPr/>
        </p:nvSpPr>
        <p:spPr>
          <a:xfrm>
            <a:off x="2392249" y="3321333"/>
            <a:ext cx="278003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千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亿</a:t>
            </a:r>
          </a:p>
        </p:txBody>
      </p:sp>
      <p:sp>
        <p:nvSpPr>
          <p:cNvPr id="97" name="矩形 96"/>
          <p:cNvSpPr/>
          <p:nvPr/>
        </p:nvSpPr>
        <p:spPr>
          <a:xfrm>
            <a:off x="2686501" y="3319654"/>
            <a:ext cx="278003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百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亿</a:t>
            </a:r>
          </a:p>
        </p:txBody>
      </p:sp>
      <p:sp>
        <p:nvSpPr>
          <p:cNvPr id="98" name="矩形 97"/>
          <p:cNvSpPr/>
          <p:nvPr/>
        </p:nvSpPr>
        <p:spPr>
          <a:xfrm>
            <a:off x="6104452" y="2934252"/>
            <a:ext cx="278003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7376879" y="3169965"/>
            <a:ext cx="286510" cy="8079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sp>
        <p:nvSpPr>
          <p:cNvPr id="100" name="矩形 99"/>
          <p:cNvSpPr/>
          <p:nvPr/>
        </p:nvSpPr>
        <p:spPr>
          <a:xfrm>
            <a:off x="7085589" y="3171268"/>
            <a:ext cx="286510" cy="8079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千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sp>
        <p:nvSpPr>
          <p:cNvPr id="101" name="矩形 100"/>
          <p:cNvSpPr/>
          <p:nvPr/>
        </p:nvSpPr>
        <p:spPr>
          <a:xfrm>
            <a:off x="6794300" y="3169965"/>
            <a:ext cx="286510" cy="8079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百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sp>
        <p:nvSpPr>
          <p:cNvPr id="102" name="矩形 101"/>
          <p:cNvSpPr/>
          <p:nvPr/>
        </p:nvSpPr>
        <p:spPr>
          <a:xfrm>
            <a:off x="6503010" y="3171268"/>
            <a:ext cx="286510" cy="8079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sp>
        <p:nvSpPr>
          <p:cNvPr id="103" name="矩形 102"/>
          <p:cNvSpPr/>
          <p:nvPr/>
        </p:nvSpPr>
        <p:spPr>
          <a:xfrm>
            <a:off x="7372100" y="2476144"/>
            <a:ext cx="28651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位</a:t>
            </a:r>
          </a:p>
        </p:txBody>
      </p:sp>
      <p:sp>
        <p:nvSpPr>
          <p:cNvPr id="104" name="矩形 103"/>
          <p:cNvSpPr/>
          <p:nvPr/>
        </p:nvSpPr>
        <p:spPr>
          <a:xfrm>
            <a:off x="7080810" y="2477448"/>
            <a:ext cx="28651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千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位</a:t>
            </a:r>
          </a:p>
        </p:txBody>
      </p:sp>
      <p:sp>
        <p:nvSpPr>
          <p:cNvPr id="105" name="矩形 104"/>
          <p:cNvSpPr/>
          <p:nvPr/>
        </p:nvSpPr>
        <p:spPr>
          <a:xfrm>
            <a:off x="6789519" y="2473449"/>
            <a:ext cx="28651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百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位</a:t>
            </a:r>
          </a:p>
        </p:txBody>
      </p:sp>
      <p:sp>
        <p:nvSpPr>
          <p:cNvPr id="106" name="矩形 105"/>
          <p:cNvSpPr/>
          <p:nvPr/>
        </p:nvSpPr>
        <p:spPr>
          <a:xfrm>
            <a:off x="6498229" y="2474753"/>
            <a:ext cx="28651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 algn="ctr" eaLnBrk="1" hangingPunct="1">
              <a:tabLst>
                <a:tab pos="4714875" algn="l"/>
              </a:tabLst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位</a:t>
            </a:r>
          </a:p>
        </p:txBody>
      </p:sp>
      <p:sp>
        <p:nvSpPr>
          <p:cNvPr id="107" name="矩形 106"/>
          <p:cNvSpPr/>
          <p:nvPr/>
        </p:nvSpPr>
        <p:spPr>
          <a:xfrm>
            <a:off x="7674305" y="2635119"/>
            <a:ext cx="250175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7674305" y="3418890"/>
            <a:ext cx="250175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eaLnBrk="1" hangingPunct="1">
              <a:tabLst>
                <a:tab pos="4714875" algn="l"/>
              </a:tabLst>
            </a:pP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55" grpId="0" animBg="1"/>
      <p:bldP spid="56" grpId="0"/>
      <p:bldP spid="3" grpId="0" animBg="1"/>
      <p:bldP spid="69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/>
      <p:bldP spid="82" grpId="0"/>
      <p:bldP spid="83" grpId="0"/>
      <p:bldP spid="84" grpId="0"/>
      <p:bldP spid="85" grpId="0"/>
      <p:bldP spid="86" grpId="0"/>
      <p:bldP spid="88" grpId="0"/>
      <p:bldP spid="89" grpId="0"/>
      <p:bldP spid="90" grpId="0" animBg="1"/>
      <p:bldP spid="91" grpId="0" animBg="1"/>
      <p:bldP spid="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70" grpId="0"/>
      <p:bldP spid="92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755576" y="1023867"/>
            <a:ext cx="6592282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什么是分数的基本性质？你能试着举几个例子吗？</a:t>
            </a:r>
          </a:p>
        </p:txBody>
      </p:sp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3110077" y="463038"/>
            <a:ext cx="3766179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4. </a:t>
            </a:r>
            <a:r>
              <a:rPr lang="zh-CN" altLang="en-US" sz="2800" b="1" dirty="0">
                <a:latin typeface="宋体" panose="02010600030101010101" pitchFamily="2" charset="-122"/>
              </a:rPr>
              <a:t>分数的基本性质</a:t>
            </a:r>
          </a:p>
        </p:txBody>
      </p:sp>
      <p:sp>
        <p:nvSpPr>
          <p:cNvPr id="34" name="AutoShape 27"/>
          <p:cNvSpPr>
            <a:spLocks noChangeArrowheads="1"/>
          </p:cNvSpPr>
          <p:nvPr/>
        </p:nvSpPr>
        <p:spPr bwMode="auto">
          <a:xfrm>
            <a:off x="1980723" y="1604248"/>
            <a:ext cx="6445100" cy="850939"/>
          </a:xfrm>
          <a:prstGeom prst="wedgeRoundRectCallout">
            <a:avLst>
              <a:gd name="adj1" fmla="val -58886"/>
              <a:gd name="adj2" fmla="val -16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分数的基本性质：分数的分子和分母同时乘或者除以相同的数（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除外），分数的大小不变。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48500" y="2851306"/>
                <a:ext cx="455493" cy="77078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楷体" pitchFamily="49" charset="-122"/>
                              <a:ea typeface="楷体" pitchFamily="49" charset="-122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楷体" pitchFamily="49" charset="-122"/>
                              <a:ea typeface="楷体" pitchFamily="49" charset="-122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500" y="2851306"/>
                <a:ext cx="455493" cy="7631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右箭头 39"/>
          <p:cNvSpPr/>
          <p:nvPr/>
        </p:nvSpPr>
        <p:spPr>
          <a:xfrm rot="5400000">
            <a:off x="6914944" y="2580110"/>
            <a:ext cx="751537" cy="136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6243453" y="3011237"/>
            <a:ext cx="2544768" cy="8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分数的基本性质是约分和通分的依据。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473045" y="3041719"/>
                <a:ext cx="350023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045" y="3041719"/>
                <a:ext cx="350023" cy="438581"/>
              </a:xfrm>
              <a:prstGeom prst="rect">
                <a:avLst/>
              </a:prstGeom>
              <a:blipFill>
                <a:blip r:embed="rId3"/>
                <a:stretch>
                  <a:fillRect r="-3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769630" y="2863040"/>
                <a:ext cx="837207" cy="77200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楷体" pitchFamily="49" charset="-122"/>
                              <a:ea typeface="楷体" pitchFamily="49" charset="-122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FF5E55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÷2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楷体" pitchFamily="49" charset="-122"/>
                              <a:ea typeface="楷体" pitchFamily="49" charset="-122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FF5E55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÷2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630" y="2863040"/>
                <a:ext cx="837207" cy="763142"/>
              </a:xfrm>
              <a:prstGeom prst="rect">
                <a:avLst/>
              </a:prstGeom>
              <a:blipFill>
                <a:blip r:embed="rId4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19655" y="3058123"/>
                <a:ext cx="350023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655" y="3058123"/>
                <a:ext cx="350023" cy="438581"/>
              </a:xfrm>
              <a:prstGeom prst="rect">
                <a:avLst/>
              </a:prstGeom>
              <a:blipFill>
                <a:blip r:embed="rId5"/>
                <a:stretch>
                  <a:fillRect r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963665" y="2878030"/>
                <a:ext cx="443591" cy="77078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楷体" pitchFamily="49" charset="-122"/>
                              <a:ea typeface="楷体" pitchFamily="49" charset="-122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楷体" pitchFamily="49" charset="-122"/>
                              <a:ea typeface="楷体" pitchFamily="49" charset="-122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665" y="2878030"/>
                <a:ext cx="443591" cy="7631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191636" y="3813108"/>
                <a:ext cx="443591" cy="77078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楷体" pitchFamily="49" charset="-122"/>
                              <a:ea typeface="楷体" pitchFamily="49" charset="-122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楷体" pitchFamily="49" charset="-122"/>
                              <a:ea typeface="楷体" pitchFamily="49" charset="-122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636" y="3813108"/>
                <a:ext cx="443591" cy="77078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469121" y="3984294"/>
                <a:ext cx="350023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121" y="3984294"/>
                <a:ext cx="350023" cy="438581"/>
              </a:xfrm>
              <a:prstGeom prst="rect">
                <a:avLst/>
              </a:prstGeom>
              <a:blipFill>
                <a:blip r:embed="rId8"/>
                <a:stretch>
                  <a:fillRect r="-3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769630" y="3823239"/>
                <a:ext cx="837207" cy="77078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楷体" pitchFamily="49" charset="-122"/>
                              <a:ea typeface="楷体" pitchFamily="49" charset="-122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FF5E55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×2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楷体" pitchFamily="49" charset="-122"/>
                              <a:ea typeface="楷体" pitchFamily="49" charset="-122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FF5E55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×2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630" y="3823239"/>
                <a:ext cx="837207" cy="7631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544494" y="4004926"/>
                <a:ext cx="350023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494" y="4004926"/>
                <a:ext cx="350023" cy="438581"/>
              </a:xfrm>
              <a:prstGeom prst="rect">
                <a:avLst/>
              </a:prstGeom>
              <a:blipFill>
                <a:blip r:embed="rId10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788504" y="3824832"/>
                <a:ext cx="443591" cy="77078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楷体" pitchFamily="49" charset="-122"/>
                              <a:ea typeface="楷体" pitchFamily="49" charset="-122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楷体" pitchFamily="49" charset="-122"/>
                              <a:ea typeface="楷体" pitchFamily="49" charset="-122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504" y="3824832"/>
                <a:ext cx="443591" cy="7631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图片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95394"/>
            <a:ext cx="1104039" cy="1582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 animBg="1"/>
      <p:bldP spid="4" grpId="0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467544" y="1107592"/>
            <a:ext cx="6880314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什么是小数的基本性质？你能试着举几个例子吗？</a:t>
            </a:r>
          </a:p>
        </p:txBody>
      </p:sp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2927202" y="411510"/>
            <a:ext cx="387704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5. </a:t>
            </a:r>
            <a:r>
              <a:rPr lang="zh-CN" altLang="en-US" sz="2800" b="1" dirty="0">
                <a:latin typeface="宋体" panose="02010600030101010101" pitchFamily="2" charset="-122"/>
              </a:rPr>
              <a:t>小数的基本性质</a:t>
            </a:r>
          </a:p>
        </p:txBody>
      </p:sp>
      <p:sp>
        <p:nvSpPr>
          <p:cNvPr id="34" name="AutoShape 27"/>
          <p:cNvSpPr>
            <a:spLocks noChangeArrowheads="1"/>
          </p:cNvSpPr>
          <p:nvPr/>
        </p:nvSpPr>
        <p:spPr bwMode="auto">
          <a:xfrm>
            <a:off x="1989349" y="1653469"/>
            <a:ext cx="6445100" cy="932149"/>
          </a:xfrm>
          <a:prstGeom prst="wedgeRoundRectCallout">
            <a:avLst>
              <a:gd name="adj1" fmla="val -58886"/>
              <a:gd name="adj2" fmla="val -16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小数的基本性质：在小数的末尾添上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或者去掉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，小数的大小不变。</a:t>
            </a:r>
          </a:p>
        </p:txBody>
      </p:sp>
      <p:sp>
        <p:nvSpPr>
          <p:cNvPr id="40" name="右箭头 39"/>
          <p:cNvSpPr/>
          <p:nvPr/>
        </p:nvSpPr>
        <p:spPr>
          <a:xfrm rot="5400000">
            <a:off x="7158571" y="2663834"/>
            <a:ext cx="751537" cy="136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6243453" y="3094962"/>
            <a:ext cx="2449285" cy="118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小数的基本性质是分数的基本性质的特殊情况。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51219" y="2852693"/>
                <a:ext cx="443591" cy="770644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楷体" pitchFamily="49" charset="-122"/>
                              <a:ea typeface="楷体" pitchFamily="49" charset="-122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楷体" pitchFamily="49" charset="-122"/>
                              <a:ea typeface="楷体" pitchFamily="49" charset="-122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19" y="2852693"/>
                <a:ext cx="443591" cy="77064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96707" y="3023879"/>
                <a:ext cx="350023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/>
                          <a:ea typeface="+mn-ea"/>
                        </a:rPr>
                        <m:t>=</m:t>
                      </m:r>
                    </m:oMath>
                  </m:oMathPara>
                </a14:m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707" y="3023879"/>
                <a:ext cx="350023" cy="438581"/>
              </a:xfrm>
              <a:prstGeom prst="rect">
                <a:avLst/>
              </a:prstGeom>
              <a:blipFill rotWithShape="1">
                <a:blip r:embed="rId3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94588" y="3048936"/>
                <a:ext cx="350023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/>
                          <a:ea typeface="+mn-ea"/>
                        </a:rPr>
                        <m:t>=</m:t>
                      </m:r>
                    </m:oMath>
                  </m:oMathPara>
                </a14:m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588" y="3048936"/>
                <a:ext cx="350023" cy="438581"/>
              </a:xfrm>
              <a:prstGeom prst="rect">
                <a:avLst/>
              </a:prstGeom>
              <a:blipFill rotWithShape="1">
                <a:blip r:embed="rId4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39855" y="2864417"/>
                <a:ext cx="642288" cy="770644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楷体" pitchFamily="49" charset="-122"/>
                              <a:ea typeface="楷体" pitchFamily="49" charset="-122"/>
                            </a:rPr>
                            <m:t>50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楷体" pitchFamily="49" charset="-122"/>
                              <a:ea typeface="楷体" pitchFamily="49" charset="-122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855" y="2864417"/>
                <a:ext cx="642288" cy="7706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07959" y="2879870"/>
                <a:ext cx="636381" cy="770644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楷体" pitchFamily="49" charset="-122"/>
                              <a:ea typeface="楷体" pitchFamily="49" charset="-122"/>
                            </a:rPr>
                            <m:t>500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楷体" pitchFamily="49" charset="-122"/>
                              <a:ea typeface="楷体" pitchFamily="49" charset="-122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959" y="2879870"/>
                <a:ext cx="636381" cy="770644"/>
              </a:xfrm>
              <a:prstGeom prst="rect">
                <a:avLst/>
              </a:prstGeom>
              <a:blipFill rotWithShape="1">
                <a:blip r:embed="rId6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右箭头 37"/>
          <p:cNvSpPr/>
          <p:nvPr/>
        </p:nvSpPr>
        <p:spPr>
          <a:xfrm rot="5400000">
            <a:off x="2417506" y="3800881"/>
            <a:ext cx="375770" cy="136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右箭头 38"/>
          <p:cNvSpPr/>
          <p:nvPr/>
        </p:nvSpPr>
        <p:spPr>
          <a:xfrm rot="5400000">
            <a:off x="3073114" y="3805791"/>
            <a:ext cx="375770" cy="136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右箭头 51"/>
          <p:cNvSpPr/>
          <p:nvPr/>
        </p:nvSpPr>
        <p:spPr>
          <a:xfrm rot="5400000">
            <a:off x="4039032" y="3798229"/>
            <a:ext cx="375770" cy="136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06641" y="4051543"/>
            <a:ext cx="54726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0.5</a:t>
            </a:r>
            <a:endParaRPr lang="zh-CN" altLang="en-US" sz="2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922405" y="4050116"/>
            <a:ext cx="68352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0.50</a:t>
            </a:r>
            <a:endParaRPr lang="zh-CN" altLang="en-US" sz="2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790622" y="4043865"/>
            <a:ext cx="81977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0.500</a:t>
            </a:r>
            <a:endParaRPr lang="zh-CN" altLang="en-US" sz="2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711768" y="3985058"/>
                <a:ext cx="350023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/>
                          <a:ea typeface="+mn-ea"/>
                        </a:rPr>
                        <m:t>=</m:t>
                      </m:r>
                    </m:oMath>
                  </m:oMathPara>
                </a14:m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768" y="3985058"/>
                <a:ext cx="350023" cy="438581"/>
              </a:xfrm>
              <a:prstGeom prst="rect">
                <a:avLst/>
              </a:prstGeom>
              <a:blipFill rotWithShape="1">
                <a:blip r:embed="rId7"/>
                <a:stretch>
                  <a:fillRect r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535568" y="3997099"/>
                <a:ext cx="350023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/>
                          <a:ea typeface="+mn-ea"/>
                        </a:rPr>
                        <m:t>=</m:t>
                      </m:r>
                    </m:oMath>
                  </m:oMathPara>
                </a14:m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568" y="3997099"/>
                <a:ext cx="350023" cy="438581"/>
              </a:xfrm>
              <a:prstGeom prst="rect">
                <a:avLst/>
              </a:prstGeom>
              <a:blipFill rotWithShape="1">
                <a:blip r:embed="rId8"/>
                <a:stretch>
                  <a:fillRect r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28" name="图片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5" y="1686060"/>
            <a:ext cx="1104039" cy="1582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 animBg="1"/>
      <p:bldP spid="40" grpId="0" animBg="1"/>
      <p:bldP spid="41" grpId="0"/>
      <p:bldP spid="30" grpId="0"/>
      <p:bldP spid="31" grpId="0"/>
      <p:bldP spid="33" grpId="0"/>
      <p:bldP spid="36" grpId="0"/>
      <p:bldP spid="37" grpId="0"/>
      <p:bldP spid="38" grpId="0" animBg="1"/>
      <p:bldP spid="39" grpId="0" animBg="1"/>
      <p:bldP spid="52" grpId="0" animBg="1"/>
      <p:bldP spid="2" grpId="0"/>
      <p:bldP spid="53" grpId="0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478405" y="922099"/>
            <a:ext cx="6901907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移动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小数点的位置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小数的大小会发生什么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变化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1711778" y="483518"/>
            <a:ext cx="6532630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</a:rPr>
              <a:t>6. </a:t>
            </a:r>
            <a:r>
              <a:rPr lang="zh-CN" altLang="en-US" sz="2400" b="1" dirty="0">
                <a:latin typeface="宋体" panose="02010600030101010101" pitchFamily="2" charset="-122"/>
              </a:rPr>
              <a:t>小数点位置移动引起小数大小变化的规律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AutoShape 27"/>
              <p:cNvSpPr>
                <a:spLocks noChangeArrowheads="1"/>
              </p:cNvSpPr>
              <p:nvPr/>
            </p:nvSpPr>
            <p:spPr bwMode="auto">
              <a:xfrm>
                <a:off x="1980443" y="1557775"/>
                <a:ext cx="6445100" cy="1745675"/>
              </a:xfrm>
              <a:prstGeom prst="wedgeRoundRectCallout">
                <a:avLst>
                  <a:gd name="adj1" fmla="val -58472"/>
                  <a:gd name="adj2" fmla="val -1605"/>
                  <a:gd name="adj3" fmla="val 1666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lIns="68580" tIns="34290" rIns="68580" bIns="3429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10000"/>
                  </a:lnSpc>
                  <a:defRPr/>
                </a:pPr>
                <a:r>
                  <a:rPr lang="zh-CN" altLang="en-US" sz="2100" b="1" dirty="0">
                    <a:latin typeface="楷体" pitchFamily="49" charset="-122"/>
                    <a:ea typeface="楷体" pitchFamily="49" charset="-122"/>
                  </a:rPr>
                  <a:t>    小数点向右移动一位、两位、三位</a:t>
                </a:r>
                <a:r>
                  <a:rPr lang="en-US" altLang="zh-CN" sz="2100" b="1" dirty="0">
                    <a:latin typeface="楷体" pitchFamily="49" charset="-122"/>
                    <a:ea typeface="楷体" pitchFamily="49" charset="-122"/>
                  </a:rPr>
                  <a:t>……</a:t>
                </a:r>
                <a:r>
                  <a:rPr lang="zh-CN" altLang="en-US" sz="2100" b="1" dirty="0">
                    <a:latin typeface="楷体" pitchFamily="49" charset="-122"/>
                    <a:ea typeface="楷体" pitchFamily="49" charset="-122"/>
                  </a:rPr>
                  <a:t>这个数就扩大到原来的</a:t>
                </a:r>
                <a:r>
                  <a:rPr lang="en-US" altLang="zh-CN" sz="2100" b="1" dirty="0">
                    <a:latin typeface="楷体" pitchFamily="49" charset="-122"/>
                    <a:ea typeface="楷体" pitchFamily="49" charset="-122"/>
                  </a:rPr>
                  <a:t>10</a:t>
                </a:r>
                <a:r>
                  <a:rPr lang="zh-CN" altLang="en-US" sz="2100" b="1" dirty="0">
                    <a:latin typeface="楷体" pitchFamily="49" charset="-122"/>
                    <a:ea typeface="楷体" pitchFamily="49" charset="-122"/>
                  </a:rPr>
                  <a:t>倍、</a:t>
                </a:r>
                <a:r>
                  <a:rPr lang="en-US" altLang="zh-CN" sz="2100" b="1" dirty="0">
                    <a:latin typeface="楷体" pitchFamily="49" charset="-122"/>
                    <a:ea typeface="楷体" pitchFamily="49" charset="-122"/>
                  </a:rPr>
                  <a:t>100</a:t>
                </a:r>
                <a:r>
                  <a:rPr lang="zh-CN" altLang="en-US" sz="2100" b="1" dirty="0">
                    <a:latin typeface="楷体" pitchFamily="49" charset="-122"/>
                    <a:ea typeface="楷体" pitchFamily="49" charset="-122"/>
                  </a:rPr>
                  <a:t>倍、</a:t>
                </a:r>
                <a:r>
                  <a:rPr lang="en-US" altLang="zh-CN" sz="2100" b="1" dirty="0">
                    <a:latin typeface="楷体" pitchFamily="49" charset="-122"/>
                    <a:ea typeface="楷体" pitchFamily="49" charset="-122"/>
                  </a:rPr>
                  <a:t>1000</a:t>
                </a:r>
                <a:r>
                  <a:rPr lang="zh-CN" altLang="en-US" sz="2100" b="1" dirty="0">
                    <a:latin typeface="楷体" pitchFamily="49" charset="-122"/>
                    <a:ea typeface="楷体" pitchFamily="49" charset="-122"/>
                  </a:rPr>
                  <a:t>倍</a:t>
                </a:r>
                <a:r>
                  <a:rPr lang="en-US" altLang="zh-CN" sz="2100" b="1" dirty="0">
                    <a:latin typeface="楷体" pitchFamily="49" charset="-122"/>
                    <a:ea typeface="楷体" pitchFamily="49" charset="-122"/>
                  </a:rPr>
                  <a:t>……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zh-CN" altLang="en-US" sz="2100" b="1" dirty="0">
                    <a:latin typeface="楷体" pitchFamily="49" charset="-122"/>
                    <a:ea typeface="楷体" pitchFamily="49" charset="-122"/>
                  </a:rPr>
                  <a:t>    小数点向左移动一位、两位、三位</a:t>
                </a:r>
                <a:r>
                  <a:rPr lang="en-US" altLang="zh-CN" sz="2100" b="1" dirty="0">
                    <a:latin typeface="楷体" pitchFamily="49" charset="-122"/>
                    <a:ea typeface="楷体" pitchFamily="49" charset="-122"/>
                  </a:rPr>
                  <a:t>……</a:t>
                </a:r>
                <a:r>
                  <a:rPr lang="zh-CN" altLang="en-US" sz="2100" b="1" dirty="0">
                    <a:latin typeface="楷体" pitchFamily="49" charset="-122"/>
                    <a:ea typeface="楷体" pitchFamily="49" charset="-122"/>
                  </a:rPr>
                  <a:t>这个数就缩小到原来的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100" b="1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altLang="zh-CN" sz="2100" b="1" i="1">
                            <a:latin typeface="Cambria Math"/>
                            <a:ea typeface="+mn-ea"/>
                          </a:rPr>
                          <m:t>𝟏</m:t>
                        </m:r>
                      </m:num>
                      <m:den>
                        <m:r>
                          <a:rPr lang="en-US" altLang="zh-CN" sz="2100" b="1" i="1">
                            <a:latin typeface="Cambria Math"/>
                            <a:ea typeface="+mn-ea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zh-CN" altLang="en-US" sz="2100" b="1" dirty="0">
                    <a:latin typeface="楷体" pitchFamily="49" charset="-122"/>
                    <a:ea typeface="楷体" pitchFamily="49" charset="-122"/>
                  </a:rPr>
                  <a:t>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1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sz="2100" b="1" i="1"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zh-CN" altLang="en-US" sz="2100" b="1" dirty="0">
                    <a:latin typeface="楷体" pitchFamily="49" charset="-122"/>
                    <a:ea typeface="楷体" pitchFamily="49" charset="-122"/>
                  </a:rPr>
                  <a:t>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1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sz="2100" b="1" i="1">
                            <a:latin typeface="Cambria Math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altLang="zh-CN" sz="2100" b="1" dirty="0">
                    <a:latin typeface="楷体" pitchFamily="49" charset="-122"/>
                    <a:ea typeface="楷体" pitchFamily="49" charset="-122"/>
                  </a:rPr>
                  <a:t>……</a:t>
                </a:r>
                <a:endParaRPr lang="zh-CN" altLang="en-US" sz="21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34" name="AutoShap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0443" y="1557775"/>
                <a:ext cx="6445100" cy="1745675"/>
              </a:xfrm>
              <a:prstGeom prst="wedgeRoundRectCallout">
                <a:avLst>
                  <a:gd name="adj1" fmla="val -58472"/>
                  <a:gd name="adj2" fmla="val -1605"/>
                  <a:gd name="adj3" fmla="val 16667"/>
                </a:avLst>
              </a:prstGeom>
              <a:blipFill rotWithShape="1">
                <a:blip r:embed="rId2"/>
                <a:stretch>
                  <a:fillRect/>
                </a:stretch>
              </a:blip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8" name="矩形 27"/>
          <p:cNvSpPr/>
          <p:nvPr/>
        </p:nvSpPr>
        <p:spPr>
          <a:xfrm>
            <a:off x="1426712" y="3990999"/>
            <a:ext cx="109228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1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14159</a:t>
            </a:r>
            <a:endParaRPr lang="zh-CN" altLang="en-US" sz="2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117462" y="3990999"/>
            <a:ext cx="109228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r>
              <a:rPr lang="en-US" altLang="zh-CN" sz="21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4159</a:t>
            </a:r>
            <a:endParaRPr lang="zh-CN" altLang="en-US" sz="2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65163" y="3990999"/>
            <a:ext cx="109228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314</a:t>
            </a:r>
            <a:r>
              <a:rPr lang="en-US" altLang="zh-CN" sz="21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159</a:t>
            </a:r>
            <a:endParaRPr lang="zh-CN" altLang="en-US" sz="2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528648" y="3990999"/>
            <a:ext cx="109228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3141</a:t>
            </a:r>
            <a:r>
              <a:rPr lang="en-US" altLang="zh-CN" sz="21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59</a:t>
            </a:r>
            <a:endParaRPr lang="zh-CN" altLang="en-US" sz="2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下弧形箭头 2"/>
          <p:cNvSpPr/>
          <p:nvPr/>
        </p:nvSpPr>
        <p:spPr>
          <a:xfrm>
            <a:off x="1662774" y="4321069"/>
            <a:ext cx="1979984" cy="327258"/>
          </a:xfrm>
          <a:prstGeom prst="curved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下弧形箭头 43"/>
          <p:cNvSpPr/>
          <p:nvPr/>
        </p:nvSpPr>
        <p:spPr>
          <a:xfrm>
            <a:off x="3553693" y="4347788"/>
            <a:ext cx="3838699" cy="327258"/>
          </a:xfrm>
          <a:prstGeom prst="curved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2326317" y="4298279"/>
            <a:ext cx="652898" cy="35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b="1" dirty="0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×10</a:t>
            </a:r>
            <a:endParaRPr lang="zh-CN" altLang="en-US" b="1" dirty="0">
              <a:solidFill>
                <a:srgbClr val="DF00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15"/>
          <p:cNvSpPr txBox="1">
            <a:spLocks noChangeArrowheads="1"/>
          </p:cNvSpPr>
          <p:nvPr/>
        </p:nvSpPr>
        <p:spPr bwMode="auto">
          <a:xfrm>
            <a:off x="5182157" y="4347788"/>
            <a:ext cx="824104" cy="35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b="1" dirty="0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×100</a:t>
            </a:r>
            <a:endParaRPr lang="zh-CN" altLang="en-US" b="1" dirty="0">
              <a:solidFill>
                <a:srgbClr val="DF00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下弧形箭头 46"/>
          <p:cNvSpPr/>
          <p:nvPr/>
        </p:nvSpPr>
        <p:spPr>
          <a:xfrm flipH="1" flipV="1">
            <a:off x="5370616" y="3740663"/>
            <a:ext cx="1979984" cy="327258"/>
          </a:xfrm>
          <a:prstGeom prst="curved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15"/>
              <p:cNvSpPr txBox="1">
                <a:spLocks noChangeArrowheads="1"/>
              </p:cNvSpPr>
              <p:nvPr/>
            </p:nvSpPr>
            <p:spPr bwMode="auto">
              <a:xfrm>
                <a:off x="6127854" y="3209957"/>
                <a:ext cx="652898" cy="611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rgbClr val="DF0048"/>
                    </a:solidFill>
                    <a:latin typeface="楷体" pitchFamily="49" charset="-122"/>
                    <a:ea typeface="楷体" pitchFamily="49" charset="-122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dirty="0">
                            <a:solidFill>
                              <a:srgbClr val="DF0048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 i="0" dirty="0">
                            <a:solidFill>
                              <a:srgbClr val="DF0048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 i="0" dirty="0">
                            <a:solidFill>
                              <a:srgbClr val="DF0048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10</m:t>
                        </m:r>
                      </m:den>
                    </m:f>
                  </m:oMath>
                </a14:m>
                <a:endParaRPr lang="zh-CN" altLang="en-US" b="1" dirty="0">
                  <a:solidFill>
                    <a:srgbClr val="DF0048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49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7854" y="3209957"/>
                <a:ext cx="652898" cy="611642"/>
              </a:xfrm>
              <a:prstGeom prst="rect">
                <a:avLst/>
              </a:prstGeom>
              <a:blipFill rotWithShape="1">
                <a:blip r:embed="rId3"/>
                <a:stretch>
                  <a:fillRect l="-112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下弧形箭头 49"/>
          <p:cNvSpPr/>
          <p:nvPr/>
        </p:nvSpPr>
        <p:spPr>
          <a:xfrm flipH="1" flipV="1">
            <a:off x="1649433" y="3740663"/>
            <a:ext cx="3731647" cy="327258"/>
          </a:xfrm>
          <a:prstGeom prst="curved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15"/>
              <p:cNvSpPr txBox="1">
                <a:spLocks noChangeArrowheads="1"/>
              </p:cNvSpPr>
              <p:nvPr/>
            </p:nvSpPr>
            <p:spPr bwMode="auto">
              <a:xfrm>
                <a:off x="2964068" y="3245448"/>
                <a:ext cx="1103875" cy="611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rgbClr val="DF0048"/>
                    </a:solidFill>
                    <a:latin typeface="楷体" pitchFamily="49" charset="-122"/>
                    <a:ea typeface="楷体" pitchFamily="49" charset="-122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dirty="0">
                            <a:solidFill>
                              <a:srgbClr val="DF0048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 i="0" dirty="0">
                            <a:solidFill>
                              <a:srgbClr val="DF0048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 i="0" dirty="0">
                            <a:solidFill>
                              <a:srgbClr val="DF0048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100</m:t>
                        </m:r>
                      </m:den>
                    </m:f>
                  </m:oMath>
                </a14:m>
                <a:endParaRPr lang="zh-CN" altLang="en-US" b="1" dirty="0">
                  <a:solidFill>
                    <a:srgbClr val="DF0048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51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4068" y="3245448"/>
                <a:ext cx="1103875" cy="611642"/>
              </a:xfrm>
              <a:prstGeom prst="rect">
                <a:avLst/>
              </a:prstGeom>
              <a:blipFill rotWithShape="1">
                <a:blip r:embed="rId4"/>
                <a:stretch>
                  <a:fillRect l="-66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9" y="1933612"/>
            <a:ext cx="1104039" cy="1582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 animBg="1"/>
      <p:bldP spid="28" grpId="0"/>
      <p:bldP spid="29" grpId="0"/>
      <p:bldP spid="32" grpId="0"/>
      <p:bldP spid="42" grpId="0"/>
      <p:bldP spid="3" grpId="0" animBg="1"/>
      <p:bldP spid="44" grpId="0" animBg="1"/>
      <p:bldP spid="45" grpId="0"/>
      <p:bldP spid="46" grpId="0"/>
      <p:bldP spid="47" grpId="0" animBg="1"/>
      <p:bldP spid="49" grpId="0"/>
      <p:bldP spid="50" grpId="0" animBg="1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781326" y="699542"/>
            <a:ext cx="724705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下面说法是否正确？对的画“√”，错的画“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”。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594306" y="1539959"/>
            <a:ext cx="4660526" cy="4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）把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0.56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扩大到它的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倍是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560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94306" y="2084589"/>
            <a:ext cx="4106831" cy="4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是正数，也是负数。</a:t>
            </a: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6959711" y="1539959"/>
            <a:ext cx="111461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6959711" y="2084589"/>
            <a:ext cx="111461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594307" y="2612274"/>
            <a:ext cx="4106831" cy="4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）假分数一定大于真分数。</a:t>
            </a: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6959712" y="2612274"/>
            <a:ext cx="1114613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594304" y="3171180"/>
            <a:ext cx="5937905" cy="4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0.5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0.50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的大小相等，计数单位也相等。</a:t>
            </a: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6959710" y="3171180"/>
            <a:ext cx="111461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594304" y="3776822"/>
            <a:ext cx="6548720" cy="4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）在小数点的后面添上或去掉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，小数的大小不变。</a:t>
            </a: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6959710" y="3782584"/>
            <a:ext cx="111461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sp>
        <p:nvSpPr>
          <p:cNvPr id="2" name="矩形 1"/>
          <p:cNvSpPr/>
          <p:nvPr/>
        </p:nvSpPr>
        <p:spPr>
          <a:xfrm>
            <a:off x="7443359" y="2618713"/>
            <a:ext cx="40940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40" name="矩形 39"/>
          <p:cNvSpPr/>
          <p:nvPr/>
        </p:nvSpPr>
        <p:spPr>
          <a:xfrm>
            <a:off x="7423246" y="1546398"/>
            <a:ext cx="40900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100" b="1" dirty="0">
              <a:solidFill>
                <a:srgbClr val="FF5E5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444782" y="2091028"/>
            <a:ext cx="40900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100" b="1" dirty="0">
              <a:solidFill>
                <a:srgbClr val="FF5E5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462034" y="3192684"/>
            <a:ext cx="40900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100" b="1" dirty="0">
              <a:solidFill>
                <a:srgbClr val="FF5E5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465064" y="3789023"/>
            <a:ext cx="40900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100" b="1" dirty="0">
              <a:solidFill>
                <a:srgbClr val="FF5E5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4404855" y="1637298"/>
            <a:ext cx="432150" cy="280380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AutoShape 27"/>
          <p:cNvSpPr>
            <a:spLocks noChangeArrowheads="1"/>
          </p:cNvSpPr>
          <p:nvPr/>
        </p:nvSpPr>
        <p:spPr bwMode="auto">
          <a:xfrm>
            <a:off x="5098606" y="1294475"/>
            <a:ext cx="432045" cy="342823"/>
          </a:xfrm>
          <a:prstGeom prst="wedgeRoundRectCallout">
            <a:avLst>
              <a:gd name="adj1" fmla="val -109978"/>
              <a:gd name="adj2" fmla="val 4015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1274391" y="2137614"/>
            <a:ext cx="2403991" cy="351000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AutoShape 27"/>
          <p:cNvSpPr>
            <a:spLocks noChangeArrowheads="1"/>
          </p:cNvSpPr>
          <p:nvPr/>
        </p:nvSpPr>
        <p:spPr bwMode="auto">
          <a:xfrm>
            <a:off x="3966630" y="1960773"/>
            <a:ext cx="2891369" cy="415211"/>
          </a:xfrm>
          <a:prstGeom prst="wedgeRoundRectCallout">
            <a:avLst>
              <a:gd name="adj1" fmla="val -56141"/>
              <a:gd name="adj2" fmla="val 13289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既不是正数，也不是负数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4096265" y="3235814"/>
            <a:ext cx="1915895" cy="351000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AutoShape 27"/>
          <p:cNvSpPr>
            <a:spLocks noChangeArrowheads="1"/>
          </p:cNvSpPr>
          <p:nvPr/>
        </p:nvSpPr>
        <p:spPr bwMode="auto">
          <a:xfrm>
            <a:off x="4484453" y="2461247"/>
            <a:ext cx="2589207" cy="629543"/>
          </a:xfrm>
          <a:prstGeom prst="wedgeRoundRectCallout">
            <a:avLst>
              <a:gd name="adj1" fmla="val -43411"/>
              <a:gd name="adj2" fmla="val 66981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0.5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的计数单位是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0.1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0.50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的计数单位是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0.01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AutoShape 27"/>
          <p:cNvSpPr>
            <a:spLocks noChangeArrowheads="1"/>
          </p:cNvSpPr>
          <p:nvPr/>
        </p:nvSpPr>
        <p:spPr bwMode="auto">
          <a:xfrm>
            <a:off x="3678382" y="4244771"/>
            <a:ext cx="1221422" cy="415211"/>
          </a:xfrm>
          <a:prstGeom prst="wedgeRoundRectCallout">
            <a:avLst>
              <a:gd name="adj1" fmla="val -44630"/>
              <a:gd name="adj2" fmla="val -100925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0.05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≠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0.5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04" y="771606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1" grpId="0"/>
      <p:bldP spid="43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781326" y="699542"/>
            <a:ext cx="724705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读出或写出横线上的数。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691248" y="1142301"/>
            <a:ext cx="8362637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sz="2100" b="1" u="sng" smtClean="0">
                <a:latin typeface="楷体" panose="02010609060101010101" pitchFamily="49" charset="-122"/>
                <a:ea typeface="楷体" panose="02010609060101010101" pitchFamily="49" charset="-122"/>
              </a:rPr>
              <a:t>18673548</a:t>
            </a:r>
            <a:r>
              <a:rPr lang="en-US" sz="2100" b="1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2100" b="1" u="sng" smtClean="0">
                <a:latin typeface="楷体" panose="02010609060101010101" pitchFamily="49" charset="-122"/>
                <a:ea typeface="楷体" panose="02010609060101010101" pitchFamily="49" charset="-122"/>
              </a:rPr>
              <a:t>12358467</a:t>
            </a:r>
            <a:r>
              <a:rPr lang="en-US" sz="2100" b="1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zh-CN" sz="2100" b="1" u="sng" smtClean="0">
                <a:latin typeface="楷体" panose="02010609060101010101" pitchFamily="49" charset="-122"/>
                <a:ea typeface="楷体" panose="02010609060101010101" pitchFamily="49" charset="-122"/>
              </a:rPr>
              <a:t>一千零五十六万四千八百七十九</a:t>
            </a:r>
            <a:r>
              <a:rPr lang="en-US" sz="2100" b="1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zh-CN" sz="2100" b="1" u="sng" smtClean="0">
                <a:latin typeface="楷体" panose="02010609060101010101" pitchFamily="49" charset="-122"/>
                <a:ea typeface="楷体" panose="02010609060101010101" pitchFamily="49" charset="-122"/>
              </a:rPr>
              <a:t>九百五十六万八千六百四十五</a:t>
            </a:r>
            <a:endParaRPr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04" y="771606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668128" y="2735910"/>
            <a:ext cx="74707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18673548</a:t>
            </a:r>
            <a:r>
              <a:rPr 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读作（ 一千八百六十七万三千五百四十八 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8128" y="3105480"/>
            <a:ext cx="74707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12358467</a:t>
            </a:r>
            <a:r>
              <a:rPr 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读作（ 一千二百三十五万八千四百六十七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8128" y="3466795"/>
            <a:ext cx="74707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一千零五十六万四千八百七十九写作（ 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10564879 </a:t>
            </a:r>
            <a:r>
              <a:rPr 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8128" y="3873830"/>
            <a:ext cx="74707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九百五十六万八千六百四十五写作（ 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9568645 </a:t>
            </a:r>
            <a:r>
              <a:rPr 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833456" y="692729"/>
            <a:ext cx="5000212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用正数或负数表示横线上的数。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476171" y="1178581"/>
            <a:ext cx="7679843" cy="162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2008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日，我国气象部门在新疆吐鲁番盆地的艾丁湖           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观测到了我国极端最高温度是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49.7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℃，可记作</a:t>
            </a:r>
            <a:r>
              <a:rPr lang="zh-CN" altLang="en-US" sz="21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℃。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     1969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日，我国气象部门在黑龙江漠河观测到了我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     国极端最低温度是零下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52.3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℃，可记作</a:t>
            </a:r>
            <a:r>
              <a:rPr lang="zh-CN" altLang="en-US" sz="21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℃。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67544" y="2800594"/>
            <a:ext cx="7679843" cy="162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）我国陆地最低处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新疆艾丁湖低于海平面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154.31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米，可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     记作</a:t>
            </a:r>
            <a:r>
              <a:rPr lang="zh-CN" altLang="en-US" sz="21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     我国最大的咸水湖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青海湖，海拔为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3196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米，可记作</a:t>
            </a:r>
            <a:r>
              <a:rPr lang="zh-CN" altLang="en-US" sz="21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21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21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</a:p>
        </p:txBody>
      </p:sp>
      <p:sp>
        <p:nvSpPr>
          <p:cNvPr id="2" name="矩形 1"/>
          <p:cNvSpPr/>
          <p:nvPr/>
        </p:nvSpPr>
        <p:spPr>
          <a:xfrm>
            <a:off x="6641216" y="1564164"/>
            <a:ext cx="81977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+49.7</a:t>
            </a: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5922620" y="746533"/>
            <a:ext cx="1798925" cy="415211"/>
          </a:xfrm>
          <a:prstGeom prst="wedgeRoundRectCallout">
            <a:avLst>
              <a:gd name="adj1" fmla="val 89"/>
              <a:gd name="adj2" fmla="val 18583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1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en-US" altLang="zh-CN" sz="21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1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”可不写。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888941" y="2337543"/>
            <a:ext cx="81977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-52.3</a:t>
            </a: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7164288" y="2375542"/>
            <a:ext cx="1800200" cy="392415"/>
          </a:xfrm>
          <a:prstGeom prst="wedgeRoundRectCallout">
            <a:avLst>
              <a:gd name="adj1" fmla="val -80165"/>
              <a:gd name="adj2" fmla="val 1299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1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en-US" altLang="zh-CN" sz="21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1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”不能少。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764032" y="3175080"/>
            <a:ext cx="1228631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-154.31</a:t>
            </a:r>
          </a:p>
        </p:txBody>
      </p:sp>
      <p:sp>
        <p:nvSpPr>
          <p:cNvPr id="16" name="矩形 15"/>
          <p:cNvSpPr/>
          <p:nvPr/>
        </p:nvSpPr>
        <p:spPr>
          <a:xfrm>
            <a:off x="1335337" y="3930647"/>
            <a:ext cx="86471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3196</a:t>
            </a:r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2789240" y="4053347"/>
            <a:ext cx="5358148" cy="534627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B050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1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用正负数可以表示具有相反意义的两个量。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04" y="771606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/>
      <p:bldP spid="14" grpId="0" animBg="1"/>
      <p:bldP spid="15" grpId="0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835055" y="673949"/>
            <a:ext cx="1140992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填一填。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446394" y="1157194"/>
            <a:ext cx="596633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）最高位是十亿位的整数是（     ）位数。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46394" y="1647101"/>
            <a:ext cx="829943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）由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0.1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0.01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组成的数是（       ）。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446394" y="2153391"/>
            <a:ext cx="8141473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）把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米长的绳子平均截成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段，每段占全长的（      ），每段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长（     ）米。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5"/>
              <p:cNvSpPr txBox="1">
                <a:spLocks noChangeArrowheads="1"/>
              </p:cNvSpPr>
              <p:nvPr/>
            </p:nvSpPr>
            <p:spPr bwMode="auto">
              <a:xfrm>
                <a:off x="472644" y="3754644"/>
                <a:ext cx="4026674" cy="657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000" b="1" dirty="0">
                    <a:latin typeface="楷体" pitchFamily="49" charset="-122"/>
                    <a:ea typeface="楷体" pitchFamily="49" charset="-122"/>
                  </a:rPr>
                  <a:t>（</a:t>
                </a:r>
                <a:r>
                  <a:rPr lang="en-US" altLang="zh-CN" sz="2000" b="1" dirty="0">
                    <a:latin typeface="楷体" pitchFamily="49" charset="-122"/>
                    <a:ea typeface="楷体" pitchFamily="49" charset="-122"/>
                  </a:rPr>
                  <a:t>5</a:t>
                </a:r>
                <a:r>
                  <a:rPr lang="zh-CN" altLang="en-US" sz="2000" b="1" dirty="0">
                    <a:latin typeface="楷体" pitchFamily="49" charset="-122"/>
                    <a:ea typeface="楷体" pitchFamily="49" charset="-122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altLang="zh-CN" sz="2000" b="1" i="1" dirty="0">
                            <a:latin typeface="Cambria Math"/>
                            <a:ea typeface="+mn-ea"/>
                          </a:rPr>
                          <m:t>𝟒</m:t>
                        </m:r>
                      </m:num>
                      <m:den>
                        <m:r>
                          <a:rPr lang="en-US" altLang="zh-CN" sz="2000" b="1" i="1" dirty="0">
                            <a:latin typeface="Cambria Math"/>
                            <a:ea typeface="+mn-ea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000" b="1" dirty="0">
                    <a:latin typeface="楷体" pitchFamily="49" charset="-122"/>
                    <a:ea typeface="楷体" pitchFamily="49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dirty="0">
                            <a:latin typeface="Cambria Math"/>
                          </a:rPr>
                          <m:t>(         )</m:t>
                        </m:r>
                      </m:num>
                      <m:den>
                        <m:r>
                          <a:rPr lang="en-US" altLang="zh-CN" sz="2000" b="1" i="1" dirty="0">
                            <a:latin typeface="Cambria Math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000" b="1" dirty="0">
                    <a:latin typeface="楷体" pitchFamily="49" charset="-122"/>
                    <a:ea typeface="楷体" pitchFamily="49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dirty="0"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altLang="zh-CN" sz="2000" b="1" i="1" dirty="0">
                            <a:latin typeface="Cambria Math"/>
                          </a:rPr>
                          <m:t>(         )</m:t>
                        </m:r>
                      </m:den>
                    </m:f>
                  </m:oMath>
                </a14:m>
                <a:r>
                  <a:rPr lang="en-US" altLang="zh-CN" sz="2000" b="1" dirty="0">
                    <a:latin typeface="楷体" pitchFamily="49" charset="-122"/>
                    <a:ea typeface="楷体" pitchFamily="49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dirty="0">
                            <a:latin typeface="Cambria Math"/>
                          </a:rPr>
                          <m:t>(         )</m:t>
                        </m:r>
                      </m:num>
                      <m:den>
                        <m:r>
                          <a:rPr lang="en-US" altLang="zh-CN" sz="2000" b="1" i="1" dirty="0">
                            <a:latin typeface="Cambria Math"/>
                          </a:rPr>
                          <m:t>(         )</m:t>
                        </m:r>
                      </m:den>
                    </m:f>
                  </m:oMath>
                </a14:m>
                <a:endParaRPr lang="zh-CN" altLang="en-US" sz="20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14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644" y="3754644"/>
                <a:ext cx="4026674" cy="657616"/>
              </a:xfrm>
              <a:prstGeom prst="rect">
                <a:avLst/>
              </a:prstGeom>
              <a:blipFill rotWithShape="1">
                <a:blip r:embed="rId2"/>
                <a:stretch>
                  <a:fillRect l="-2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450377" y="2972141"/>
            <a:ext cx="8442103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）一个数由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个一和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0.01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组成，这个数是（      ），化简后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是（     ）。</a:t>
            </a:r>
          </a:p>
        </p:txBody>
      </p:sp>
      <p:sp>
        <p:nvSpPr>
          <p:cNvPr id="16" name="矩形 15"/>
          <p:cNvSpPr/>
          <p:nvPr/>
        </p:nvSpPr>
        <p:spPr>
          <a:xfrm>
            <a:off x="4334826" y="1183172"/>
            <a:ext cx="51704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83098" y="1648724"/>
            <a:ext cx="910415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12.34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567074" y="2060460"/>
                <a:ext cx="402744" cy="652871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dirty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dirty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74" y="2060460"/>
                <a:ext cx="402744" cy="6458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1824683" y="2457755"/>
                <a:ext cx="402744" cy="652871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dirty="0" smtClean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dirty="0" smtClean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83" y="2457755"/>
                <a:ext cx="402744" cy="6528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6240118" y="2984892"/>
            <a:ext cx="75900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9.30</a:t>
            </a:r>
          </a:p>
        </p:txBody>
      </p:sp>
      <p:sp>
        <p:nvSpPr>
          <p:cNvPr id="21" name="矩形 20"/>
          <p:cNvSpPr/>
          <p:nvPr/>
        </p:nvSpPr>
        <p:spPr>
          <a:xfrm>
            <a:off x="1670530" y="3362666"/>
            <a:ext cx="553533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9.3</a:t>
            </a:r>
          </a:p>
        </p:txBody>
      </p:sp>
      <p:sp>
        <p:nvSpPr>
          <p:cNvPr id="22" name="矩形 21"/>
          <p:cNvSpPr/>
          <p:nvPr/>
        </p:nvSpPr>
        <p:spPr>
          <a:xfrm>
            <a:off x="1454506" y="3794714"/>
            <a:ext cx="48985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</a:p>
        </p:txBody>
      </p:sp>
      <p:sp>
        <p:nvSpPr>
          <p:cNvPr id="23" name="矩形 22"/>
          <p:cNvSpPr/>
          <p:nvPr/>
        </p:nvSpPr>
        <p:spPr>
          <a:xfrm>
            <a:off x="2116778" y="4082746"/>
            <a:ext cx="48985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</a:p>
        </p:txBody>
      </p:sp>
      <p:sp>
        <p:nvSpPr>
          <p:cNvPr id="24" name="矩形 23"/>
          <p:cNvSpPr/>
          <p:nvPr/>
        </p:nvSpPr>
        <p:spPr>
          <a:xfrm>
            <a:off x="2750650" y="3794714"/>
            <a:ext cx="48985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</a:p>
        </p:txBody>
      </p:sp>
      <p:sp>
        <p:nvSpPr>
          <p:cNvPr id="27" name="矩形 26"/>
          <p:cNvSpPr/>
          <p:nvPr/>
        </p:nvSpPr>
        <p:spPr>
          <a:xfrm>
            <a:off x="2750650" y="4082746"/>
            <a:ext cx="48985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3758762" y="4172763"/>
            <a:ext cx="2926721" cy="415211"/>
          </a:xfrm>
          <a:prstGeom prst="wedgeRoundRectCallout">
            <a:avLst>
              <a:gd name="adj1" fmla="val -63995"/>
              <a:gd name="adj2" fmla="val -47299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最后两个空答案不唯一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7359162" y="3020652"/>
            <a:ext cx="567000" cy="351000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5465947" y="3547038"/>
            <a:ext cx="2962349" cy="415211"/>
          </a:xfrm>
          <a:prstGeom prst="wedgeRoundRectCallout">
            <a:avLst>
              <a:gd name="adj1" fmla="val 23111"/>
              <a:gd name="adj2" fmla="val -88662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依据：小数的基本性质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F2573FC8-E29D-4BAF-A779-51DE452C6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04" y="771606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 animBg="1"/>
      <p:bldP spid="30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39552" y="1707654"/>
            <a:ext cx="4608512" cy="2793563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届冬季奥林匹克运动会于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2022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日至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日在北京和河北张家口举行。来自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个国家和地区的代表团总计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2880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名运动员参加了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" name="矩形 4"/>
          <p:cNvSpPr>
            <a:spLocks noChangeArrowheads="1"/>
          </p:cNvSpPr>
          <p:nvPr/>
        </p:nvSpPr>
        <p:spPr bwMode="auto">
          <a:xfrm>
            <a:off x="395536" y="627534"/>
            <a:ext cx="8424936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你学过哪些数？它们在生活中有哪些应用？阅读下面的资料，你能发现什么？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34744"/>
            <a:ext cx="2808312" cy="16934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6" b="3419"/>
          <a:stretch/>
        </p:blipFill>
        <p:spPr>
          <a:xfrm>
            <a:off x="5504860" y="3075806"/>
            <a:ext cx="2808595" cy="169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866662" y="637016"/>
            <a:ext cx="6828452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说出下面各数中“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”表示的含义？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848252" y="1471347"/>
            <a:ext cx="49267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5410849" y="1471347"/>
            <a:ext cx="716819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5"/>
              <p:cNvSpPr txBox="1">
                <a:spLocks noChangeArrowheads="1"/>
              </p:cNvSpPr>
              <p:nvPr/>
            </p:nvSpPr>
            <p:spPr bwMode="auto">
              <a:xfrm>
                <a:off x="1848253" y="2957247"/>
                <a:ext cx="492671" cy="908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楷体" pitchFamily="49" charset="-122"/>
                              <a:ea typeface="楷体" pitchFamily="49" charset="-122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楷体" pitchFamily="49" charset="-122"/>
                              <a:ea typeface="楷体" pitchFamily="49" charset="-12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10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8253" y="2957247"/>
                <a:ext cx="492671" cy="9080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088731" y="3144029"/>
            <a:ext cx="97659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500.2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1547664" y="2372563"/>
            <a:ext cx="1743138" cy="415211"/>
          </a:xfrm>
          <a:prstGeom prst="wedgeRoundRectCallout">
            <a:avLst>
              <a:gd name="adj1" fmla="val -14989"/>
              <a:gd name="adj2" fmla="val -167421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个一。</a:t>
            </a: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5321406" y="2305587"/>
            <a:ext cx="1914890" cy="415211"/>
          </a:xfrm>
          <a:prstGeom prst="wedgeRoundRectCallout">
            <a:avLst>
              <a:gd name="adj1" fmla="val -21680"/>
              <a:gd name="adj2" fmla="val -14644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0.1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utoShape 27"/>
              <p:cNvSpPr>
                <a:spLocks noChangeArrowheads="1"/>
              </p:cNvSpPr>
              <p:nvPr/>
            </p:nvSpPr>
            <p:spPr bwMode="auto">
              <a:xfrm>
                <a:off x="2348460" y="3826599"/>
                <a:ext cx="1811214" cy="590508"/>
              </a:xfrm>
              <a:prstGeom prst="wedgeRoundRectCallout">
                <a:avLst>
                  <a:gd name="adj1" fmla="val -54227"/>
                  <a:gd name="adj2" fmla="val -128308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lIns="68580" tIns="34290" rIns="68580" bIns="3429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楷体" pitchFamily="49" charset="-122"/>
                    <a:ea typeface="楷体" pitchFamily="49" charset="-122"/>
                  </a:rPr>
                  <a:t>表示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楷体" pitchFamily="49" charset="-122"/>
                    <a:ea typeface="楷体" pitchFamily="49" charset="-122"/>
                  </a:rPr>
                  <a:t>5</a:t>
                </a:r>
                <a:r>
                  <a:rPr lang="zh-CN" altLang="en-US" sz="2400" b="1" dirty="0">
                    <a:solidFill>
                      <a:srgbClr val="0000FF"/>
                    </a:solidFill>
                    <a:latin typeface="楷体" pitchFamily="49" charset="-122"/>
                    <a:ea typeface="楷体" pitchFamily="49" charset="-122"/>
                  </a:rPr>
                  <a:t>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00FF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00FF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2</m:t>
                        </m:r>
                      </m:den>
                    </m:f>
                    <m:r>
                      <a:rPr lang="zh-CN" altLang="en-US" sz="2400" b="1" i="1" smtClean="0">
                        <a:solidFill>
                          <a:srgbClr val="0000FF"/>
                        </a:solidFill>
                        <a:latin typeface="Cambria Math"/>
                        <a:ea typeface="+mj-ea"/>
                      </a:rPr>
                      <m:t>。</m:t>
                    </m:r>
                  </m:oMath>
                </a14:m>
                <a:endParaRPr lang="zh-CN" altLang="en-US" sz="2400" b="1" dirty="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14" name="AutoShap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8460" y="3826599"/>
                <a:ext cx="1811214" cy="590508"/>
              </a:xfrm>
              <a:prstGeom prst="wedgeRoundRectCallout">
                <a:avLst>
                  <a:gd name="adj1" fmla="val -54227"/>
                  <a:gd name="adj2" fmla="val -128308"/>
                  <a:gd name="adj3" fmla="val 16667"/>
                </a:avLst>
              </a:prstGeom>
              <a:blipFill rotWithShape="1">
                <a:blip r:embed="rId3"/>
                <a:stretch>
                  <a:fillRect b="-12222"/>
                </a:stretch>
              </a:blip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4984327" y="3797652"/>
            <a:ext cx="1819921" cy="502290"/>
          </a:xfrm>
          <a:prstGeom prst="wedgeRoundRectCallout">
            <a:avLst>
              <a:gd name="adj1" fmla="val -35604"/>
              <a:gd name="adj2" fmla="val -99651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个百。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04" y="771606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2" y="2910522"/>
            <a:ext cx="8081592" cy="40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907493" y="629181"/>
            <a:ext cx="4896544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在直线上表示下面各数。</a:t>
            </a: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6430934" y="1764380"/>
            <a:ext cx="618628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2.5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665322" y="3128229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233840" y="3135654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088840" y="3126748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423297" y="3134173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776734" y="3125267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805741" y="3114879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5"/>
              <p:cNvSpPr txBox="1">
                <a:spLocks noChangeArrowheads="1"/>
              </p:cNvSpPr>
              <p:nvPr/>
            </p:nvSpPr>
            <p:spPr bwMode="auto">
              <a:xfrm>
                <a:off x="3512343" y="1530598"/>
                <a:ext cx="743276" cy="866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100" b="1" dirty="0">
                    <a:latin typeface="楷体" pitchFamily="49" charset="-122"/>
                    <a:ea typeface="楷体" pitchFamily="49" charset="-122"/>
                  </a:rPr>
                  <a:t>-3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000" b="1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altLang="zh-CN" sz="3000" b="1" i="1">
                            <a:latin typeface="Cambria Math"/>
                            <a:ea typeface="+mn-ea"/>
                          </a:rPr>
                          <m:t>𝟏</m:t>
                        </m:r>
                      </m:num>
                      <m:den>
                        <m:r>
                          <a:rPr lang="en-US" altLang="zh-CN" sz="3000" b="1" i="1">
                            <a:latin typeface="Cambria Math"/>
                            <a:ea typeface="+mn-ea"/>
                          </a:rPr>
                          <m:t>𝟒</m:t>
                        </m:r>
                      </m:den>
                    </m:f>
                  </m:oMath>
                </a14:m>
                <a:endParaRPr lang="zh-CN" altLang="en-US" sz="21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21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343" y="1530598"/>
                <a:ext cx="743276" cy="866825"/>
              </a:xfrm>
              <a:prstGeom prst="rect">
                <a:avLst/>
              </a:prstGeom>
              <a:blipFill rotWithShape="1">
                <a:blip r:embed="rId3"/>
                <a:stretch>
                  <a:fillRect l="-122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1525302" y="1780825"/>
            <a:ext cx="488296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-5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5247854" y="1789673"/>
            <a:ext cx="618628" cy="4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+5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4489318" y="1789673"/>
            <a:ext cx="389756" cy="4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2567000" y="1780803"/>
            <a:ext cx="488296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2060330" y="1608139"/>
            <a:ext cx="4156564" cy="711744"/>
          </a:xfrm>
          <a:prstGeom prst="wedgeRoundRectCallout">
            <a:avLst>
              <a:gd name="adj1" fmla="val 60139"/>
              <a:gd name="adj2" fmla="val -587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先确定是正数还是负数，再确定数在直线上的位置。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237789" y="3723708"/>
            <a:ext cx="2472008" cy="995963"/>
            <a:chOff x="3559344" y="3473997"/>
            <a:chExt cx="2472008" cy="995963"/>
          </a:xfrm>
          <a:noFill/>
        </p:grpSpPr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3559344" y="3473997"/>
              <a:ext cx="2472008" cy="995963"/>
            </a:xfrm>
            <a:prstGeom prst="cloudCallout">
              <a:avLst>
                <a:gd name="adj1" fmla="val 69904"/>
                <a:gd name="adj2" fmla="val -6376"/>
              </a:avLst>
            </a:prstGeom>
            <a:grpFill/>
            <a:ln w="19050">
              <a:solidFill>
                <a:srgbClr val="3399FF"/>
              </a:solidFill>
              <a:miter lim="800000"/>
            </a:ln>
          </p:spPr>
          <p:txBody>
            <a:bodyPr lIns="68580" tIns="34290" rIns="68580" bIns="34290"/>
            <a:lstStyle>
              <a:lvl1pPr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endPara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727816" y="3605864"/>
              <a:ext cx="2207792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的左边为负数，右边为正数。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1485" y1="45149" x2="24403" y2="50099"/>
                        <a14:foregroundMark x1="43767" y1="44752" x2="45093" y2="51881"/>
                        <a14:foregroundMark x1="49867" y1="45545" x2="46154" y2="52673"/>
                        <a14:foregroundMark x1="27851" y1="58416" x2="40849" y2="59406"/>
                        <a14:foregroundMark x1="28912" y1="8515" x2="34483" y2="22178"/>
                        <a14:foregroundMark x1="37931" y1="22970" x2="36605" y2="23168"/>
                        <a14:foregroundMark x1="45623" y1="11683" x2="47480" y2="11683"/>
                        <a14:foregroundMark x1="39523" y1="2376" x2="37931" y2="4158"/>
                        <a14:foregroundMark x1="24138" y1="1386" x2="25464" y2="4158"/>
                        <a14:foregroundMark x1="14854" y1="7525" x2="16711" y2="8515"/>
                        <a14:foregroundMark x1="14324" y1="17228" x2="17241" y2="16436"/>
                        <a14:foregroundMark x1="2918" y1="44356" x2="1326" y2="47723"/>
                        <a14:foregroundMark x1="96552" y1="67723" x2="96021" y2="70495"/>
                        <a14:foregroundMark x1="97878" y1="67723" x2="97878" y2="70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94" y="3320221"/>
            <a:ext cx="1215204" cy="162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7163" y="1328356"/>
            <a:ext cx="1094268" cy="1582166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04" y="771606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376E-6 2.52544E-6 L 0.00768 0.268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134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4608E-6 -8.60315E-7 L 0.27948 0.2636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68" y="13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2439E-6 1.39685E-6 L 0.00586 0.2777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3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1875E-7 2.52544E-6 L 0.22012 0.2587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129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083E-6 -3.11748E-6 L -0.06417 0.2652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5" y="13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83951E-6 L -0.11684 0.2978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1" grpId="0"/>
      <p:bldP spid="22" grpId="0"/>
      <p:bldP spid="23" grpId="0"/>
      <p:bldP spid="27" grpId="0"/>
      <p:bldP spid="28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1199932" y="837426"/>
            <a:ext cx="769254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去掉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0.49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的小数点后，原数增加了（     ）倍。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115616" y="2923398"/>
            <a:ext cx="6972469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的后面添上“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”后，原数减少了（     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1956610" y="1533692"/>
            <a:ext cx="76046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0.49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2632517" y="1661899"/>
            <a:ext cx="516577" cy="1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72012" y="1533692"/>
            <a:ext cx="449482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49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下弧形箭头 2"/>
          <p:cNvSpPr/>
          <p:nvPr/>
        </p:nvSpPr>
        <p:spPr>
          <a:xfrm>
            <a:off x="2243431" y="1886963"/>
            <a:ext cx="1256816" cy="318328"/>
          </a:xfrm>
          <a:prstGeom prst="curvedUp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96078" y="2232009"/>
            <a:ext cx="1560364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扩大了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倍</a:t>
            </a:r>
          </a:p>
        </p:txBody>
      </p:sp>
      <p:sp>
        <p:nvSpPr>
          <p:cNvPr id="15" name="右箭头 14"/>
          <p:cNvSpPr/>
          <p:nvPr/>
        </p:nvSpPr>
        <p:spPr>
          <a:xfrm>
            <a:off x="3639521" y="1661899"/>
            <a:ext cx="516577" cy="1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21186" y="1533692"/>
            <a:ext cx="2772234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增加了（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100-1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）倍</a:t>
            </a:r>
          </a:p>
        </p:txBody>
      </p:sp>
      <p:sp>
        <p:nvSpPr>
          <p:cNvPr id="17" name="矩形 16"/>
          <p:cNvSpPr/>
          <p:nvPr/>
        </p:nvSpPr>
        <p:spPr>
          <a:xfrm>
            <a:off x="6285720" y="847319"/>
            <a:ext cx="518528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99</a:t>
            </a:r>
          </a:p>
        </p:txBody>
      </p:sp>
      <p:sp>
        <p:nvSpPr>
          <p:cNvPr id="18" name="矩形 17"/>
          <p:cNvSpPr/>
          <p:nvPr/>
        </p:nvSpPr>
        <p:spPr>
          <a:xfrm>
            <a:off x="6789776" y="2931790"/>
            <a:ext cx="518528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99</a:t>
            </a:r>
          </a:p>
        </p:txBody>
      </p:sp>
      <p:sp>
        <p:nvSpPr>
          <p:cNvPr id="19" name="矩形 18"/>
          <p:cNvSpPr/>
          <p:nvPr/>
        </p:nvSpPr>
        <p:spPr>
          <a:xfrm>
            <a:off x="1956609" y="3553982"/>
            <a:ext cx="449482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49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2410099" y="3691651"/>
            <a:ext cx="516577" cy="1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63614" y="3563444"/>
            <a:ext cx="76046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0.49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下弧形箭头 21"/>
          <p:cNvSpPr/>
          <p:nvPr/>
        </p:nvSpPr>
        <p:spPr>
          <a:xfrm>
            <a:off x="2243431" y="3907253"/>
            <a:ext cx="1256816" cy="318328"/>
          </a:xfrm>
          <a:prstGeom prst="curvedUp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2162484" y="4163237"/>
                <a:ext cx="2023631" cy="513859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缩小到原来的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𝟏𝟎𝟎</m:t>
                        </m:r>
                      </m:den>
                    </m:f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484" y="4163237"/>
                <a:ext cx="2023631" cy="513859"/>
              </a:xfrm>
              <a:prstGeom prst="rect">
                <a:avLst/>
              </a:prstGeom>
              <a:blipFill rotWithShape="1">
                <a:blip r:embed="rId2"/>
                <a:stretch>
                  <a:fillRect l="-4518" b="-5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4" name="右箭头 23"/>
          <p:cNvSpPr/>
          <p:nvPr/>
        </p:nvSpPr>
        <p:spPr>
          <a:xfrm>
            <a:off x="3639520" y="3682189"/>
            <a:ext cx="516577" cy="1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4123216" y="3500544"/>
                <a:ext cx="1533112" cy="673261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r>
                  <a:rPr lang="zh-CN" altLang="en-US" sz="2400" b="1" dirty="0">
                    <a:latin typeface="楷体" pitchFamily="49" charset="-122"/>
                    <a:ea typeface="楷体" pitchFamily="49" charset="-122"/>
                  </a:rPr>
                  <a:t>减少了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latin typeface="楷体" pitchFamily="49" charset="-122"/>
                            <a:ea typeface="楷体" pitchFamily="49" charset="-122"/>
                          </a:rPr>
                          <m:t>99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latin typeface="楷体" pitchFamily="49" charset="-122"/>
                            <a:ea typeface="楷体" pitchFamily="49" charset="-122"/>
                          </a:rPr>
                          <m:t>100</m:t>
                        </m:r>
                      </m:den>
                    </m:f>
                  </m:oMath>
                </a14:m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216" y="3500544"/>
                <a:ext cx="1533112" cy="673261"/>
              </a:xfrm>
              <a:prstGeom prst="rect">
                <a:avLst/>
              </a:prstGeom>
              <a:blipFill rotWithShape="1">
                <a:blip r:embed="rId3"/>
                <a:stretch>
                  <a:fillRect l="-7540" b="-4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4706380" y="2017466"/>
            <a:ext cx="4156564" cy="711744"/>
          </a:xfrm>
          <a:prstGeom prst="wedgeRoundRectCallout">
            <a:avLst>
              <a:gd name="adj1" fmla="val 37212"/>
              <a:gd name="adj2" fmla="val 99240"/>
              <a:gd name="adj3" fmla="val 16667"/>
            </a:avLst>
          </a:prstGeom>
          <a:solidFill>
            <a:srgbClr val="FFFF00">
              <a:alpha val="10000"/>
            </a:srgbClr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注意题干是问“增加了”“减少了”，要与“增加到”“减少到”区分。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4395" y="2807264"/>
            <a:ext cx="936104" cy="1512360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2" y="96724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  <p:bldP spid="3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7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4283968" y="0"/>
            <a:ext cx="576064" cy="424086"/>
          </a:xfrm>
          <a:prstGeom prst="round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220072" y="0"/>
            <a:ext cx="216024" cy="424086"/>
          </a:xfrm>
          <a:prstGeom prst="round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688124" y="0"/>
            <a:ext cx="216024" cy="424086"/>
          </a:xfrm>
          <a:prstGeom prst="round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372200" y="-7714"/>
            <a:ext cx="216024" cy="424086"/>
          </a:xfrm>
          <a:prstGeom prst="round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840252" y="0"/>
            <a:ext cx="324036" cy="424086"/>
          </a:xfrm>
          <a:prstGeom prst="round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843808" y="424086"/>
            <a:ext cx="324036" cy="424086"/>
          </a:xfrm>
          <a:prstGeom prst="round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076776" y="437828"/>
            <a:ext cx="684076" cy="424086"/>
          </a:xfrm>
          <a:prstGeom prst="round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51520" y="861914"/>
            <a:ext cx="324036" cy="424086"/>
          </a:xfrm>
          <a:prstGeom prst="round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051720" y="861914"/>
            <a:ext cx="324036" cy="424086"/>
          </a:xfrm>
          <a:prstGeom prst="round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322470" y="861914"/>
            <a:ext cx="529450" cy="424086"/>
          </a:xfrm>
          <a:prstGeom prst="round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7740352" y="861914"/>
            <a:ext cx="432048" cy="424086"/>
          </a:xfrm>
          <a:prstGeom prst="round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4121950" y="1312938"/>
            <a:ext cx="324036" cy="424086"/>
          </a:xfrm>
          <a:prstGeom prst="round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308304" y="1257959"/>
            <a:ext cx="432048" cy="424086"/>
          </a:xfrm>
          <a:prstGeom prst="round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202790" y="1682045"/>
            <a:ext cx="216024" cy="424086"/>
          </a:xfrm>
          <a:prstGeom prst="round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7308304" y="1682045"/>
            <a:ext cx="216024" cy="424086"/>
          </a:xfrm>
          <a:prstGeom prst="round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59532" y="2106131"/>
            <a:ext cx="216024" cy="424086"/>
          </a:xfrm>
          <a:prstGeom prst="round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28" name="圆角矩形标注 27"/>
          <p:cNvSpPr/>
          <p:nvPr/>
        </p:nvSpPr>
        <p:spPr>
          <a:xfrm>
            <a:off x="7622847" y="155388"/>
            <a:ext cx="650173" cy="303015"/>
          </a:xfrm>
          <a:prstGeom prst="wedgeRoundRectCallout">
            <a:avLst>
              <a:gd name="adj1" fmla="val -82836"/>
              <a:gd name="adj2" fmla="val -65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整数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3245656" y="1787219"/>
            <a:ext cx="606264" cy="318912"/>
          </a:xfrm>
          <a:prstGeom prst="roundRect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7295108" y="2186020"/>
            <a:ext cx="445244" cy="318912"/>
          </a:xfrm>
          <a:prstGeom prst="roundRect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33" name="圆角矩形标注 32"/>
          <p:cNvSpPr/>
          <p:nvPr/>
        </p:nvSpPr>
        <p:spPr>
          <a:xfrm>
            <a:off x="2672297" y="1385102"/>
            <a:ext cx="650173" cy="303015"/>
          </a:xfrm>
          <a:prstGeom prst="wedgeRoundRectCallout">
            <a:avLst>
              <a:gd name="adj1" fmla="val 35150"/>
              <a:gd name="adj2" fmla="val 82787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小数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5188992" y="1323727"/>
            <a:ext cx="995796" cy="358317"/>
          </a:xfrm>
          <a:prstGeom prst="roundRect">
            <a:avLst/>
          </a:prstGeom>
          <a:solidFill>
            <a:srgbClr val="7030A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345356" y="1737024"/>
            <a:ext cx="995796" cy="358317"/>
          </a:xfrm>
          <a:prstGeom prst="roundRect">
            <a:avLst/>
          </a:prstGeom>
          <a:solidFill>
            <a:srgbClr val="7030A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36" name="圆角矩形标注 35"/>
          <p:cNvSpPr/>
          <p:nvPr/>
        </p:nvSpPr>
        <p:spPr>
          <a:xfrm>
            <a:off x="5035024" y="1913739"/>
            <a:ext cx="869124" cy="303015"/>
          </a:xfrm>
          <a:prstGeom prst="wedgeRoundRectCallout">
            <a:avLst>
              <a:gd name="adj1" fmla="val 20744"/>
              <a:gd name="adj2" fmla="val -1249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百分数</a:t>
            </a:r>
          </a:p>
        </p:txBody>
      </p:sp>
      <p:sp>
        <p:nvSpPr>
          <p:cNvPr id="37" name="圆角矩形 36"/>
          <p:cNvSpPr/>
          <p:nvPr/>
        </p:nvSpPr>
        <p:spPr>
          <a:xfrm>
            <a:off x="3225543" y="3435846"/>
            <a:ext cx="723303" cy="648072"/>
          </a:xfrm>
          <a:prstGeom prst="roundRect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4712793" y="3939902"/>
            <a:ext cx="723303" cy="648072"/>
          </a:xfrm>
          <a:prstGeom prst="roundRect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39" name="圆角矩形标注 38"/>
          <p:cNvSpPr/>
          <p:nvPr/>
        </p:nvSpPr>
        <p:spPr>
          <a:xfrm>
            <a:off x="4193091" y="3284338"/>
            <a:ext cx="650173" cy="303015"/>
          </a:xfrm>
          <a:prstGeom prst="wedgeRoundRectCallout">
            <a:avLst>
              <a:gd name="adj1" fmla="val -68097"/>
              <a:gd name="adj2" fmla="val 247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分数</a:t>
            </a:r>
          </a:p>
        </p:txBody>
      </p:sp>
      <p:sp>
        <p:nvSpPr>
          <p:cNvPr id="40" name="圆角矩形 39"/>
          <p:cNvSpPr/>
          <p:nvPr/>
        </p:nvSpPr>
        <p:spPr>
          <a:xfrm>
            <a:off x="5580112" y="4587974"/>
            <a:ext cx="1040824" cy="360040"/>
          </a:xfrm>
          <a:prstGeom prst="roundRect">
            <a:avLst/>
          </a:prstGeom>
          <a:solidFill>
            <a:schemeClr val="bg1">
              <a:lumMod val="5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effectLst>
                <a:reflection endPos="0" dir="5400000" sy="-100000" algn="bl" rotWithShape="0"/>
              </a:effectLst>
            </a:endParaRPr>
          </a:p>
        </p:txBody>
      </p:sp>
      <p:sp>
        <p:nvSpPr>
          <p:cNvPr id="41" name="圆角矩形标注 40"/>
          <p:cNvSpPr/>
          <p:nvPr/>
        </p:nvSpPr>
        <p:spPr>
          <a:xfrm>
            <a:off x="6459624" y="4150146"/>
            <a:ext cx="650173" cy="303015"/>
          </a:xfrm>
          <a:prstGeom prst="wedgeRoundRectCallout">
            <a:avLst>
              <a:gd name="adj1" fmla="val -36418"/>
              <a:gd name="adj2" fmla="val 822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负数</a:t>
            </a:r>
          </a:p>
        </p:txBody>
      </p:sp>
    </p:spTree>
    <p:extLst>
      <p:ext uri="{BB962C8B-B14F-4D97-AF65-F5344CB8AC3E}">
        <p14:creationId xmlns:p14="http://schemas.microsoft.com/office/powerpoint/2010/main" val="64242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2776705" y="433746"/>
            <a:ext cx="4459591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宋体" panose="02010600030101010101" pitchFamily="2" charset="-122"/>
              </a:rPr>
              <a:t> 数的意义和分类</a:t>
            </a: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611560" y="928699"/>
            <a:ext cx="5213747" cy="4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你能把学过的数整理成图表来表示吗？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323889" y="1563638"/>
            <a:ext cx="5618862" cy="2177418"/>
            <a:chOff x="1264661" y="2972359"/>
            <a:chExt cx="7491816" cy="2903218"/>
          </a:xfrm>
        </p:grpSpPr>
        <p:sp>
          <p:nvSpPr>
            <p:cNvPr id="28" name="矩形 27"/>
            <p:cNvSpPr/>
            <p:nvPr/>
          </p:nvSpPr>
          <p:spPr>
            <a:xfrm>
              <a:off x="1264661" y="4473833"/>
              <a:ext cx="656591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数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2232877" y="3584094"/>
              <a:ext cx="1066959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整数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322663" y="4768492"/>
              <a:ext cx="6433814" cy="61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分数</a:t>
              </a:r>
              <a:r>
                <a:rPr lang="zh-CN" altLang="en-US" sz="2400" b="1" smtClean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zh-CN" altLang="en-US" sz="2400" b="1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有限</a:t>
              </a:r>
              <a:r>
                <a:rPr lang="zh-CN" altLang="en-US" sz="2400" b="1" smtClean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小数、无限循环</a:t>
              </a:r>
              <a:r>
                <a:rPr lang="zh-CN" altLang="en-US" sz="2400" b="1" smtClean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小数</a:t>
              </a:r>
              <a:r>
                <a:rPr lang="zh-CN" altLang="en-US" sz="2400" b="1" dirty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3425726" y="2972359"/>
              <a:ext cx="1477328" cy="61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正整数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3407388" y="3492082"/>
              <a:ext cx="453544" cy="61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smtClean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endPara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384385" y="4096134"/>
              <a:ext cx="1477328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负整数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5019412" y="3299400"/>
              <a:ext cx="1477328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自然数</a:t>
              </a:r>
            </a:p>
          </p:txBody>
        </p:sp>
        <p:sp>
          <p:nvSpPr>
            <p:cNvPr id="35" name="左大括号 34"/>
            <p:cNvSpPr/>
            <p:nvPr/>
          </p:nvSpPr>
          <p:spPr>
            <a:xfrm>
              <a:off x="1945374" y="3826351"/>
              <a:ext cx="288032" cy="2049226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左大括号 35"/>
            <p:cNvSpPr/>
            <p:nvPr/>
          </p:nvSpPr>
          <p:spPr>
            <a:xfrm>
              <a:off x="3246617" y="3178657"/>
              <a:ext cx="288032" cy="1425462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左大括号 36"/>
            <p:cNvSpPr/>
            <p:nvPr/>
          </p:nvSpPr>
          <p:spPr>
            <a:xfrm flipH="1">
              <a:off x="4876002" y="3238144"/>
              <a:ext cx="125628" cy="841750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2095930" y="3461082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无限不循环</a:t>
            </a:r>
            <a:r>
              <a:rPr lang="zh-CN" altLang="en-US" sz="2400" b="1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</a:t>
            </a:r>
            <a:endParaRPr lang="zh-CN" altLang="en-US" sz="24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316052" y="2627126"/>
            <a:ext cx="887796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</a:t>
            </a:r>
          </a:p>
        </p:txBody>
      </p:sp>
      <p:sp>
        <p:nvSpPr>
          <p:cNvPr id="31" name="矩形 30"/>
          <p:cNvSpPr/>
          <p:nvPr/>
        </p:nvSpPr>
        <p:spPr>
          <a:xfrm>
            <a:off x="3298631" y="2271834"/>
            <a:ext cx="1061829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正整数</a:t>
            </a:r>
          </a:p>
        </p:txBody>
      </p:sp>
      <p:sp>
        <p:nvSpPr>
          <p:cNvPr id="32" name="矩形 31"/>
          <p:cNvSpPr/>
          <p:nvPr/>
        </p:nvSpPr>
        <p:spPr>
          <a:xfrm>
            <a:off x="3565295" y="2679494"/>
            <a:ext cx="452673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4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302476" y="3071567"/>
            <a:ext cx="1060614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负整数</a:t>
            </a:r>
          </a:p>
        </p:txBody>
      </p:sp>
      <p:sp>
        <p:nvSpPr>
          <p:cNvPr id="34" name="矩形 33"/>
          <p:cNvSpPr/>
          <p:nvPr/>
        </p:nvSpPr>
        <p:spPr>
          <a:xfrm>
            <a:off x="7827415" y="2464395"/>
            <a:ext cx="1065065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自然数</a:t>
            </a:r>
          </a:p>
        </p:txBody>
      </p:sp>
      <p:sp>
        <p:nvSpPr>
          <p:cNvPr id="36" name="左大括号 35"/>
          <p:cNvSpPr/>
          <p:nvPr/>
        </p:nvSpPr>
        <p:spPr>
          <a:xfrm>
            <a:off x="3082853" y="2323048"/>
            <a:ext cx="215777" cy="115147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左大括号 36"/>
          <p:cNvSpPr/>
          <p:nvPr/>
        </p:nvSpPr>
        <p:spPr>
          <a:xfrm flipH="1">
            <a:off x="7612484" y="2323047"/>
            <a:ext cx="188226" cy="74265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4325673" y="2423123"/>
            <a:ext cx="516577" cy="1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819747" y="2269882"/>
            <a:ext cx="2754600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5……</a:t>
            </a:r>
            <a:endParaRPr lang="zh-CN" altLang="en-US" sz="24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右箭头 53"/>
          <p:cNvSpPr/>
          <p:nvPr/>
        </p:nvSpPr>
        <p:spPr>
          <a:xfrm>
            <a:off x="4312077" y="2852789"/>
            <a:ext cx="516577" cy="1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842250" y="2708463"/>
            <a:ext cx="292388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4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右箭头 55"/>
          <p:cNvSpPr/>
          <p:nvPr/>
        </p:nvSpPr>
        <p:spPr>
          <a:xfrm>
            <a:off x="4303170" y="3271316"/>
            <a:ext cx="516577" cy="1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797244" y="3118075"/>
            <a:ext cx="3554099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-1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-2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-3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-4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-5……</a:t>
            </a:r>
            <a:endParaRPr lang="zh-CN" altLang="en-US" sz="24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367345" y="2290365"/>
            <a:ext cx="926919" cy="418098"/>
          </a:xfrm>
          <a:prstGeom prst="roundRect">
            <a:avLst/>
          </a:prstGeom>
          <a:noFill/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AutoShape 27"/>
          <p:cNvSpPr>
            <a:spLocks noChangeArrowheads="1"/>
          </p:cNvSpPr>
          <p:nvPr/>
        </p:nvSpPr>
        <p:spPr bwMode="auto">
          <a:xfrm>
            <a:off x="3565295" y="1059582"/>
            <a:ext cx="3867150" cy="825104"/>
          </a:xfrm>
          <a:prstGeom prst="wedgeRoundRectCallout">
            <a:avLst>
              <a:gd name="adj1" fmla="val -42304"/>
              <a:gd name="adj2" fmla="val 87989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个数是无限的，最小的正整数是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，没有最大的正整数。</a:t>
            </a:r>
          </a:p>
        </p:txBody>
      </p:sp>
      <p:sp>
        <p:nvSpPr>
          <p:cNvPr id="66" name="圆角矩形 65"/>
          <p:cNvSpPr/>
          <p:nvPr/>
        </p:nvSpPr>
        <p:spPr>
          <a:xfrm>
            <a:off x="3366086" y="3093248"/>
            <a:ext cx="926919" cy="418098"/>
          </a:xfrm>
          <a:prstGeom prst="roundRect">
            <a:avLst/>
          </a:prstGeom>
          <a:noFill/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2410834" y="2617829"/>
            <a:ext cx="672019" cy="418098"/>
          </a:xfrm>
          <a:prstGeom prst="roundRect">
            <a:avLst/>
          </a:prstGeom>
          <a:noFill/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AutoShape 27"/>
          <p:cNvSpPr>
            <a:spLocks noChangeArrowheads="1"/>
          </p:cNvSpPr>
          <p:nvPr/>
        </p:nvSpPr>
        <p:spPr bwMode="auto">
          <a:xfrm>
            <a:off x="3465838" y="3906886"/>
            <a:ext cx="3867150" cy="825104"/>
          </a:xfrm>
          <a:prstGeom prst="wedgeRoundRectCallout">
            <a:avLst>
              <a:gd name="adj1" fmla="val -40462"/>
              <a:gd name="adj2" fmla="val -91198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个数是无限的，最大的负整数是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-1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，没有最小的负整数。</a:t>
            </a:r>
          </a:p>
        </p:txBody>
      </p:sp>
      <p:sp>
        <p:nvSpPr>
          <p:cNvPr id="67" name="AutoShape 27"/>
          <p:cNvSpPr>
            <a:spLocks noChangeArrowheads="1"/>
          </p:cNvSpPr>
          <p:nvPr/>
        </p:nvSpPr>
        <p:spPr bwMode="auto">
          <a:xfrm>
            <a:off x="323528" y="1974187"/>
            <a:ext cx="1350000" cy="2237757"/>
          </a:xfrm>
          <a:prstGeom prst="wedgeRoundRectCallout">
            <a:avLst>
              <a:gd name="adj1" fmla="val 99567"/>
              <a:gd name="adj2" fmla="val -12061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个数是无限的，没有最小的整数，也没有最大的整数。</a:t>
            </a: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3923928" y="355385"/>
            <a:ext cx="920404" cy="4535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整数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4" grpId="0"/>
      <p:bldP spid="36" grpId="0" animBg="1"/>
      <p:bldP spid="37" grpId="0" animBg="1"/>
      <p:bldP spid="2" grpId="0" animBg="1"/>
      <p:bldP spid="48" grpId="0"/>
      <p:bldP spid="54" grpId="0" animBg="1"/>
      <p:bldP spid="55" grpId="0"/>
      <p:bldP spid="56" grpId="0" animBg="1"/>
      <p:bldP spid="57" grpId="0"/>
      <p:bldP spid="5" grpId="0" animBg="1"/>
      <p:bldP spid="58" grpId="0" animBg="1"/>
      <p:bldP spid="66" grpId="0" animBg="1"/>
      <p:bldP spid="68" grpId="0" animBg="1"/>
      <p:bldP spid="62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657297" y="2583859"/>
            <a:ext cx="5524589" cy="807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自然数： 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5……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零、</a:t>
            </a:r>
            <a:r>
              <a:rPr lang="zh-CN" altLang="en-US" sz="2400" b="1" dirty="0">
                <a:solidFill>
                  <a:srgbClr val="00B76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、二、三、四、五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2035559" y="2565180"/>
            <a:ext cx="336009" cy="418098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右箭头 34"/>
          <p:cNvSpPr/>
          <p:nvPr/>
        </p:nvSpPr>
        <p:spPr>
          <a:xfrm>
            <a:off x="5207941" y="1593305"/>
            <a:ext cx="516577" cy="1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2478169" y="3000393"/>
            <a:ext cx="443166" cy="333041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AutoShape 27"/>
          <p:cNvSpPr>
            <a:spLocks noChangeArrowheads="1"/>
          </p:cNvSpPr>
          <p:nvPr/>
        </p:nvSpPr>
        <p:spPr bwMode="auto">
          <a:xfrm>
            <a:off x="2021660" y="3659250"/>
            <a:ext cx="3213000" cy="1080000"/>
          </a:xfrm>
          <a:prstGeom prst="wedgeRoundRectCallout">
            <a:avLst>
              <a:gd name="adj1" fmla="val -32999"/>
              <a:gd name="adj2" fmla="val -74770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100" b="1" dirty="0">
                <a:ea typeface="楷体" panose="02010609060101010101" pitchFamily="49" charset="-122"/>
              </a:rPr>
              <a:t>“一”</a:t>
            </a:r>
            <a:r>
              <a:rPr lang="zh-CN" altLang="en-US" sz="2100" b="1" dirty="0">
                <a:latin typeface="+mj-lt"/>
                <a:ea typeface="楷体" panose="02010609060101010101" pitchFamily="49" charset="-122"/>
              </a:rPr>
              <a:t>是自然数的单位，任何非</a:t>
            </a:r>
            <a:r>
              <a:rPr lang="en-US" altLang="zh-CN" sz="2100" b="1" dirty="0"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en-US" sz="2100" b="1" dirty="0">
                <a:latin typeface="+mj-lt"/>
                <a:ea typeface="楷体" panose="02010609060101010101" pitchFamily="49" charset="-122"/>
              </a:rPr>
              <a:t>自然数都是由若干个“一”组成的。</a:t>
            </a: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2084645" y="1051582"/>
            <a:ext cx="3062351" cy="1141532"/>
          </a:xfrm>
          <a:prstGeom prst="wedgeRoundRectCallout">
            <a:avLst>
              <a:gd name="adj1" fmla="val -44252"/>
              <a:gd name="adj2" fmla="val 82263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100" b="1" dirty="0">
                <a:latin typeface="+mj-lt"/>
                <a:ea typeface="楷体" panose="02010609060101010101" pitchFamily="49" charset="-122"/>
              </a:rPr>
              <a:t>没有最大的自然数，</a:t>
            </a:r>
            <a:r>
              <a:rPr lang="en-US" altLang="zh-CN" sz="2100" b="1" dirty="0"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en-US" sz="2100" b="1" dirty="0">
                <a:latin typeface="+mj-lt"/>
                <a:ea typeface="楷体" panose="02010609060101010101" pitchFamily="49" charset="-122"/>
              </a:rPr>
              <a:t>最小的自然数，表示一个物体也没有。</a:t>
            </a:r>
          </a:p>
        </p:txBody>
      </p:sp>
      <p:sp>
        <p:nvSpPr>
          <p:cNvPr id="40" name="AutoShape 27"/>
          <p:cNvSpPr>
            <a:spLocks noChangeArrowheads="1"/>
          </p:cNvSpPr>
          <p:nvPr/>
        </p:nvSpPr>
        <p:spPr bwMode="auto">
          <a:xfrm>
            <a:off x="5770449" y="951135"/>
            <a:ext cx="2700000" cy="1420340"/>
          </a:xfrm>
          <a:prstGeom prst="wedgeRoundRectCallout">
            <a:avLst>
              <a:gd name="adj1" fmla="val -27093"/>
              <a:gd name="adj2" fmla="val 49106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100" b="1" dirty="0"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en-US" sz="2100" b="1" dirty="0">
                <a:latin typeface="+mj-lt"/>
                <a:ea typeface="楷体" panose="02010609060101010101" pitchFamily="49" charset="-122"/>
              </a:rPr>
              <a:t>还可以表示：</a:t>
            </a:r>
            <a:endParaRPr lang="en-US" altLang="zh-CN" sz="2100" b="1" dirty="0">
              <a:latin typeface="+mj-lt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2100" b="1" dirty="0">
                <a:latin typeface="+mj-lt"/>
                <a:ea typeface="楷体" panose="02010609060101010101" pitchFamily="49" charset="-122"/>
              </a:rPr>
              <a:t>起点（刻度）、</a:t>
            </a:r>
            <a:endParaRPr lang="en-US" altLang="zh-CN" sz="2100" b="1" dirty="0">
              <a:latin typeface="+mj-lt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2100" b="1" dirty="0">
                <a:latin typeface="+mj-lt"/>
                <a:ea typeface="楷体" panose="02010609060101010101" pitchFamily="49" charset="-122"/>
              </a:rPr>
              <a:t>分界点（正负数）、</a:t>
            </a:r>
            <a:endParaRPr lang="en-US" altLang="zh-CN" sz="2100" b="1" dirty="0">
              <a:latin typeface="+mj-lt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2100" b="1" dirty="0">
                <a:latin typeface="+mj-lt"/>
                <a:ea typeface="楷体" panose="02010609060101010101" pitchFamily="49" charset="-122"/>
              </a:rPr>
              <a:t>占位（计数）</a:t>
            </a:r>
            <a:r>
              <a:rPr lang="en-US" altLang="zh-CN" sz="2100" b="1" dirty="0">
                <a:latin typeface="宋体" panose="02010600030101010101" pitchFamily="2" charset="-122"/>
              </a:rPr>
              <a:t>……</a:t>
            </a:r>
            <a:endParaRPr lang="zh-CN" altLang="en-US" sz="2100" b="1" dirty="0">
              <a:latin typeface="宋体" panose="02010600030101010101" pitchFamily="2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5207284" y="2574087"/>
            <a:ext cx="336009" cy="418098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AutoShape 27"/>
          <p:cNvSpPr>
            <a:spLocks noChangeArrowheads="1"/>
          </p:cNvSpPr>
          <p:nvPr/>
        </p:nvSpPr>
        <p:spPr bwMode="auto">
          <a:xfrm>
            <a:off x="5679480" y="3154558"/>
            <a:ext cx="3213000" cy="1209392"/>
          </a:xfrm>
          <a:prstGeom prst="wedgeRoundRectCallout">
            <a:avLst>
              <a:gd name="adj1" fmla="val -58820"/>
              <a:gd name="adj2" fmla="val -55282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自然数的意义：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个人”：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是基数；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“第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个人”：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是序数。</a:t>
            </a:r>
          </a:p>
          <a:p>
            <a:pPr>
              <a:lnSpc>
                <a:spcPct val="110000"/>
              </a:lnSpc>
              <a:defRPr/>
            </a:pPr>
            <a:endParaRPr lang="zh-CN" altLang="en-US" sz="2100" b="1" dirty="0">
              <a:latin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563" y="3221383"/>
            <a:ext cx="1289756" cy="165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3923928" y="355385"/>
            <a:ext cx="920404" cy="4535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整数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8" grpId="0" animBg="1"/>
      <p:bldP spid="35" grpId="0" animBg="1"/>
      <p:bldP spid="39" grpId="0" animBg="1"/>
      <p:bldP spid="58" grpId="0" animBg="1"/>
      <p:bldP spid="30" grpId="0" animBg="1"/>
      <p:bldP spid="40" grpId="0" animBg="1"/>
      <p:bldP spid="42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3579588" y="355385"/>
            <a:ext cx="1712492" cy="5124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正数和负数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71600" y="2320230"/>
            <a:ext cx="1543745" cy="1695391"/>
            <a:chOff x="1295466" y="3093640"/>
            <a:chExt cx="2058327" cy="2260521"/>
          </a:xfrm>
        </p:grpSpPr>
        <p:grpSp>
          <p:nvGrpSpPr>
            <p:cNvPr id="38" name="组合 37"/>
            <p:cNvGrpSpPr/>
            <p:nvPr/>
          </p:nvGrpSpPr>
          <p:grpSpPr>
            <a:xfrm>
              <a:off x="1295466" y="3093640"/>
              <a:ext cx="2041462" cy="2260521"/>
              <a:chOff x="1258374" y="3453468"/>
              <a:chExt cx="2041462" cy="2260521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1258374" y="4172871"/>
                <a:ext cx="656591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7030A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数</a:t>
                </a: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232877" y="3453468"/>
                <a:ext cx="1066959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7030A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正数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2387252" y="5098436"/>
                <a:ext cx="656591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7030A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零</a:t>
                </a:r>
              </a:p>
            </p:txBody>
          </p:sp>
          <p:sp>
            <p:nvSpPr>
              <p:cNvPr id="46" name="左大括号 45"/>
              <p:cNvSpPr/>
              <p:nvPr/>
            </p:nvSpPr>
            <p:spPr>
              <a:xfrm>
                <a:off x="2051720" y="3453469"/>
                <a:ext cx="288032" cy="2207780"/>
              </a:xfrm>
              <a:prstGeom prst="leftBrac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2286834" y="3969436"/>
              <a:ext cx="1066959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负数</a:t>
              </a:r>
            </a:p>
          </p:txBody>
        </p:sp>
      </p:grpSp>
      <p:sp>
        <p:nvSpPr>
          <p:cNvPr id="48" name="右箭头 47"/>
          <p:cNvSpPr/>
          <p:nvPr/>
        </p:nvSpPr>
        <p:spPr>
          <a:xfrm>
            <a:off x="2456529" y="2490980"/>
            <a:ext cx="516577" cy="1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/>
              <p:cNvSpPr/>
              <p:nvPr/>
            </p:nvSpPr>
            <p:spPr>
              <a:xfrm>
                <a:off x="2941697" y="2256391"/>
                <a:ext cx="3871894" cy="665567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7030A0"/>
                    </a:solidFill>
                    <a:latin typeface="楷体" pitchFamily="49" charset="-122"/>
                    <a:ea typeface="楷体" pitchFamily="49" charset="-122"/>
                  </a:rPr>
                  <a:t>+12</a:t>
                </a:r>
                <a:r>
                  <a:rPr lang="zh-CN" altLang="en-US" sz="2400" b="1" dirty="0">
                    <a:solidFill>
                      <a:srgbClr val="7030A0"/>
                    </a:solidFill>
                    <a:latin typeface="楷体" pitchFamily="49" charset="-122"/>
                    <a:ea typeface="楷体" pitchFamily="49" charset="-122"/>
                  </a:rPr>
                  <a:t>、</a:t>
                </a:r>
                <a:r>
                  <a:rPr lang="en-US" altLang="zh-CN" sz="2400" b="1" dirty="0">
                    <a:solidFill>
                      <a:srgbClr val="7030A0"/>
                    </a:solidFill>
                    <a:latin typeface="楷体" pitchFamily="49" charset="-122"/>
                    <a:ea typeface="楷体" pitchFamily="49" charset="-122"/>
                  </a:rPr>
                  <a:t>42</a:t>
                </a:r>
                <a:r>
                  <a:rPr lang="zh-CN" altLang="en-US" sz="2400" b="1" dirty="0">
                    <a:solidFill>
                      <a:srgbClr val="7030A0"/>
                    </a:solidFill>
                    <a:latin typeface="楷体" pitchFamily="49" charset="-122"/>
                    <a:ea typeface="楷体" pitchFamily="49" charset="-122"/>
                  </a:rPr>
                  <a:t>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>
                            <a:solidFill>
                              <a:srgbClr val="7030A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>
                            <a:solidFill>
                              <a:srgbClr val="7030A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7030A0"/>
                    </a:solidFill>
                    <a:latin typeface="楷体" pitchFamily="49" charset="-122"/>
                    <a:ea typeface="楷体" pitchFamily="49" charset="-122"/>
                  </a:rPr>
                  <a:t>、</a:t>
                </a:r>
                <a:r>
                  <a:rPr lang="en-US" altLang="zh-CN" sz="2400" b="1" dirty="0">
                    <a:solidFill>
                      <a:srgbClr val="7030A0"/>
                    </a:solidFill>
                    <a:latin typeface="楷体" pitchFamily="49" charset="-122"/>
                    <a:ea typeface="楷体" pitchFamily="49" charset="-122"/>
                  </a:rPr>
                  <a:t>0.4</a:t>
                </a:r>
                <a:r>
                  <a:rPr lang="zh-CN" altLang="en-US" sz="2400" b="1" dirty="0">
                    <a:solidFill>
                      <a:srgbClr val="7030A0"/>
                    </a:solidFill>
                    <a:latin typeface="楷体" pitchFamily="49" charset="-122"/>
                    <a:ea typeface="楷体" pitchFamily="49" charset="-122"/>
                  </a:rPr>
                  <a:t>、</a:t>
                </a:r>
                <a:r>
                  <a:rPr lang="en-US" altLang="zh-CN" sz="2400" b="1" dirty="0">
                    <a:solidFill>
                      <a:srgbClr val="7030A0"/>
                    </a:solidFill>
                    <a:latin typeface="楷体" pitchFamily="49" charset="-122"/>
                    <a:ea typeface="楷体" pitchFamily="49" charset="-122"/>
                  </a:rPr>
                  <a:t>50%……</a:t>
                </a:r>
                <a:endParaRPr lang="zh-CN" altLang="en-US" sz="2400" b="1" dirty="0">
                  <a:solidFill>
                    <a:srgbClr val="7030A0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54" name="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697" y="2256391"/>
                <a:ext cx="3871894" cy="665567"/>
              </a:xfrm>
              <a:prstGeom prst="rect">
                <a:avLst/>
              </a:prstGeom>
              <a:blipFill rotWithShape="1">
                <a:blip r:embed="rId2"/>
                <a:stretch>
                  <a:fillRect l="-3150" r="-1575" b="-64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右箭头 55"/>
          <p:cNvSpPr/>
          <p:nvPr/>
        </p:nvSpPr>
        <p:spPr>
          <a:xfrm>
            <a:off x="2456529" y="3134024"/>
            <a:ext cx="516577" cy="1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/>
              <p:cNvSpPr/>
              <p:nvPr/>
            </p:nvSpPr>
            <p:spPr>
              <a:xfrm>
                <a:off x="2941697" y="2899435"/>
                <a:ext cx="4493859" cy="665567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7030A0"/>
                    </a:solidFill>
                    <a:latin typeface="楷体" pitchFamily="49" charset="-122"/>
                    <a:ea typeface="楷体" pitchFamily="49" charset="-122"/>
                  </a:rPr>
                  <a:t>-12</a:t>
                </a:r>
                <a:r>
                  <a:rPr lang="zh-CN" altLang="en-US" sz="2400" b="1" dirty="0">
                    <a:solidFill>
                      <a:srgbClr val="7030A0"/>
                    </a:solidFill>
                    <a:latin typeface="楷体" pitchFamily="49" charset="-122"/>
                    <a:ea typeface="楷体" pitchFamily="49" charset="-122"/>
                  </a:rPr>
                  <a:t>、</a:t>
                </a:r>
                <a:r>
                  <a:rPr lang="en-US" altLang="zh-CN" sz="2400" b="1" dirty="0">
                    <a:solidFill>
                      <a:srgbClr val="7030A0"/>
                    </a:solidFill>
                    <a:latin typeface="楷体" pitchFamily="49" charset="-122"/>
                    <a:ea typeface="楷体" pitchFamily="49" charset="-122"/>
                  </a:rPr>
                  <a:t>-42</a:t>
                </a:r>
                <a:r>
                  <a:rPr lang="zh-CN" altLang="en-US" sz="2400" b="1" dirty="0">
                    <a:solidFill>
                      <a:srgbClr val="7030A0"/>
                    </a:solidFill>
                    <a:latin typeface="楷体" pitchFamily="49" charset="-122"/>
                    <a:ea typeface="楷体" pitchFamily="49" charset="-122"/>
                  </a:rPr>
                  <a:t>、</a:t>
                </a:r>
                <a:r>
                  <a:rPr lang="en-US" altLang="zh-CN" sz="2400" b="1" dirty="0">
                    <a:solidFill>
                      <a:srgbClr val="7030A0"/>
                    </a:solidFill>
                    <a:latin typeface="楷体" pitchFamily="49" charset="-122"/>
                    <a:ea typeface="楷体" pitchFamily="49" charset="-122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>
                            <a:solidFill>
                              <a:srgbClr val="7030A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>
                            <a:solidFill>
                              <a:srgbClr val="7030A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7030A0"/>
                    </a:solidFill>
                    <a:latin typeface="楷体" pitchFamily="49" charset="-122"/>
                    <a:ea typeface="楷体" pitchFamily="49" charset="-122"/>
                  </a:rPr>
                  <a:t>、</a:t>
                </a:r>
                <a:r>
                  <a:rPr lang="en-US" altLang="zh-CN" sz="2400" b="1" dirty="0">
                    <a:solidFill>
                      <a:srgbClr val="7030A0"/>
                    </a:solidFill>
                    <a:latin typeface="楷体" pitchFamily="49" charset="-122"/>
                    <a:ea typeface="楷体" pitchFamily="49" charset="-122"/>
                  </a:rPr>
                  <a:t>-0.4</a:t>
                </a:r>
                <a:r>
                  <a:rPr lang="zh-CN" altLang="en-US" sz="2400" b="1" dirty="0">
                    <a:solidFill>
                      <a:srgbClr val="7030A0"/>
                    </a:solidFill>
                    <a:latin typeface="楷体" pitchFamily="49" charset="-122"/>
                    <a:ea typeface="楷体" pitchFamily="49" charset="-122"/>
                  </a:rPr>
                  <a:t>、</a:t>
                </a:r>
                <a:r>
                  <a:rPr lang="en-US" altLang="zh-CN" sz="2400" b="1" dirty="0">
                    <a:solidFill>
                      <a:srgbClr val="7030A0"/>
                    </a:solidFill>
                    <a:latin typeface="楷体" pitchFamily="49" charset="-122"/>
                    <a:ea typeface="楷体" pitchFamily="49" charset="-122"/>
                  </a:rPr>
                  <a:t>-50%……</a:t>
                </a:r>
                <a:endParaRPr lang="zh-CN" altLang="en-US" sz="2400" b="1" dirty="0">
                  <a:solidFill>
                    <a:srgbClr val="7030A0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57" name="矩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697" y="2899435"/>
                <a:ext cx="4493859" cy="665567"/>
              </a:xfrm>
              <a:prstGeom prst="rect">
                <a:avLst/>
              </a:prstGeom>
              <a:blipFill rotWithShape="1">
                <a:blip r:embed="rId3"/>
                <a:stretch>
                  <a:fillRect l="-2714" r="-1221" b="-64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右箭头 57"/>
          <p:cNvSpPr/>
          <p:nvPr/>
        </p:nvSpPr>
        <p:spPr>
          <a:xfrm>
            <a:off x="2456529" y="3719470"/>
            <a:ext cx="516577" cy="1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973106" y="3553955"/>
            <a:ext cx="292388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4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AutoShape 27"/>
          <p:cNvSpPr>
            <a:spLocks noChangeArrowheads="1"/>
          </p:cNvSpPr>
          <p:nvPr/>
        </p:nvSpPr>
        <p:spPr bwMode="auto">
          <a:xfrm>
            <a:off x="2941697" y="4250667"/>
            <a:ext cx="3633964" cy="457094"/>
          </a:xfrm>
          <a:prstGeom prst="wedgeRoundRectCallout">
            <a:avLst>
              <a:gd name="adj1" fmla="val -41118"/>
              <a:gd name="adj2" fmla="val -13753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既不是正数，也不是负数。</a:t>
            </a:r>
          </a:p>
        </p:txBody>
      </p:sp>
      <p:sp>
        <p:nvSpPr>
          <p:cNvPr id="69" name="AutoShape 27"/>
          <p:cNvSpPr>
            <a:spLocks noChangeArrowheads="1"/>
          </p:cNvSpPr>
          <p:nvPr/>
        </p:nvSpPr>
        <p:spPr bwMode="auto">
          <a:xfrm>
            <a:off x="2064479" y="1190504"/>
            <a:ext cx="2744671" cy="791766"/>
          </a:xfrm>
          <a:prstGeom prst="wedgeRoundRectCallout">
            <a:avLst>
              <a:gd name="adj1" fmla="val -45207"/>
              <a:gd name="adj2" fmla="val 80723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正数和负数表示一对具有相反意义的量。</a:t>
            </a:r>
          </a:p>
        </p:txBody>
      </p:sp>
      <p:sp>
        <p:nvSpPr>
          <p:cNvPr id="70" name="圆角矩形 69"/>
          <p:cNvSpPr/>
          <p:nvPr/>
        </p:nvSpPr>
        <p:spPr>
          <a:xfrm>
            <a:off x="1737223" y="2340713"/>
            <a:ext cx="692587" cy="1061796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17340" y="1374220"/>
            <a:ext cx="1930803" cy="822618"/>
            <a:chOff x="6141522" y="1360697"/>
            <a:chExt cx="1930803" cy="822618"/>
          </a:xfrm>
        </p:grpSpPr>
        <p:sp>
          <p:nvSpPr>
            <p:cNvPr id="67" name="AutoShape 27"/>
            <p:cNvSpPr>
              <a:spLocks noChangeArrowheads="1"/>
            </p:cNvSpPr>
            <p:nvPr/>
          </p:nvSpPr>
          <p:spPr bwMode="auto">
            <a:xfrm>
              <a:off x="6141522" y="1360697"/>
              <a:ext cx="1930803" cy="822618"/>
            </a:xfrm>
            <a:prstGeom prst="cloudCallout">
              <a:avLst>
                <a:gd name="adj1" fmla="val -37847"/>
                <a:gd name="adj2" fmla="val 93005"/>
              </a:avLst>
            </a:prstGeom>
            <a:noFill/>
            <a:ln w="19050">
              <a:solidFill>
                <a:srgbClr val="3399FF"/>
              </a:solidFill>
              <a:miter lim="800000"/>
            </a:ln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3000"/>
                </a:spcBef>
                <a:defRPr/>
              </a:pPr>
              <a:endPara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6421312" y="1554282"/>
              <a:ext cx="13712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0"/>
                </a:spcBef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都比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大。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89914" y="3438742"/>
            <a:ext cx="1819248" cy="814081"/>
            <a:chOff x="6789914" y="3490923"/>
            <a:chExt cx="1819248" cy="685181"/>
          </a:xfrm>
        </p:grpSpPr>
        <p:sp>
          <p:nvSpPr>
            <p:cNvPr id="68" name="AutoShape 27"/>
            <p:cNvSpPr>
              <a:spLocks noChangeArrowheads="1"/>
            </p:cNvSpPr>
            <p:nvPr/>
          </p:nvSpPr>
          <p:spPr bwMode="auto">
            <a:xfrm>
              <a:off x="6789914" y="3490923"/>
              <a:ext cx="1819248" cy="685181"/>
            </a:xfrm>
            <a:prstGeom prst="cloudCallout">
              <a:avLst>
                <a:gd name="adj1" fmla="val -51158"/>
                <a:gd name="adj2" fmla="val -81946"/>
              </a:avLst>
            </a:prstGeom>
            <a:noFill/>
            <a:ln w="19050">
              <a:solidFill>
                <a:srgbClr val="3399FF"/>
              </a:solidFill>
              <a:miter lim="800000"/>
            </a:ln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051726" y="3642492"/>
              <a:ext cx="1416005" cy="336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0"/>
                </a:spcBef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都比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小。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2310680"/>
            <a:ext cx="758952" cy="1437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4" grpId="0"/>
      <p:bldP spid="56" grpId="0" animBg="1"/>
      <p:bldP spid="57" grpId="0"/>
      <p:bldP spid="58" grpId="0" animBg="1"/>
      <p:bldP spid="62" grpId="0"/>
      <p:bldP spid="66" grpId="0" animBg="1"/>
      <p:bldP spid="69" grpId="0" animBg="1"/>
      <p:bldP spid="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4304634" y="581529"/>
            <a:ext cx="812936" cy="5124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+mn-ea"/>
                <a:ea typeface="+mn-ea"/>
              </a:rPr>
              <a:t>分数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1019960" y="1093977"/>
            <a:ext cx="679240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把单位“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1”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平均分成若干份，表示这样一份或几份的数。</a:t>
            </a:r>
          </a:p>
        </p:txBody>
      </p:sp>
      <p:sp>
        <p:nvSpPr>
          <p:cNvPr id="54" name="圆角矩形 53"/>
          <p:cNvSpPr/>
          <p:nvPr/>
        </p:nvSpPr>
        <p:spPr>
          <a:xfrm>
            <a:off x="5755209" y="1151939"/>
            <a:ext cx="567000" cy="347582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55" name="右箭头 54"/>
          <p:cNvSpPr/>
          <p:nvPr/>
        </p:nvSpPr>
        <p:spPr>
          <a:xfrm rot="5400000">
            <a:off x="5909565" y="1582118"/>
            <a:ext cx="258288" cy="1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56" name="TextBox 15"/>
          <p:cNvSpPr txBox="1">
            <a:spLocks noChangeArrowheads="1"/>
          </p:cNvSpPr>
          <p:nvPr/>
        </p:nvSpPr>
        <p:spPr bwMode="auto">
          <a:xfrm>
            <a:off x="5449663" y="1800119"/>
            <a:ext cx="1278468" cy="4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分数单位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1366275" y="1151938"/>
            <a:ext cx="1155420" cy="347582"/>
          </a:xfrm>
          <a:prstGeom prst="roundRect">
            <a:avLst/>
          </a:prstGeom>
          <a:solidFill>
            <a:srgbClr val="FFFF00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85114" y="2631786"/>
            <a:ext cx="754052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</a:t>
            </a:r>
          </a:p>
        </p:txBody>
      </p:sp>
      <p:sp>
        <p:nvSpPr>
          <p:cNvPr id="29" name="矩形 28"/>
          <p:cNvSpPr/>
          <p:nvPr/>
        </p:nvSpPr>
        <p:spPr>
          <a:xfrm>
            <a:off x="1785324" y="2210643"/>
            <a:ext cx="1061829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真分数</a:t>
            </a:r>
          </a:p>
        </p:txBody>
      </p:sp>
      <p:sp>
        <p:nvSpPr>
          <p:cNvPr id="30" name="矩形 29"/>
          <p:cNvSpPr/>
          <p:nvPr/>
        </p:nvSpPr>
        <p:spPr>
          <a:xfrm>
            <a:off x="1787391" y="3034742"/>
            <a:ext cx="1061829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假分数</a:t>
            </a:r>
          </a:p>
        </p:txBody>
      </p:sp>
      <p:sp>
        <p:nvSpPr>
          <p:cNvPr id="35" name="左大括号 34"/>
          <p:cNvSpPr/>
          <p:nvPr/>
        </p:nvSpPr>
        <p:spPr>
          <a:xfrm>
            <a:off x="1704235" y="2249401"/>
            <a:ext cx="161245" cy="120727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右箭头 61"/>
          <p:cNvSpPr/>
          <p:nvPr/>
        </p:nvSpPr>
        <p:spPr>
          <a:xfrm>
            <a:off x="2774641" y="2373246"/>
            <a:ext cx="516577" cy="1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291217" y="2231589"/>
            <a:ext cx="1985159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分子比分母小</a:t>
            </a:r>
          </a:p>
        </p:txBody>
      </p:sp>
      <p:sp>
        <p:nvSpPr>
          <p:cNvPr id="67" name="右箭头 66"/>
          <p:cNvSpPr/>
          <p:nvPr/>
        </p:nvSpPr>
        <p:spPr>
          <a:xfrm>
            <a:off x="2798297" y="3204426"/>
            <a:ext cx="516577" cy="1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513187" y="2783077"/>
            <a:ext cx="1985159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分子比分母大</a:t>
            </a:r>
          </a:p>
        </p:txBody>
      </p:sp>
      <p:sp>
        <p:nvSpPr>
          <p:cNvPr id="69" name="右箭头 68"/>
          <p:cNvSpPr/>
          <p:nvPr/>
        </p:nvSpPr>
        <p:spPr>
          <a:xfrm>
            <a:off x="5246205" y="2395261"/>
            <a:ext cx="516577" cy="1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762782" y="2253604"/>
            <a:ext cx="1549943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真分数＜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4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493434" y="3287571"/>
            <a:ext cx="2292935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分子和分母相等</a:t>
            </a:r>
          </a:p>
        </p:txBody>
      </p:sp>
      <p:sp>
        <p:nvSpPr>
          <p:cNvPr id="72" name="左大括号 71"/>
          <p:cNvSpPr/>
          <p:nvPr/>
        </p:nvSpPr>
        <p:spPr>
          <a:xfrm>
            <a:off x="3390448" y="2818702"/>
            <a:ext cx="193589" cy="90745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3" name="右箭头 72"/>
          <p:cNvSpPr/>
          <p:nvPr/>
        </p:nvSpPr>
        <p:spPr>
          <a:xfrm>
            <a:off x="5460779" y="2934366"/>
            <a:ext cx="516577" cy="1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977813" y="2783075"/>
            <a:ext cx="1531510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假分数＞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4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" name="右箭头 76"/>
          <p:cNvSpPr/>
          <p:nvPr/>
        </p:nvSpPr>
        <p:spPr>
          <a:xfrm>
            <a:off x="5743917" y="3438862"/>
            <a:ext cx="516577" cy="1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260951" y="3287571"/>
            <a:ext cx="1377621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假分数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</a:t>
            </a:r>
            <a:endParaRPr lang="zh-CN" altLang="en-US" sz="24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9" name="右箭头 78"/>
          <p:cNvSpPr/>
          <p:nvPr/>
        </p:nvSpPr>
        <p:spPr>
          <a:xfrm rot="5400000">
            <a:off x="986370" y="3378134"/>
            <a:ext cx="751537" cy="136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929359" y="3821905"/>
            <a:ext cx="3862335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百分数（百分率、百分比）</a:t>
            </a:r>
          </a:p>
        </p:txBody>
      </p:sp>
      <p:sp>
        <p:nvSpPr>
          <p:cNvPr id="81" name="TextBox 15"/>
          <p:cNvSpPr txBox="1">
            <a:spLocks noChangeArrowheads="1"/>
          </p:cNvSpPr>
          <p:nvPr/>
        </p:nvSpPr>
        <p:spPr bwMode="auto">
          <a:xfrm>
            <a:off x="2234719" y="4260485"/>
            <a:ext cx="1791017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30%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300%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42790" y="4251859"/>
            <a:ext cx="1566608" cy="480131"/>
            <a:chOff x="5202093" y="5662435"/>
            <a:chExt cx="2088811" cy="640174"/>
          </a:xfrm>
        </p:grpSpPr>
        <p:sp>
          <p:nvSpPr>
            <p:cNvPr id="82" name="右箭头 81"/>
            <p:cNvSpPr/>
            <p:nvPr/>
          </p:nvSpPr>
          <p:spPr>
            <a:xfrm rot="10800000">
              <a:off x="5202093" y="5876466"/>
              <a:ext cx="688769" cy="181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3" name="TextBox 15"/>
            <p:cNvSpPr txBox="1">
              <a:spLocks noChangeArrowheads="1"/>
            </p:cNvSpPr>
            <p:nvPr/>
          </p:nvSpPr>
          <p:spPr bwMode="auto">
            <a:xfrm>
              <a:off x="5962114" y="5662435"/>
              <a:ext cx="1328790" cy="640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百分号</a:t>
              </a:r>
            </a:p>
          </p:txBody>
        </p:sp>
      </p:grpSp>
      <p:sp>
        <p:nvSpPr>
          <p:cNvPr id="84" name="TextBox 15"/>
          <p:cNvSpPr txBox="1">
            <a:spLocks noChangeArrowheads="1"/>
          </p:cNvSpPr>
          <p:nvPr/>
        </p:nvSpPr>
        <p:spPr bwMode="auto">
          <a:xfrm>
            <a:off x="2230815" y="4258556"/>
            <a:ext cx="1791017" cy="4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en-US" altLang="zh-CN" sz="2100" b="1" dirty="0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%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300</a:t>
            </a:r>
            <a:r>
              <a:rPr lang="en-US" altLang="zh-CN" sz="2100" b="1" dirty="0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%</a:t>
            </a:r>
            <a:endParaRPr lang="zh-CN" altLang="en-US" sz="2100" b="1" dirty="0">
              <a:solidFill>
                <a:srgbClr val="DF004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1688" y1="34050" x2="51688" y2="44803"/>
                        <a14:foregroundMark x1="66878" y1="36918" x2="70253" y2="44803"/>
                        <a14:foregroundMark x1="73207" y1="40860" x2="65612" y2="45878"/>
                        <a14:foregroundMark x1="68565" y1="36022" x2="74262" y2="43369"/>
                        <a14:foregroundMark x1="63924" y1="36918" x2="74262" y2="38889"/>
                        <a14:foregroundMark x1="74262" y1="43369" x2="62658" y2="46237"/>
                        <a14:foregroundMark x1="63291" y1="37455" x2="61603" y2="43369"/>
                        <a14:foregroundMark x1="41983" y1="38530" x2="54641" y2="42832"/>
                        <a14:foregroundMark x1="47679" y1="35484" x2="48312" y2="46774"/>
                        <a14:foregroundMark x1="54008" y1="36022" x2="54641" y2="43907"/>
                        <a14:foregroundMark x1="42405" y1="40860" x2="47046" y2="47312"/>
                        <a14:foregroundMark x1="21097" y1="86738" x2="33122" y2="86738"/>
                        <a14:foregroundMark x1="74895" y1="89068" x2="87131" y2="92473"/>
                        <a14:foregroundMark x1="39030" y1="92115" x2="63291" y2="92115"/>
                        <a14:foregroundMark x1="43038" y1="86738" x2="71519" y2="94982"/>
                        <a14:foregroundMark x1="29114" y1="92473" x2="66878" y2="87634"/>
                        <a14:foregroundMark x1="46624" y1="84767" x2="62658" y2="85663"/>
                        <a14:foregroundMark x1="37764" y1="94444" x2="76582" y2="95520"/>
                        <a14:foregroundMark x1="24473" y1="91039" x2="69198" y2="98387"/>
                        <a14:foregroundMark x1="20464" y1="90502" x2="33755" y2="94982"/>
                        <a14:foregroundMark x1="77848" y1="96953" x2="87131" y2="89068"/>
                        <a14:foregroundMark x1="80802" y1="82796" x2="80802" y2="86201"/>
                        <a14:foregroundMark x1="71519" y1="34946" x2="59916" y2="41398"/>
                        <a14:foregroundMark x1="79536" y1="96953" x2="87131" y2="94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80" y="3416766"/>
            <a:ext cx="943270" cy="111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4" grpId="0" animBg="1"/>
      <p:bldP spid="55" grpId="0" animBg="1"/>
      <p:bldP spid="56" grpId="0"/>
      <p:bldP spid="58" grpId="0" animBg="1"/>
      <p:bldP spid="28" grpId="0"/>
      <p:bldP spid="29" grpId="0"/>
      <p:bldP spid="30" grpId="0"/>
      <p:bldP spid="35" grpId="0" animBg="1"/>
      <p:bldP spid="62" grpId="0" animBg="1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  <p:bldP spid="73" grpId="0" animBg="1"/>
      <p:bldP spid="75" grpId="0"/>
      <p:bldP spid="77" grpId="0" animBg="1"/>
      <p:bldP spid="78" grpId="0"/>
      <p:bldP spid="79" grpId="0" animBg="1"/>
      <p:bldP spid="80" grpId="0"/>
      <p:bldP spid="81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94279" y="1727583"/>
          <a:ext cx="7440171" cy="2093415"/>
        </p:xfrm>
        <a:graphic>
          <a:graphicData uri="http://schemas.openxmlformats.org/drawingml/2006/table">
            <a:tbl>
              <a:tblPr firstRow="1" bandRow="1"/>
              <a:tblGrid>
                <a:gridCol w="1009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1879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联    系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不    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657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879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2914712" y="837426"/>
            <a:ext cx="3169456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分数与除法的关系</a:t>
            </a: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1226106" y="2557988"/>
            <a:ext cx="95316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分数</a:t>
            </a:r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1226106" y="3298907"/>
            <a:ext cx="1030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除法</a:t>
            </a: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6749174" y="2544323"/>
            <a:ext cx="163924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kumimoji="1"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是一种数</a:t>
            </a:r>
          </a:p>
        </p:txBody>
      </p:sp>
      <p:sp>
        <p:nvSpPr>
          <p:cNvPr id="46" name="Rectangle 27"/>
          <p:cNvSpPr>
            <a:spLocks noChangeArrowheads="1"/>
          </p:cNvSpPr>
          <p:nvPr/>
        </p:nvSpPr>
        <p:spPr bwMode="auto">
          <a:xfrm>
            <a:off x="6668410" y="3316302"/>
            <a:ext cx="213726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kumimoji="1"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是一种运算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2220426" y="2544323"/>
            <a:ext cx="101385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</a:t>
            </a: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auto">
          <a:xfrm>
            <a:off x="2094213" y="3298907"/>
            <a:ext cx="134997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被除数</a:t>
            </a:r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3132450" y="2545174"/>
            <a:ext cx="145222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分数线</a:t>
            </a: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3263601" y="3298907"/>
            <a:ext cx="100416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除号</a:t>
            </a:r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3923928" y="2339901"/>
            <a:ext cx="1748671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分母</a:t>
            </a:r>
          </a:p>
          <a:p>
            <a:pPr algn="ctr" eaLnBrk="1" hangingPunct="1"/>
            <a:r>
              <a:rPr kumimoji="1"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kumimoji="1"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不能为</a:t>
            </a:r>
            <a:r>
              <a:rPr kumimoji="1"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0)</a:t>
            </a:r>
          </a:p>
        </p:txBody>
      </p: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3779912" y="3059981"/>
            <a:ext cx="2087323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除数</a:t>
            </a:r>
          </a:p>
          <a:p>
            <a:pPr algn="ctr" eaLnBrk="1" hangingPunct="1"/>
            <a:r>
              <a:rPr kumimoji="1"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kumimoji="1"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不能为</a:t>
            </a:r>
            <a:r>
              <a:rPr kumimoji="1"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0)</a:t>
            </a:r>
          </a:p>
        </p:txBody>
      </p:sp>
      <p:sp>
        <p:nvSpPr>
          <p:cNvPr id="59" name="Text Box 35"/>
          <p:cNvSpPr txBox="1">
            <a:spLocks noChangeArrowheads="1"/>
          </p:cNvSpPr>
          <p:nvPr/>
        </p:nvSpPr>
        <p:spPr bwMode="auto">
          <a:xfrm>
            <a:off x="5292080" y="2557988"/>
            <a:ext cx="147704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分数值</a:t>
            </a:r>
          </a:p>
        </p:txBody>
      </p:sp>
      <p:sp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5804676" y="3307813"/>
            <a:ext cx="60978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/>
      <p:bldP spid="44" grpId="0"/>
      <p:bldP spid="45" grpId="0" autoUpdateAnimBg="0"/>
      <p:bldP spid="46" grpId="0" autoUpdateAnimBg="0"/>
      <p:bldP spid="47" grpId="0" autoUpdateAnimBg="0"/>
      <p:bldP spid="49" grpId="0" autoUpdateAnimBg="0"/>
      <p:bldP spid="50" grpId="0" autoUpdateAnimBg="0"/>
      <p:bldP spid="51" grpId="0" autoUpdateAnimBg="0"/>
      <p:bldP spid="52" grpId="0" autoUpdateAnimBg="0"/>
      <p:bldP spid="53" grpId="0" autoUpdateAnimBg="0"/>
      <p:bldP spid="59" grpId="0" autoUpdateAnimBg="0"/>
      <p:bldP spid="60" grpId="0" autoUpdateAnimBg="0"/>
    </p:bldLst>
  </p:timing>
</p:sld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1482</Words>
  <Application>Microsoft Office PowerPoint</Application>
  <PresentationFormat>全屏显示(16:9)</PresentationFormat>
  <Paragraphs>367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等线</vt:lpstr>
      <vt:lpstr>等线 Light</vt:lpstr>
      <vt:lpstr>黑体</vt:lpstr>
      <vt:lpstr>华文楷体</vt:lpstr>
      <vt:lpstr>楷体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59</cp:revision>
  <dcterms:created xsi:type="dcterms:W3CDTF">2018-09-11T05:46:00Z</dcterms:created>
  <dcterms:modified xsi:type="dcterms:W3CDTF">2023-02-02T07:40:57Z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