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614" r:id="rId4"/>
    <p:sldId id="658" r:id="rId5"/>
    <p:sldId id="627" r:id="rId6"/>
    <p:sldId id="657" r:id="rId7"/>
    <p:sldId id="615" r:id="rId8"/>
    <p:sldId id="591" r:id="rId9"/>
    <p:sldId id="659" r:id="rId10"/>
    <p:sldId id="660" r:id="rId11"/>
    <p:sldId id="661" r:id="rId12"/>
    <p:sldId id="662" r:id="rId13"/>
    <p:sldId id="663" r:id="rId14"/>
    <p:sldId id="66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FF"/>
    <a:srgbClr val="3333FF"/>
    <a:srgbClr val="0000FF"/>
    <a:srgbClr val="F8E192"/>
    <a:srgbClr val="ED7D31"/>
    <a:srgbClr val="FA7857"/>
    <a:srgbClr val="F0BBA8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87" d="100"/>
          <a:sy n="87" d="100"/>
        </p:scale>
        <p:origin x="-78" y="-318"/>
      </p:cViewPr>
      <p:guideLst>
        <p:guide orient="horz" pos="2419"/>
        <p:guide pos="3895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25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第三单元  工具与技术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4.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改变运输的车轮</a:t>
            </a:r>
            <a:endParaRPr lang="zh-CN" altLang="en-US" sz="44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67608" y="764704"/>
            <a:ext cx="8182450" cy="5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192" y="1196752"/>
            <a:ext cx="59690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232" y="3573016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3512" y="1052736"/>
            <a:ext cx="9332873" cy="509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4392" y="1196752"/>
            <a:ext cx="59690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088" y="3573016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78623" y="95250"/>
            <a:ext cx="6757737" cy="635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672" y="3340348"/>
            <a:ext cx="1224136" cy="376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80" y="4204444"/>
            <a:ext cx="648072" cy="376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208" y="5589240"/>
            <a:ext cx="504056" cy="3046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0216" y="6004644"/>
            <a:ext cx="504056" cy="30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5633" y="836712"/>
            <a:ext cx="777159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0336" y="908720"/>
            <a:ext cx="720080" cy="3917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096" y="1409573"/>
            <a:ext cx="720080" cy="4352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20" y="3645024"/>
            <a:ext cx="504056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4852516"/>
            <a:ext cx="504056" cy="304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864" y="3484364"/>
            <a:ext cx="504056" cy="3046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008" y="3484364"/>
            <a:ext cx="504056" cy="304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232" y="4221088"/>
            <a:ext cx="504056" cy="304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0376" y="4941168"/>
            <a:ext cx="504056" cy="30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371465" y="1319530"/>
            <a:ext cx="58858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车轮发明之前，人们大多通过双脚行走去探索自然，也依靠人力或畜力运输物品。虽然无法准确考证车轮的发明年代，但随着车轮的运用，人们不仅发明了马车、火车、汽车等交通工具，还发展了交通图、桥梁、铁轨等技术，人类的交通运输变得快捷和高效。结合你的生活经验说一说，你见过什么样的车轮？它们有什么作用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165225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  <a:endPara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40" y="2132856"/>
            <a:ext cx="423672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91744" y="4077072"/>
            <a:ext cx="254085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260648"/>
            <a:ext cx="21621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4221088"/>
            <a:ext cx="27287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3861048"/>
            <a:ext cx="4010199" cy="24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16" y="1052736"/>
            <a:ext cx="3806949" cy="26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216" y="476672"/>
            <a:ext cx="2152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255385" y="581660"/>
            <a:ext cx="5383530" cy="64516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搬运的重物不宜过重。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9745" y="1017905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0280" y="1522095"/>
            <a:ext cx="106686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前面我们做过一些模拟测试，知道如何借助一些指标来进行评价。</a:t>
            </a:r>
            <a:endParaRPr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今天我们开展一次实地测试，去了解车轮的作用。</a:t>
            </a:r>
            <a:endParaRPr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0915" y="2868930"/>
            <a:ext cx="9676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分别用平板和手推车在操场上运送物品。先将两个箱子沿直线从A处运输到B处，然后将两桶水沿曲线从B处运输到C处。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85" y="2994025"/>
            <a:ext cx="1009650" cy="4667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632" y="4314825"/>
            <a:ext cx="2913380" cy="1991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840" y="4314825"/>
            <a:ext cx="2962275" cy="2044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5715" y="661670"/>
            <a:ext cx="1800225" cy="485775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 flipH="1">
            <a:off x="1199456" y="4437112"/>
            <a:ext cx="1656184" cy="720080"/>
          </a:xfrm>
          <a:prstGeom prst="wedgeEllipseCallout">
            <a:avLst>
              <a:gd name="adj1" fmla="val -50395"/>
              <a:gd name="adj2" fmla="val 625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走直线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椭圆形标注 12"/>
          <p:cNvSpPr/>
          <p:nvPr/>
        </p:nvSpPr>
        <p:spPr>
          <a:xfrm flipH="1">
            <a:off x="5663952" y="4365104"/>
            <a:ext cx="1656184" cy="720080"/>
          </a:xfrm>
          <a:prstGeom prst="wedgeEllipseCallout">
            <a:avLst>
              <a:gd name="adj1" fmla="val -54996"/>
              <a:gd name="adj2" fmla="val 791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走曲线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2125" y="855345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8835" y="1527810"/>
            <a:ext cx="998855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在测试中，你可以增加一些可以观察的指标来进行评价。</a:t>
            </a:r>
            <a:endParaRPr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863" y="2276871"/>
            <a:ext cx="9147609" cy="3842759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 flipH="1">
            <a:off x="9696400" y="908720"/>
            <a:ext cx="2160240" cy="2736304"/>
          </a:xfrm>
          <a:prstGeom prst="wedgeEllipseCallout">
            <a:avLst>
              <a:gd name="adj1" fmla="val 54177"/>
              <a:gd name="adj2" fmla="val 56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是否省时、是否灵活、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是否方便、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运送的货物是否完整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1162050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02740" y="2408555"/>
            <a:ext cx="9596755" cy="3119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你如何评价两种工具的运输方式？有哪些指标可以评价这两种工具的优劣？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你认为车轮在运输过程中有什么作用？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510" y="1079500"/>
            <a:ext cx="2055495" cy="575945"/>
            <a:chOff x="741" y="1700"/>
            <a:chExt cx="3237" cy="907"/>
          </a:xfrm>
        </p:grpSpPr>
        <p:pic>
          <p:nvPicPr>
            <p:cNvPr id="3" name="图片 2" descr="通用的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150870" y="666115"/>
            <a:ext cx="59982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在漫长的历史中，车轮也在不断地改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进和发展。但不论怎样改进，它的基本结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构没有发生变化。车轮是一种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轮轴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，由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半</a:t>
            </a:r>
            <a:endParaRPr lang="zh-CN" altLang="zh-CN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径较大的轮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半径较小的轴</a:t>
            </a: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组成。你在生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活中常见的水龙头、扳手、滑轮都可以看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成是轮轴的变形。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6555" y="1423035"/>
            <a:ext cx="2729230" cy="2239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550" y="3665855"/>
            <a:ext cx="5088255" cy="2903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265" y="4298315"/>
            <a:ext cx="2021205" cy="2214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7890" y="4157345"/>
            <a:ext cx="1838325" cy="23552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0730" y="1943100"/>
            <a:ext cx="1946275" cy="2214245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 flipH="1">
            <a:off x="11136560" y="2924944"/>
            <a:ext cx="623392" cy="720080"/>
          </a:xfrm>
          <a:prstGeom prst="wedgeEllipseCallout">
            <a:avLst>
              <a:gd name="adj1" fmla="val 135281"/>
              <a:gd name="adj2" fmla="val -1732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轴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椭圆形标注 12"/>
          <p:cNvSpPr/>
          <p:nvPr/>
        </p:nvSpPr>
        <p:spPr>
          <a:xfrm flipH="1">
            <a:off x="9624392" y="2348880"/>
            <a:ext cx="623392" cy="720080"/>
          </a:xfrm>
          <a:prstGeom prst="wedgeEllipseCallout">
            <a:avLst>
              <a:gd name="adj1" fmla="val -49817"/>
              <a:gd name="adj2" fmla="val -1173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轮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椭圆形标注 13"/>
          <p:cNvSpPr/>
          <p:nvPr/>
        </p:nvSpPr>
        <p:spPr>
          <a:xfrm flipH="1">
            <a:off x="5951984" y="5445224"/>
            <a:ext cx="623392" cy="720080"/>
          </a:xfrm>
          <a:prstGeom prst="wedgeEllipseCallout">
            <a:avLst>
              <a:gd name="adj1" fmla="val -144112"/>
              <a:gd name="adj2" fmla="val -266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轮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椭圆形标注 14"/>
          <p:cNvSpPr/>
          <p:nvPr/>
        </p:nvSpPr>
        <p:spPr>
          <a:xfrm flipH="1">
            <a:off x="7680176" y="5661248"/>
            <a:ext cx="623392" cy="720080"/>
          </a:xfrm>
          <a:prstGeom prst="wedgeEllipseCallout">
            <a:avLst>
              <a:gd name="adj1" fmla="val 4316"/>
              <a:gd name="adj2" fmla="val -158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轴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椭圆形标注 15"/>
          <p:cNvSpPr/>
          <p:nvPr/>
        </p:nvSpPr>
        <p:spPr>
          <a:xfrm flipH="1">
            <a:off x="8904312" y="5517232"/>
            <a:ext cx="623392" cy="711696"/>
          </a:xfrm>
          <a:prstGeom prst="wedgeEllipseCallout">
            <a:avLst>
              <a:gd name="adj1" fmla="val -119665"/>
              <a:gd name="adj2" fmla="val -9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轮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椭圆形标注 16"/>
          <p:cNvSpPr/>
          <p:nvPr/>
        </p:nvSpPr>
        <p:spPr>
          <a:xfrm flipH="1">
            <a:off x="10992544" y="5085184"/>
            <a:ext cx="623392" cy="720080"/>
          </a:xfrm>
          <a:prstGeom prst="wedgeEllipseCallout">
            <a:avLst>
              <a:gd name="adj1" fmla="val 173698"/>
              <a:gd name="adj2" fmla="val -25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轴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9376" y="332656"/>
            <a:ext cx="11116841" cy="595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8"/>
          <p:cNvSpPr txBox="1"/>
          <p:nvPr/>
        </p:nvSpPr>
        <p:spPr>
          <a:xfrm>
            <a:off x="2567608" y="4005064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秒表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27448" y="2780928"/>
            <a:ext cx="340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027448" y="3636764"/>
            <a:ext cx="340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9284032" y="2780928"/>
            <a:ext cx="340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7" name="文本框 3"/>
          <p:cNvSpPr txBox="1"/>
          <p:nvPr/>
        </p:nvSpPr>
        <p:spPr>
          <a:xfrm>
            <a:off x="9284032" y="3573016"/>
            <a:ext cx="3403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2711624" y="4725144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轮轴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47928" y="4725144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轮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8040216" y="4725144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轴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3503712" y="5229200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杠杆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184232" y="5229200"/>
            <a:ext cx="69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省力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4007768" y="5733256"/>
            <a:ext cx="561662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水龙头、扳手、 滑轮、车轮、螺丝刀、汽车方向盘等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51584" y="908720"/>
            <a:ext cx="8401819" cy="5358358"/>
            <a:chOff x="1631504" y="404664"/>
            <a:chExt cx="8905875" cy="579040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631504" y="404664"/>
              <a:ext cx="8905875" cy="23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6438" y="2708920"/>
              <a:ext cx="8782050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335360" y="908839"/>
            <a:ext cx="2056765" cy="575945"/>
            <a:chOff x="1558" y="1626"/>
            <a:chExt cx="3239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  <a:endParaRPr lang="zh-CN" altLang="en-US" sz="2400" b="1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0416" y="1916832"/>
            <a:ext cx="596900" cy="520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424" y="2996952"/>
            <a:ext cx="59690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2424" y="4149080"/>
            <a:ext cx="596900" cy="520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1588" y="5157192"/>
            <a:ext cx="596900" cy="520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0416" y="5805264"/>
            <a:ext cx="5969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PresentationFormat>自定义</PresentationFormat>
  <Paragraphs>82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2016-03-25T01:23:00Z</dcterms:created>
  <dcterms:modified xsi:type="dcterms:W3CDTF">2021-09-07T12:13:23Z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E3C79B42587346FE9BB3B30DE33D475F</vt:lpwstr>
  </property>
</Properties>
</file>