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6" r:id="rId13"/>
    <p:sldId id="288" r:id="rId14"/>
    <p:sldId id="289" r:id="rId15"/>
    <p:sldId id="290" r:id="rId16"/>
    <p:sldId id="294" r:id="rId17"/>
    <p:sldId id="29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9852" autoAdjust="0"/>
  </p:normalViewPr>
  <p:slideViewPr>
    <p:cSldViewPr>
      <p:cViewPr varScale="1">
        <p:scale>
          <a:sx n="95" d="100"/>
          <a:sy n="95" d="100"/>
        </p:scale>
        <p:origin x="-816" y="-90"/>
      </p:cViewPr>
      <p:guideLst>
        <p:guide orient="horz" pos="162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65886" y="1939211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图形与位置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065864"/>
            <a:ext cx="207327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515331" y="3035466"/>
            <a:ext cx="1654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3121881" y="1881354"/>
            <a:ext cx="15875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3121881" y="3035466"/>
            <a:ext cx="20637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>
            <a:off x="3136168" y="3035466"/>
            <a:ext cx="1690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2598006" y="2578266"/>
            <a:ext cx="500062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989993" y="2170279"/>
            <a:ext cx="7556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红军</a:t>
            </a:r>
          </a:p>
          <a:p>
            <a:pPr algn="ctr">
              <a:lnSpc>
                <a:spcPct val="8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阵地</a:t>
            </a: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>
            <a:off x="3136168" y="2098841"/>
            <a:ext cx="8636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78"/>
          <p:cNvSpPr>
            <a:spLocks noChangeShapeType="1"/>
          </p:cNvSpPr>
          <p:nvPr/>
        </p:nvSpPr>
        <p:spPr bwMode="auto">
          <a:xfrm>
            <a:off x="3999768" y="2098841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180"/>
          <p:cNvSpPr txBox="1">
            <a:spLocks noChangeArrowheads="1"/>
          </p:cNvSpPr>
          <p:nvPr/>
        </p:nvSpPr>
        <p:spPr bwMode="auto">
          <a:xfrm>
            <a:off x="4095018" y="2144879"/>
            <a:ext cx="1046163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蓝军</a:t>
            </a:r>
          </a:p>
          <a:p>
            <a:pPr algn="ctr">
              <a:lnSpc>
                <a:spcPct val="85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宿营地</a:t>
            </a:r>
          </a:p>
        </p:txBody>
      </p:sp>
      <p:sp>
        <p:nvSpPr>
          <p:cNvPr id="38" name="Text Box 181"/>
          <p:cNvSpPr txBox="1">
            <a:spLocks noChangeArrowheads="1"/>
          </p:cNvSpPr>
          <p:nvPr/>
        </p:nvSpPr>
        <p:spPr bwMode="auto">
          <a:xfrm>
            <a:off x="3655298" y="1495594"/>
            <a:ext cx="86360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蓝军</a:t>
            </a:r>
          </a:p>
          <a:p>
            <a:pPr algn="ctr">
              <a:lnSpc>
                <a:spcPct val="85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阵地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099656" y="3048166"/>
            <a:ext cx="9842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指挥部</a:t>
            </a:r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 flipH="1">
            <a:off x="2585306" y="2565566"/>
            <a:ext cx="69850" cy="714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204"/>
          <p:cNvSpPr>
            <a:spLocks noChangeShapeType="1"/>
          </p:cNvSpPr>
          <p:nvPr/>
        </p:nvSpPr>
        <p:spPr bwMode="auto">
          <a:xfrm flipV="1">
            <a:off x="5260243" y="1451141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Text Box 205"/>
          <p:cNvSpPr txBox="1">
            <a:spLocks noChangeArrowheads="1"/>
          </p:cNvSpPr>
          <p:nvPr/>
        </p:nvSpPr>
        <p:spPr bwMode="auto">
          <a:xfrm>
            <a:off x="5316870" y="1509266"/>
            <a:ext cx="3603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grpSp>
        <p:nvGrpSpPr>
          <p:cNvPr id="43" name="Group 223"/>
          <p:cNvGrpSpPr/>
          <p:nvPr/>
        </p:nvGrpSpPr>
        <p:grpSpPr bwMode="auto">
          <a:xfrm>
            <a:off x="5260555" y="3109466"/>
            <a:ext cx="1030288" cy="346076"/>
            <a:chOff x="8" y="-36"/>
            <a:chExt cx="545" cy="218"/>
          </a:xfrm>
        </p:grpSpPr>
        <p:sp>
          <p:nvSpPr>
            <p:cNvPr id="44" name="Text Box 218"/>
            <p:cNvSpPr txBox="1">
              <a:spLocks noChangeArrowheads="1"/>
            </p:cNvSpPr>
            <p:nvPr/>
          </p:nvSpPr>
          <p:spPr bwMode="auto">
            <a:xfrm>
              <a:off x="8" y="-36"/>
              <a:ext cx="545" cy="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千米</a:t>
              </a:r>
            </a:p>
          </p:txBody>
        </p:sp>
        <p:grpSp>
          <p:nvGrpSpPr>
            <p:cNvPr id="45" name="Group 219"/>
            <p:cNvGrpSpPr/>
            <p:nvPr/>
          </p:nvGrpSpPr>
          <p:grpSpPr bwMode="auto">
            <a:xfrm>
              <a:off x="46" y="91"/>
              <a:ext cx="363" cy="91"/>
              <a:chOff x="0" y="0"/>
              <a:chExt cx="363" cy="91"/>
            </a:xfrm>
          </p:grpSpPr>
          <p:sp>
            <p:nvSpPr>
              <p:cNvPr id="46" name="Line 220"/>
              <p:cNvSpPr>
                <a:spLocks noChangeShapeType="1"/>
              </p:cNvSpPr>
              <p:nvPr/>
            </p:nvSpPr>
            <p:spPr bwMode="auto">
              <a:xfrm>
                <a:off x="0" y="91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Line 2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8" name="Line 222"/>
              <p:cNvSpPr>
                <a:spLocks noChangeShapeType="1"/>
              </p:cNvSpPr>
              <p:nvPr/>
            </p:nvSpPr>
            <p:spPr bwMode="auto">
              <a:xfrm>
                <a:off x="363" y="0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49" name="Oval 23"/>
          <p:cNvSpPr>
            <a:spLocks noChangeArrowheads="1"/>
          </p:cNvSpPr>
          <p:nvPr/>
        </p:nvSpPr>
        <p:spPr bwMode="auto">
          <a:xfrm flipH="1">
            <a:off x="4539518" y="2052804"/>
            <a:ext cx="69850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flipH="1">
            <a:off x="3093306" y="2989429"/>
            <a:ext cx="69850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 flipH="1">
            <a:off x="3963256" y="2065504"/>
            <a:ext cx="69850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200"/>
          <p:cNvSpPr>
            <a:spLocks noChangeShapeType="1"/>
          </p:cNvSpPr>
          <p:nvPr/>
        </p:nvSpPr>
        <p:spPr bwMode="auto">
          <a:xfrm flipH="1" flipV="1">
            <a:off x="1331640" y="1509265"/>
            <a:ext cx="1768016" cy="1500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Arc 192"/>
          <p:cNvSpPr/>
          <p:nvPr/>
        </p:nvSpPr>
        <p:spPr bwMode="auto">
          <a:xfrm rot="16396260">
            <a:off x="2560699" y="2523498"/>
            <a:ext cx="1050925" cy="836612"/>
          </a:xfrm>
          <a:custGeom>
            <a:avLst/>
            <a:gdLst>
              <a:gd name="T0" fmla="*/ 793359 w 20246"/>
              <a:gd name="T1" fmla="*/ -55 h 15263"/>
              <a:gd name="T2" fmla="*/ 1050873 w 20246"/>
              <a:gd name="T3" fmla="*/ 423924 h 15263"/>
              <a:gd name="T4" fmla="*/ 793359 w 20246"/>
              <a:gd name="T5" fmla="*/ -55 h 15263"/>
              <a:gd name="T6" fmla="*/ 1050873 w 20246"/>
              <a:gd name="T7" fmla="*/ 423924 h 15263"/>
              <a:gd name="T8" fmla="*/ 0 w 20246"/>
              <a:gd name="T9" fmla="*/ 836612 h 15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46"/>
              <a:gd name="T16" fmla="*/ 0 h 15263"/>
              <a:gd name="T17" fmla="*/ 20246 w 20246"/>
              <a:gd name="T18" fmla="*/ 15263 h 15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46" h="15263" fill="none" extrusionOk="0">
                <a:moveTo>
                  <a:pt x="15284" y="-1"/>
                </a:moveTo>
                <a:cubicBezTo>
                  <a:pt x="17473" y="2192"/>
                  <a:pt x="19165" y="4830"/>
                  <a:pt x="20245" y="7734"/>
                </a:cubicBezTo>
              </a:path>
              <a:path w="20246" h="15263" stroke="0" extrusionOk="0">
                <a:moveTo>
                  <a:pt x="15284" y="-1"/>
                </a:moveTo>
                <a:cubicBezTo>
                  <a:pt x="17473" y="2192"/>
                  <a:pt x="19165" y="4830"/>
                  <a:pt x="20245" y="7734"/>
                </a:cubicBezTo>
                <a:lnTo>
                  <a:pt x="0" y="15263"/>
                </a:lnTo>
                <a:lnTo>
                  <a:pt x="15284" y="-1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beve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 rot="20813134">
            <a:off x="2510693" y="2073441"/>
            <a:ext cx="9366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°</a:t>
            </a:r>
          </a:p>
        </p:txBody>
      </p:sp>
      <p:sp>
        <p:nvSpPr>
          <p:cNvPr id="56" name="Text Box 202"/>
          <p:cNvSpPr txBox="1">
            <a:spLocks noChangeArrowheads="1"/>
          </p:cNvSpPr>
          <p:nvPr/>
        </p:nvSpPr>
        <p:spPr bwMode="auto">
          <a:xfrm>
            <a:off x="4574443" y="3668135"/>
            <a:ext cx="349032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红军阵地在指挥部的北偏西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50°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千米处。</a:t>
            </a:r>
          </a:p>
        </p:txBody>
      </p:sp>
      <p:grpSp>
        <p:nvGrpSpPr>
          <p:cNvPr id="57" name="组合 4"/>
          <p:cNvGrpSpPr/>
          <p:nvPr/>
        </p:nvGrpSpPr>
        <p:grpSpPr bwMode="auto">
          <a:xfrm>
            <a:off x="3998181" y="411510"/>
            <a:ext cx="2725997" cy="1038389"/>
            <a:chOff x="2366021" y="1091504"/>
            <a:chExt cx="2990050" cy="667083"/>
          </a:xfrm>
          <a:noFill/>
        </p:grpSpPr>
        <p:sp>
          <p:nvSpPr>
            <p:cNvPr id="58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2965708" cy="667083"/>
            </a:xfrm>
            <a:prstGeom prst="cloudCallout">
              <a:avLst>
                <a:gd name="adj1" fmla="val 61850"/>
                <a:gd name="adj2" fmla="val 3921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4"/>
            <p:cNvSpPr>
              <a:spLocks noChangeArrowheads="1"/>
            </p:cNvSpPr>
            <p:nvPr/>
          </p:nvSpPr>
          <p:spPr bwMode="auto">
            <a:xfrm>
              <a:off x="2575264" y="1247179"/>
              <a:ext cx="2780807" cy="4152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你知道红军阵地在指挥部的什么位置？</a:t>
              </a:r>
              <a:endPara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2851" y="1179852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6831E-6 L -0.30486 -0.0962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48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4" grpId="0" autoUpdateAnimBg="0"/>
      <p:bldP spid="54" grpId="1" autoUpdateAnimBg="0"/>
      <p:bldP spid="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436518" y="666821"/>
            <a:ext cx="68717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根据方向和距离，描述行走路线。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40633" y="1316134"/>
            <a:ext cx="6172661" cy="3127824"/>
            <a:chOff x="1640633" y="1159329"/>
            <a:chExt cx="6172661" cy="3127824"/>
          </a:xfrm>
        </p:grpSpPr>
        <p:sp>
          <p:nvSpPr>
            <p:cNvPr id="10" name="MH_SubTitle_1"/>
            <p:cNvSpPr/>
            <p:nvPr>
              <p:custDataLst>
                <p:tags r:id="rId1"/>
              </p:custDataLst>
            </p:nvPr>
          </p:nvSpPr>
          <p:spPr>
            <a:xfrm>
              <a:off x="4561696" y="1159329"/>
              <a:ext cx="917972" cy="1638471"/>
            </a:xfrm>
            <a:custGeom>
              <a:avLst/>
              <a:gdLst>
                <a:gd name="connsiteX0" fmla="*/ 612000 w 1224000"/>
                <a:gd name="connsiteY0" fmla="*/ 0 h 1872210"/>
                <a:gd name="connsiteX1" fmla="*/ 1224000 w 1224000"/>
                <a:gd name="connsiteY1" fmla="*/ 405622 h 1872210"/>
                <a:gd name="connsiteX2" fmla="*/ 1224000 w 1224000"/>
                <a:gd name="connsiteY2" fmla="*/ 1872210 h 1872210"/>
                <a:gd name="connsiteX3" fmla="*/ 0 w 1224000"/>
                <a:gd name="connsiteY3" fmla="*/ 1872210 h 1872210"/>
                <a:gd name="connsiteX4" fmla="*/ 0 w 1224000"/>
                <a:gd name="connsiteY4" fmla="*/ 405622 h 187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00" h="1872210">
                  <a:moveTo>
                    <a:pt x="612000" y="0"/>
                  </a:moveTo>
                  <a:lnTo>
                    <a:pt x="1224000" y="405622"/>
                  </a:lnTo>
                  <a:lnTo>
                    <a:pt x="1224000" y="1872210"/>
                  </a:lnTo>
                  <a:lnTo>
                    <a:pt x="0" y="1872210"/>
                  </a:lnTo>
                  <a:lnTo>
                    <a:pt x="0" y="405622"/>
                  </a:lnTo>
                  <a:close/>
                </a:path>
              </a:pathLst>
            </a:custGeom>
            <a:solidFill>
              <a:srgbClr val="0DD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16000" anchor="ctr">
              <a:normAutofit/>
            </a:bodyPr>
            <a:lstStyle/>
            <a:p>
              <a:pPr algn="ctr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确定方向</a:t>
              </a:r>
            </a:p>
          </p:txBody>
        </p:sp>
        <p:sp>
          <p:nvSpPr>
            <p:cNvPr id="11" name="MH_SubTitle_2"/>
            <p:cNvSpPr/>
            <p:nvPr>
              <p:custDataLst>
                <p:tags r:id="rId2"/>
              </p:custDataLst>
            </p:nvPr>
          </p:nvSpPr>
          <p:spPr>
            <a:xfrm>
              <a:off x="4868878" y="2450137"/>
              <a:ext cx="917972" cy="1403747"/>
            </a:xfrm>
            <a:custGeom>
              <a:avLst/>
              <a:gdLst>
                <a:gd name="connsiteX0" fmla="*/ 0 w 1224000"/>
                <a:gd name="connsiteY0" fmla="*/ 0 h 1872209"/>
                <a:gd name="connsiteX1" fmla="*/ 1224000 w 1224000"/>
                <a:gd name="connsiteY1" fmla="*/ 0 h 1872209"/>
                <a:gd name="connsiteX2" fmla="*/ 1224000 w 1224000"/>
                <a:gd name="connsiteY2" fmla="*/ 1466588 h 1872209"/>
                <a:gd name="connsiteX3" fmla="*/ 612000 w 1224000"/>
                <a:gd name="connsiteY3" fmla="*/ 1872209 h 1872209"/>
                <a:gd name="connsiteX4" fmla="*/ 0 w 1224000"/>
                <a:gd name="connsiteY4" fmla="*/ 1466588 h 18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00" h="1872209">
                  <a:moveTo>
                    <a:pt x="0" y="0"/>
                  </a:moveTo>
                  <a:lnTo>
                    <a:pt x="1224000" y="0"/>
                  </a:lnTo>
                  <a:lnTo>
                    <a:pt x="1224000" y="1466588"/>
                  </a:lnTo>
                  <a:lnTo>
                    <a:pt x="612000" y="1872209"/>
                  </a:lnTo>
                  <a:lnTo>
                    <a:pt x="0" y="1466588"/>
                  </a:lnTo>
                  <a:close/>
                </a:path>
              </a:pathLst>
            </a:custGeom>
            <a:solidFill>
              <a:srgbClr val="0AA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>
              <a:normAutofit/>
            </a:bodyPr>
            <a:lstStyle/>
            <a:p>
              <a:pPr algn="ctr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确定距离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MH_Other_1"/>
            <p:cNvSpPr/>
            <p:nvPr>
              <p:custDataLst>
                <p:tags r:id="rId3"/>
              </p:custDataLst>
            </p:nvPr>
          </p:nvSpPr>
          <p:spPr>
            <a:xfrm flipH="1">
              <a:off x="4561696" y="2450137"/>
              <a:ext cx="307181" cy="347663"/>
            </a:xfrm>
            <a:prstGeom prst="rtTriangle">
              <a:avLst/>
            </a:prstGeom>
            <a:solidFill>
              <a:srgbClr val="055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3" name="MH_Other_2"/>
            <p:cNvCxnSpPr/>
            <p:nvPr>
              <p:custDataLst>
                <p:tags r:id="rId4"/>
              </p:custDataLst>
            </p:nvPr>
          </p:nvCxnSpPr>
          <p:spPr>
            <a:xfrm flipH="1">
              <a:off x="6014259" y="3858646"/>
              <a:ext cx="1799035" cy="0"/>
            </a:xfrm>
            <a:prstGeom prst="line">
              <a:avLst/>
            </a:prstGeom>
            <a:ln w="44450">
              <a:solidFill>
                <a:srgbClr val="0AAA8C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3"/>
            <p:cNvCxnSpPr/>
            <p:nvPr>
              <p:custDataLst>
                <p:tags r:id="rId5"/>
              </p:custDataLst>
            </p:nvPr>
          </p:nvCxnSpPr>
          <p:spPr>
            <a:xfrm flipH="1">
              <a:off x="1812713" y="1386909"/>
              <a:ext cx="2534670" cy="0"/>
            </a:xfrm>
            <a:prstGeom prst="line">
              <a:avLst/>
            </a:prstGeom>
            <a:ln w="44450">
              <a:solidFill>
                <a:srgbClr val="0DDB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640633" y="1394053"/>
              <a:ext cx="3074653" cy="28931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以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出发点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为观测点，先观察下一个地点在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观测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点的什么方向，到达以后再以这个地点为观测点，继续确定下一个要到达的地点在观测点的什么方向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直到到达最终目的地。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867400" y="2305624"/>
              <a:ext cx="1768949" cy="123591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找出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路线图中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相邻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两个地点之间的距离。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436245" y="666750"/>
            <a:ext cx="80384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下面是山东省的地图，请根据下面的地图完成填空。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36" y="2088510"/>
            <a:ext cx="3832225" cy="2560320"/>
          </a:xfrm>
          <a:prstGeom prst="rect">
            <a:avLst/>
          </a:prstGeom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6368" y="1315715"/>
            <a:ext cx="629221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海滨之城青岛在泉城济南的（  ）面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78433" y="2111370"/>
            <a:ext cx="629221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石榴之乡枣庄在聊城的（   ）面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78433" y="2931790"/>
            <a:ext cx="6600825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济宁在威海的（    ）面，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在聊城（    ）面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01868" y="1292855"/>
            <a:ext cx="58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91608" y="2088510"/>
            <a:ext cx="91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33489" y="2927433"/>
            <a:ext cx="91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35696" y="3340844"/>
            <a:ext cx="91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5536" y="1372618"/>
            <a:ext cx="4654749" cy="3071914"/>
            <a:chOff x="395536" y="1372618"/>
            <a:chExt cx="4654749" cy="3071914"/>
          </a:xfrm>
        </p:grpSpPr>
        <p:pic>
          <p:nvPicPr>
            <p:cNvPr id="66" name="Picture 30" descr="M37OFX5GVTF@3SB4MQ`F1V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129" y="1495619"/>
              <a:ext cx="4429156" cy="294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395536" y="1372618"/>
              <a:ext cx="927327" cy="3043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Picture 30" descr="M37OFX5GVTF@3SB4MQ`F1V7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3643"/>
            <a:stretch/>
          </p:blipFill>
          <p:spPr bwMode="auto">
            <a:xfrm>
              <a:off x="733714" y="1496193"/>
              <a:ext cx="724463" cy="294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任意多边形 33"/>
          <p:cNvSpPr/>
          <p:nvPr>
            <p:custDataLst>
              <p:tags r:id="rId1"/>
            </p:custDataLst>
          </p:nvPr>
        </p:nvSpPr>
        <p:spPr bwMode="auto">
          <a:xfrm>
            <a:off x="468313" y="-492202"/>
            <a:ext cx="552450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9184" y="669925"/>
            <a:ext cx="255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填一填，标一标。</a:t>
            </a:r>
          </a:p>
        </p:txBody>
      </p:sp>
      <p:grpSp>
        <p:nvGrpSpPr>
          <p:cNvPr id="67" name="Group 39"/>
          <p:cNvGrpSpPr/>
          <p:nvPr/>
        </p:nvGrpSpPr>
        <p:grpSpPr bwMode="auto">
          <a:xfrm>
            <a:off x="1005167" y="2091484"/>
            <a:ext cx="1039966" cy="830162"/>
            <a:chOff x="0" y="0"/>
            <a:chExt cx="636" cy="510"/>
          </a:xfrm>
        </p:grpSpPr>
        <p:sp>
          <p:nvSpPr>
            <p:cNvPr id="68" name="Text Box 37"/>
            <p:cNvSpPr txBox="1">
              <a:spLocks noChangeArrowheads="1"/>
            </p:cNvSpPr>
            <p:nvPr/>
          </p:nvSpPr>
          <p:spPr bwMode="auto">
            <a:xfrm>
              <a:off x="0" y="0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ea typeface="楷体_GB2312" pitchFamily="49" charset="-122"/>
                </a:rPr>
                <a:t>.</a:t>
              </a:r>
            </a:p>
          </p:txBody>
        </p:sp>
        <p:sp>
          <p:nvSpPr>
            <p:cNvPr id="69" name="Text Box 38"/>
            <p:cNvSpPr txBox="1">
              <a:spLocks noChangeArrowheads="1"/>
            </p:cNvSpPr>
            <p:nvPr/>
          </p:nvSpPr>
          <p:spPr bwMode="auto">
            <a:xfrm>
              <a:off x="182" y="260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</a:p>
          </p:txBody>
        </p:sp>
      </p:grpSp>
      <p:grpSp>
        <p:nvGrpSpPr>
          <p:cNvPr id="70" name="Group 40"/>
          <p:cNvGrpSpPr/>
          <p:nvPr/>
        </p:nvGrpSpPr>
        <p:grpSpPr bwMode="auto">
          <a:xfrm>
            <a:off x="2275305" y="1610490"/>
            <a:ext cx="1039966" cy="830162"/>
            <a:chOff x="0" y="0"/>
            <a:chExt cx="636" cy="510"/>
          </a:xfrm>
        </p:grpSpPr>
        <p:sp>
          <p:nvSpPr>
            <p:cNvPr id="71" name="Text Box 41"/>
            <p:cNvSpPr txBox="1">
              <a:spLocks noChangeArrowheads="1"/>
            </p:cNvSpPr>
            <p:nvPr/>
          </p:nvSpPr>
          <p:spPr bwMode="auto">
            <a:xfrm>
              <a:off x="0" y="0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FF0000"/>
                  </a:solidFill>
                  <a:ea typeface="楷体_GB2312" pitchFamily="49" charset="-122"/>
                </a:rPr>
                <a:t>.</a:t>
              </a:r>
            </a:p>
          </p:txBody>
        </p:sp>
        <p:sp>
          <p:nvSpPr>
            <p:cNvPr id="72" name="Text Box 42"/>
            <p:cNvSpPr txBox="1">
              <a:spLocks noChangeArrowheads="1"/>
            </p:cNvSpPr>
            <p:nvPr/>
          </p:nvSpPr>
          <p:spPr bwMode="auto">
            <a:xfrm>
              <a:off x="182" y="260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E</a:t>
              </a:r>
            </a:p>
          </p:txBody>
        </p:sp>
      </p:grpSp>
      <p:grpSp>
        <p:nvGrpSpPr>
          <p:cNvPr id="73" name="Group 43"/>
          <p:cNvGrpSpPr/>
          <p:nvPr/>
        </p:nvGrpSpPr>
        <p:grpSpPr bwMode="auto">
          <a:xfrm>
            <a:off x="3150788" y="2094839"/>
            <a:ext cx="1039966" cy="846440"/>
            <a:chOff x="0" y="0"/>
            <a:chExt cx="636" cy="520"/>
          </a:xfrm>
        </p:grpSpPr>
        <p:sp>
          <p:nvSpPr>
            <p:cNvPr id="75" name="Text Box 44"/>
            <p:cNvSpPr txBox="1">
              <a:spLocks noChangeArrowheads="1"/>
            </p:cNvSpPr>
            <p:nvPr/>
          </p:nvSpPr>
          <p:spPr bwMode="auto">
            <a:xfrm>
              <a:off x="0" y="0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ea typeface="楷体_GB2312" pitchFamily="49" charset="-122"/>
                </a:rPr>
                <a:t>.</a:t>
              </a:r>
            </a:p>
          </p:txBody>
        </p:sp>
        <p:sp>
          <p:nvSpPr>
            <p:cNvPr id="76" name="Text Box 45"/>
            <p:cNvSpPr txBox="1">
              <a:spLocks noChangeArrowheads="1"/>
            </p:cNvSpPr>
            <p:nvPr/>
          </p:nvSpPr>
          <p:spPr bwMode="auto">
            <a:xfrm>
              <a:off x="182" y="270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F</a:t>
              </a:r>
            </a:p>
          </p:txBody>
        </p:sp>
      </p:grpSp>
      <p:sp>
        <p:nvSpPr>
          <p:cNvPr id="77" name="矩形 25"/>
          <p:cNvSpPr>
            <a:spLocks noChangeArrowheads="1"/>
          </p:cNvSpPr>
          <p:nvPr/>
        </p:nvSpPr>
        <p:spPr bwMode="auto">
          <a:xfrm>
            <a:off x="1188409" y="3232822"/>
            <a:ext cx="667148" cy="662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ea typeface="楷体_GB2312" pitchFamily="49" charset="-122"/>
              </a:rPr>
              <a:t>·</a:t>
            </a:r>
            <a:endParaRPr lang="zh-CN" altLang="en-US" sz="3600" b="1" dirty="0">
              <a:solidFill>
                <a:srgbClr val="0070C0"/>
              </a:solidFill>
              <a:ea typeface="楷体_GB2312" pitchFamily="49" charset="-122"/>
            </a:endParaRPr>
          </a:p>
        </p:txBody>
      </p:sp>
      <p:sp>
        <p:nvSpPr>
          <p:cNvPr id="78" name="矩形 26"/>
          <p:cNvSpPr>
            <a:spLocks noChangeArrowheads="1"/>
          </p:cNvSpPr>
          <p:nvPr/>
        </p:nvSpPr>
        <p:spPr bwMode="auto">
          <a:xfrm>
            <a:off x="2038244" y="3231757"/>
            <a:ext cx="667148" cy="6625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ea typeface="楷体_GB2312" pitchFamily="49" charset="-122"/>
              </a:rPr>
              <a:t>·</a:t>
            </a:r>
            <a:endParaRPr lang="zh-CN" altLang="en-US" sz="3600" b="1" dirty="0">
              <a:solidFill>
                <a:srgbClr val="0070C0"/>
              </a:solidFill>
              <a:ea typeface="楷体_GB2312" pitchFamily="49" charset="-122"/>
            </a:endParaRPr>
          </a:p>
        </p:txBody>
      </p:sp>
      <p:sp>
        <p:nvSpPr>
          <p:cNvPr id="79" name="矩形 31"/>
          <p:cNvSpPr>
            <a:spLocks noChangeArrowheads="1"/>
          </p:cNvSpPr>
          <p:nvPr/>
        </p:nvSpPr>
        <p:spPr bwMode="auto">
          <a:xfrm>
            <a:off x="3764401" y="1765965"/>
            <a:ext cx="667148" cy="664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ea typeface="楷体_GB2312" pitchFamily="49" charset="-122"/>
              </a:rPr>
              <a:t>·</a:t>
            </a:r>
            <a:endParaRPr lang="zh-CN" altLang="en-US" sz="3600" b="1" dirty="0">
              <a:solidFill>
                <a:srgbClr val="0070C0"/>
              </a:solidFill>
              <a:ea typeface="楷体_GB2312" pitchFamily="49" charset="-122"/>
            </a:endParaRPr>
          </a:p>
        </p:txBody>
      </p:sp>
      <p:sp>
        <p:nvSpPr>
          <p:cNvPr id="80" name="五角星 79"/>
          <p:cNvSpPr/>
          <p:nvPr/>
        </p:nvSpPr>
        <p:spPr>
          <a:xfrm>
            <a:off x="3121459" y="1450069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五角星 80"/>
          <p:cNvSpPr/>
          <p:nvPr/>
        </p:nvSpPr>
        <p:spPr>
          <a:xfrm>
            <a:off x="3121459" y="1953822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五角星 81"/>
          <p:cNvSpPr/>
          <p:nvPr/>
        </p:nvSpPr>
        <p:spPr>
          <a:xfrm>
            <a:off x="3121459" y="2418955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五角星 82"/>
          <p:cNvSpPr/>
          <p:nvPr/>
        </p:nvSpPr>
        <p:spPr>
          <a:xfrm>
            <a:off x="3121459" y="2917919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五角星 83"/>
          <p:cNvSpPr/>
          <p:nvPr/>
        </p:nvSpPr>
        <p:spPr>
          <a:xfrm>
            <a:off x="3121459" y="3429135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五角星 84"/>
          <p:cNvSpPr/>
          <p:nvPr/>
        </p:nvSpPr>
        <p:spPr>
          <a:xfrm>
            <a:off x="3121459" y="4000639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201491" y="3554643"/>
            <a:ext cx="3421981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）用   标出可能是（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）的点。</a:t>
            </a:r>
          </a:p>
        </p:txBody>
      </p:sp>
      <p:sp>
        <p:nvSpPr>
          <p:cNvPr id="88" name="Text Box 33"/>
          <p:cNvSpPr txBox="1">
            <a:spLocks noChangeArrowheads="1"/>
          </p:cNvSpPr>
          <p:nvPr/>
        </p:nvSpPr>
        <p:spPr bwMode="auto">
          <a:xfrm>
            <a:off x="4880679" y="1187952"/>
            <a:ext cx="16557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1 , 1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Text Box 35"/>
          <p:cNvSpPr txBox="1">
            <a:spLocks noChangeArrowheads="1"/>
          </p:cNvSpPr>
          <p:nvPr/>
        </p:nvSpPr>
        <p:spPr bwMode="auto">
          <a:xfrm>
            <a:off x="5347885" y="1577875"/>
            <a:ext cx="16557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3 , 1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Text Box 36"/>
          <p:cNvSpPr txBox="1">
            <a:spLocks noChangeArrowheads="1"/>
          </p:cNvSpPr>
          <p:nvPr/>
        </p:nvSpPr>
        <p:spPr bwMode="auto">
          <a:xfrm>
            <a:off x="5798752" y="1961454"/>
            <a:ext cx="16557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7 , 4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5104277" y="770945"/>
            <a:ext cx="3519195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）点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的位置可用数对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）表示，点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的位置可用数对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）表示，点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的位置可用数对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5089688" y="2371694"/>
            <a:ext cx="3645585" cy="1189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3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）点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的位置分别是（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1,3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）、（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4,4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6,3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）、（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9,5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），请你在图中标出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它们。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五角星 35"/>
          <p:cNvSpPr/>
          <p:nvPr/>
        </p:nvSpPr>
        <p:spPr>
          <a:xfrm>
            <a:off x="6208258" y="3638744"/>
            <a:ext cx="214314" cy="285752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37" name="Group 43"/>
          <p:cNvGrpSpPr/>
          <p:nvPr/>
        </p:nvGrpSpPr>
        <p:grpSpPr bwMode="auto">
          <a:xfrm>
            <a:off x="4411569" y="1131590"/>
            <a:ext cx="1039966" cy="846440"/>
            <a:chOff x="0" y="0"/>
            <a:chExt cx="636" cy="520"/>
          </a:xfrm>
        </p:grpSpPr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0" y="0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ea typeface="楷体_GB2312" pitchFamily="49" charset="-122"/>
                </a:rPr>
                <a:t>.</a:t>
              </a:r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182" y="270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G</a:t>
              </a:r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8" grpId="0" autoUpdateAnimBg="0"/>
      <p:bldP spid="89" grpId="0" autoUpdateAnimBg="0"/>
      <p:bldP spid="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067512" y="627534"/>
            <a:ext cx="372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下面是某栋楼报箱平面图。</a:t>
            </a:r>
          </a:p>
        </p:txBody>
      </p:sp>
      <p:sp>
        <p:nvSpPr>
          <p:cNvPr id="14" name="Freeform 43"/>
          <p:cNvSpPr/>
          <p:nvPr/>
        </p:nvSpPr>
        <p:spPr bwMode="auto">
          <a:xfrm>
            <a:off x="-389876" y="770945"/>
            <a:ext cx="4068220" cy="2925528"/>
          </a:xfrm>
          <a:custGeom>
            <a:avLst/>
            <a:gdLst>
              <a:gd name="T0" fmla="*/ 2147483647 w 2760"/>
              <a:gd name="T1" fmla="*/ 2147483647 h 2086"/>
              <a:gd name="T2" fmla="*/ 2147483647 w 2760"/>
              <a:gd name="T3" fmla="*/ 2147483647 h 2086"/>
              <a:gd name="T4" fmla="*/ 2147483647 w 2760"/>
              <a:gd name="T5" fmla="*/ 2147483647 h 2086"/>
              <a:gd name="T6" fmla="*/ 2147483647 w 2760"/>
              <a:gd name="T7" fmla="*/ 2147483647 h 2086"/>
              <a:gd name="T8" fmla="*/ 2147483647 w 2760"/>
              <a:gd name="T9" fmla="*/ 2147483647 h 2086"/>
              <a:gd name="T10" fmla="*/ 2147483647 w 2760"/>
              <a:gd name="T11" fmla="*/ 2147483647 h 2086"/>
              <a:gd name="T12" fmla="*/ 2147483647 w 2760"/>
              <a:gd name="T13" fmla="*/ 2147483647 h 2086"/>
              <a:gd name="T14" fmla="*/ 2147483647 w 2760"/>
              <a:gd name="T15" fmla="*/ 2147483647 h 2086"/>
              <a:gd name="T16" fmla="*/ 2147483647 w 2760"/>
              <a:gd name="T17" fmla="*/ 2147483647 h 2086"/>
              <a:gd name="T18" fmla="*/ 2147483647 w 2760"/>
              <a:gd name="T19" fmla="*/ 2147483647 h 2086"/>
              <a:gd name="T20" fmla="*/ 2147483647 w 2760"/>
              <a:gd name="T21" fmla="*/ 2147483647 h 2086"/>
              <a:gd name="T22" fmla="*/ 2147483647 w 2760"/>
              <a:gd name="T23" fmla="*/ 2147483647 h 2086"/>
              <a:gd name="T24" fmla="*/ 2147483647 w 2760"/>
              <a:gd name="T25" fmla="*/ 2147483647 h 2086"/>
              <a:gd name="T26" fmla="*/ 2147483647 w 2760"/>
              <a:gd name="T27" fmla="*/ 2147483647 h 2086"/>
              <a:gd name="T28" fmla="*/ 2147483647 w 2760"/>
              <a:gd name="T29" fmla="*/ 2147483647 h 2086"/>
              <a:gd name="T30" fmla="*/ 2147483647 w 2760"/>
              <a:gd name="T31" fmla="*/ 2147483647 h 2086"/>
              <a:gd name="T32" fmla="*/ 2147483647 w 2760"/>
              <a:gd name="T33" fmla="*/ 2147483647 h 2086"/>
              <a:gd name="T34" fmla="*/ 2147483647 w 2760"/>
              <a:gd name="T35" fmla="*/ 2147483647 h 2086"/>
              <a:gd name="T36" fmla="*/ 2147483647 w 2760"/>
              <a:gd name="T37" fmla="*/ 2147483647 h 2086"/>
              <a:gd name="T38" fmla="*/ 2147483647 w 2760"/>
              <a:gd name="T39" fmla="*/ 2147483647 h 2086"/>
              <a:gd name="T40" fmla="*/ 2147483647 w 2760"/>
              <a:gd name="T41" fmla="*/ 2147483647 h 2086"/>
              <a:gd name="T42" fmla="*/ 2147483647 w 2760"/>
              <a:gd name="T43" fmla="*/ 2147483647 h 2086"/>
              <a:gd name="T44" fmla="*/ 2147483647 w 2760"/>
              <a:gd name="T45" fmla="*/ 2147483647 h 2086"/>
              <a:gd name="T46" fmla="*/ 2147483647 w 2760"/>
              <a:gd name="T47" fmla="*/ 2147483647 h 2086"/>
              <a:gd name="T48" fmla="*/ 2147483647 w 2760"/>
              <a:gd name="T49" fmla="*/ 2147483647 h 2086"/>
              <a:gd name="T50" fmla="*/ 2147483647 w 2760"/>
              <a:gd name="T51" fmla="*/ 2147483647 h 2086"/>
              <a:gd name="T52" fmla="*/ 2147483647 w 2760"/>
              <a:gd name="T53" fmla="*/ 2147483647 h 2086"/>
              <a:gd name="T54" fmla="*/ 2147483647 w 2760"/>
              <a:gd name="T55" fmla="*/ 2147483647 h 2086"/>
              <a:gd name="T56" fmla="*/ 2147483647 w 2760"/>
              <a:gd name="T57" fmla="*/ 2147483647 h 20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60"/>
              <a:gd name="T88" fmla="*/ 0 h 2086"/>
              <a:gd name="T89" fmla="*/ 2760 w 2760"/>
              <a:gd name="T90" fmla="*/ 2086 h 20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60" h="2086">
                <a:moveTo>
                  <a:pt x="164" y="37"/>
                </a:moveTo>
                <a:cubicBezTo>
                  <a:pt x="714" y="42"/>
                  <a:pt x="1147" y="60"/>
                  <a:pt x="1663" y="46"/>
                </a:cubicBezTo>
                <a:cubicBezTo>
                  <a:pt x="1665" y="45"/>
                  <a:pt x="1714" y="33"/>
                  <a:pt x="1709" y="19"/>
                </a:cubicBezTo>
                <a:cubicBezTo>
                  <a:pt x="1706" y="10"/>
                  <a:pt x="1681" y="0"/>
                  <a:pt x="1681" y="10"/>
                </a:cubicBezTo>
                <a:cubicBezTo>
                  <a:pt x="1681" y="24"/>
                  <a:pt x="1813" y="69"/>
                  <a:pt x="1828" y="74"/>
                </a:cubicBezTo>
                <a:cubicBezTo>
                  <a:pt x="2124" y="169"/>
                  <a:pt x="2449" y="74"/>
                  <a:pt x="2760" y="74"/>
                </a:cubicBezTo>
                <a:cubicBezTo>
                  <a:pt x="2742" y="100"/>
                  <a:pt x="2725" y="117"/>
                  <a:pt x="2714" y="147"/>
                </a:cubicBezTo>
                <a:cubicBezTo>
                  <a:pt x="2717" y="159"/>
                  <a:pt x="2720" y="172"/>
                  <a:pt x="2724" y="184"/>
                </a:cubicBezTo>
                <a:cubicBezTo>
                  <a:pt x="2730" y="202"/>
                  <a:pt x="2742" y="238"/>
                  <a:pt x="2742" y="238"/>
                </a:cubicBezTo>
                <a:cubicBezTo>
                  <a:pt x="2752" y="726"/>
                  <a:pt x="2751" y="519"/>
                  <a:pt x="2751" y="860"/>
                </a:cubicBezTo>
                <a:cubicBezTo>
                  <a:pt x="2495" y="860"/>
                  <a:pt x="2239" y="860"/>
                  <a:pt x="1983" y="860"/>
                </a:cubicBezTo>
                <a:cubicBezTo>
                  <a:pt x="1978" y="965"/>
                  <a:pt x="1983" y="1013"/>
                  <a:pt x="1956" y="1098"/>
                </a:cubicBezTo>
                <a:cubicBezTo>
                  <a:pt x="1953" y="1284"/>
                  <a:pt x="1937" y="1507"/>
                  <a:pt x="1937" y="1701"/>
                </a:cubicBezTo>
                <a:cubicBezTo>
                  <a:pt x="1443" y="2086"/>
                  <a:pt x="678" y="1747"/>
                  <a:pt x="63" y="1747"/>
                </a:cubicBezTo>
                <a:cubicBezTo>
                  <a:pt x="64" y="1734"/>
                  <a:pt x="61" y="1719"/>
                  <a:pt x="67" y="1707"/>
                </a:cubicBezTo>
                <a:cubicBezTo>
                  <a:pt x="69" y="1703"/>
                  <a:pt x="131" y="1660"/>
                  <a:pt x="136" y="1656"/>
                </a:cubicBezTo>
                <a:cubicBezTo>
                  <a:pt x="168" y="1557"/>
                  <a:pt x="117" y="1704"/>
                  <a:pt x="164" y="1601"/>
                </a:cubicBezTo>
                <a:cubicBezTo>
                  <a:pt x="188" y="1547"/>
                  <a:pt x="177" y="1552"/>
                  <a:pt x="191" y="1500"/>
                </a:cubicBezTo>
                <a:cubicBezTo>
                  <a:pt x="196" y="1481"/>
                  <a:pt x="209" y="1445"/>
                  <a:pt x="209" y="1445"/>
                </a:cubicBezTo>
                <a:cubicBezTo>
                  <a:pt x="202" y="1332"/>
                  <a:pt x="232" y="1330"/>
                  <a:pt x="173" y="1281"/>
                </a:cubicBezTo>
                <a:cubicBezTo>
                  <a:pt x="148" y="1260"/>
                  <a:pt x="110" y="1246"/>
                  <a:pt x="81" y="1235"/>
                </a:cubicBezTo>
                <a:cubicBezTo>
                  <a:pt x="63" y="1228"/>
                  <a:pt x="26" y="1217"/>
                  <a:pt x="26" y="1217"/>
                </a:cubicBezTo>
                <a:cubicBezTo>
                  <a:pt x="8" y="1161"/>
                  <a:pt x="0" y="1095"/>
                  <a:pt x="45" y="1052"/>
                </a:cubicBezTo>
                <a:cubicBezTo>
                  <a:pt x="61" y="1019"/>
                  <a:pt x="74" y="1004"/>
                  <a:pt x="100" y="979"/>
                </a:cubicBezTo>
                <a:cubicBezTo>
                  <a:pt x="134" y="876"/>
                  <a:pt x="99" y="990"/>
                  <a:pt x="118" y="723"/>
                </a:cubicBezTo>
                <a:cubicBezTo>
                  <a:pt x="120" y="698"/>
                  <a:pt x="131" y="675"/>
                  <a:pt x="136" y="650"/>
                </a:cubicBezTo>
                <a:cubicBezTo>
                  <a:pt x="139" y="616"/>
                  <a:pt x="139" y="582"/>
                  <a:pt x="145" y="549"/>
                </a:cubicBezTo>
                <a:cubicBezTo>
                  <a:pt x="148" y="530"/>
                  <a:pt x="164" y="494"/>
                  <a:pt x="164" y="494"/>
                </a:cubicBezTo>
                <a:cubicBezTo>
                  <a:pt x="182" y="263"/>
                  <a:pt x="174" y="415"/>
                  <a:pt x="164" y="37"/>
                </a:cubicBezTo>
                <a:close/>
              </a:path>
            </a:pathLst>
          </a:custGeom>
          <a:noFill/>
          <a:ln w="9525">
            <a:noFill/>
            <a:round/>
          </a:ln>
        </p:spPr>
        <p:txBody>
          <a:bodyPr/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071" y="1120925"/>
            <a:ext cx="3210356" cy="353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710138" y="3136915"/>
            <a:ext cx="8033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陈军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142483" y="1316797"/>
            <a:ext cx="42116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）你能用数对表示出王强家、张东家报箱的位置吗？ 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4250433" y="3428178"/>
            <a:ext cx="482441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）陈军家报箱的位置是（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4,2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你能在图中标出来吗？ 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002911" y="2285170"/>
            <a:ext cx="22145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(1,2)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431539" y="2856674"/>
            <a:ext cx="14414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(5,1)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" y="79909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4" grpId="0"/>
      <p:bldP spid="25" grpId="0"/>
      <p:bldP spid="26" grpId="0" autoUpdateAnimBg="0"/>
      <p:bldP spid="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792130" y="2682782"/>
            <a:ext cx="93662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865155" y="2747870"/>
            <a:ext cx="140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Oval 4"/>
          <p:cNvSpPr>
            <a:spLocks noChangeArrowheads="1"/>
          </p:cNvSpPr>
          <p:nvPr/>
        </p:nvSpPr>
        <p:spPr bwMode="auto">
          <a:xfrm>
            <a:off x="2214530" y="2689132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Line 5"/>
          <p:cNvSpPr>
            <a:spLocks noChangeShapeType="1"/>
          </p:cNvSpPr>
          <p:nvPr/>
        </p:nvSpPr>
        <p:spPr bwMode="auto">
          <a:xfrm flipV="1">
            <a:off x="2306605" y="1641382"/>
            <a:ext cx="1223962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Oval 6"/>
          <p:cNvSpPr>
            <a:spLocks noChangeArrowheads="1"/>
          </p:cNvSpPr>
          <p:nvPr/>
        </p:nvSpPr>
        <p:spPr bwMode="auto">
          <a:xfrm>
            <a:off x="3500405" y="156994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602005" y="1641382"/>
            <a:ext cx="2592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6159467" y="156994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6265830" y="1646145"/>
            <a:ext cx="1584325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Oval 10"/>
          <p:cNvSpPr>
            <a:spLocks noChangeArrowheads="1"/>
          </p:cNvSpPr>
          <p:nvPr/>
        </p:nvSpPr>
        <p:spPr bwMode="auto">
          <a:xfrm>
            <a:off x="7778717" y="2651032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80977" y="2289083"/>
            <a:ext cx="195896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向东走</a:t>
            </a:r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300m</a:t>
            </a: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 rot="19077435">
            <a:off x="2583616" y="1587742"/>
            <a:ext cx="84944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320m</a:t>
            </a: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3962367" y="1282607"/>
            <a:ext cx="20161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向东走</a:t>
            </a:r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600m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361917" y="2722470"/>
            <a:ext cx="12239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1823985" y="2789149"/>
            <a:ext cx="12239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书店</a:t>
            </a: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3198780" y="1101632"/>
            <a:ext cx="12239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电厂</a:t>
            </a:r>
          </a:p>
        </p:txBody>
      </p: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719730" y="1080995"/>
            <a:ext cx="12239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公园</a:t>
            </a: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7346917" y="2938370"/>
            <a:ext cx="12239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少年宫</a:t>
            </a:r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 flipV="1">
            <a:off x="8281955" y="111274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8281955" y="1209582"/>
            <a:ext cx="3587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84" name="Line 22"/>
          <p:cNvSpPr>
            <a:spLocks noChangeShapeType="1"/>
          </p:cNvSpPr>
          <p:nvPr/>
        </p:nvSpPr>
        <p:spPr bwMode="auto">
          <a:xfrm>
            <a:off x="2278030" y="1693770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>
            <a:off x="6199155" y="1652495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86" name="Object 24"/>
          <p:cNvGraphicFramePr>
            <a:graphicFrameLocks noChangeAspect="1"/>
          </p:cNvGraphicFramePr>
          <p:nvPr/>
        </p:nvGraphicFramePr>
        <p:xfrm>
          <a:off x="2378042" y="2074770"/>
          <a:ext cx="4032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5791200" imgH="4876800" progId="Equation.3">
                  <p:embed/>
                </p:oleObj>
              </mc:Choice>
              <mc:Fallback>
                <p:oleObj r:id="rId3" imgW="5791200" imgH="4876800" progId="Equation.3">
                  <p:embed/>
                  <p:pic>
                    <p:nvPicPr>
                      <p:cNvPr id="0" name="图片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42" y="2074770"/>
                        <a:ext cx="4032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25"/>
          <p:cNvGraphicFramePr>
            <a:graphicFrameLocks noChangeAspect="1"/>
          </p:cNvGraphicFramePr>
          <p:nvPr/>
        </p:nvGraphicFramePr>
        <p:xfrm>
          <a:off x="6265830" y="1863632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5" imgW="5791200" imgH="4876800" progId="Equation.3">
                  <p:embed/>
                </p:oleObj>
              </mc:Choice>
              <mc:Fallback>
                <p:oleObj r:id="rId5" imgW="5791200" imgH="4876800" progId="Equation.3">
                  <p:embed/>
                  <p:pic>
                    <p:nvPicPr>
                      <p:cNvPr id="0" name="图片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30" y="1863632"/>
                        <a:ext cx="4318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Arc 27"/>
          <p:cNvSpPr/>
          <p:nvPr/>
        </p:nvSpPr>
        <p:spPr bwMode="auto">
          <a:xfrm>
            <a:off x="2085942" y="2362107"/>
            <a:ext cx="484188" cy="431800"/>
          </a:xfrm>
          <a:custGeom>
            <a:avLst/>
            <a:gdLst>
              <a:gd name="T0" fmla="*/ 202449 w 16610"/>
              <a:gd name="T1" fmla="*/ 0 h 20453"/>
              <a:gd name="T2" fmla="*/ 484188 w 16610"/>
              <a:gd name="T3" fmla="*/ 140267 h 20453"/>
              <a:gd name="T4" fmla="*/ 202449 w 16610"/>
              <a:gd name="T5" fmla="*/ 0 h 20453"/>
              <a:gd name="T6" fmla="*/ 484188 w 16610"/>
              <a:gd name="T7" fmla="*/ 140267 h 20453"/>
              <a:gd name="T8" fmla="*/ 0 w 16610"/>
              <a:gd name="T9" fmla="*/ 431800 h 20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10"/>
              <a:gd name="T16" fmla="*/ 0 h 20453"/>
              <a:gd name="T17" fmla="*/ 16610 w 16610"/>
              <a:gd name="T18" fmla="*/ 20453 h 20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10" h="20453" fill="none" extrusionOk="0">
                <a:moveTo>
                  <a:pt x="6945" y="0"/>
                </a:moveTo>
                <a:cubicBezTo>
                  <a:pt x="10718" y="1281"/>
                  <a:pt x="14063" y="3581"/>
                  <a:pt x="16610" y="6644"/>
                </a:cubicBezTo>
              </a:path>
              <a:path w="16610" h="20453" stroke="0" extrusionOk="0">
                <a:moveTo>
                  <a:pt x="6945" y="0"/>
                </a:moveTo>
                <a:cubicBezTo>
                  <a:pt x="10718" y="1281"/>
                  <a:pt x="14063" y="3581"/>
                  <a:pt x="16610" y="6644"/>
                </a:cubicBezTo>
                <a:lnTo>
                  <a:pt x="0" y="20453"/>
                </a:lnTo>
                <a:lnTo>
                  <a:pt x="6945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bevel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711112" y="3387645"/>
            <a:ext cx="792961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行走路线：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张平从学校出发向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300m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到达书店，然后再沿着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北偏东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方向走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320m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到达电厂，再向</a:t>
            </a: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600m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到达公园，最后再沿着</a:t>
            </a:r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南偏东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方向走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450m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到达少年宫。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7624" y="597917"/>
            <a:ext cx="647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说一说张平从学校到少年宫的行走路线。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20104" y="4134158"/>
            <a:ext cx="104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309608" y="376574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2"/>
          <p:cNvSpPr txBox="1">
            <a:spLocks noChangeArrowheads="1"/>
          </p:cNvSpPr>
          <p:nvPr/>
        </p:nvSpPr>
        <p:spPr bwMode="auto">
          <a:xfrm rot="2056832">
            <a:off x="6256062" y="1925967"/>
            <a:ext cx="2087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南偏东</a:t>
            </a:r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50°450m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7" grpId="0" animBg="1"/>
      <p:bldP spid="66" grpId="0" animBg="1" autoUpdateAnimBg="0"/>
      <p:bldP spid="66" grpId="1" animBg="1" autoUpdateAnimBg="0"/>
      <p:bldP spid="67" grpId="0" animBg="1"/>
      <p:bldP spid="68" grpId="0" animBg="1" autoUpdateAnimBg="0"/>
      <p:bldP spid="68" grpId="1" animBg="1" autoUpdateAnimBg="0"/>
      <p:bldP spid="69" grpId="0" animBg="1"/>
      <p:bldP spid="70" grpId="0" animBg="1" autoUpdateAnimBg="0"/>
      <p:bldP spid="70" grpId="1" animBg="1" autoUpdateAnimBg="0"/>
      <p:bldP spid="71" grpId="0" animBg="1"/>
      <p:bldP spid="72" grpId="0" animBg="1" autoUpdateAnimBg="0"/>
      <p:bldP spid="72" grpId="1" animBg="1" autoUpdateAnimBg="0"/>
      <p:bldP spid="73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8" grpId="1" autoUpdateAnimBg="0"/>
      <p:bldP spid="79" grpId="0" autoUpdateAnimBg="0"/>
      <p:bldP spid="79" grpId="1" autoUpdateAnimBg="0"/>
      <p:bldP spid="80" grpId="0" autoUpdateAnimBg="0"/>
      <p:bldP spid="80" grpId="1" autoUpdateAnimBg="0"/>
      <p:bldP spid="81" grpId="0" autoUpdateAnimBg="0"/>
      <p:bldP spid="82" grpId="0" animBg="1"/>
      <p:bldP spid="83" grpId="0" autoUpdateAnimBg="0"/>
      <p:bldP spid="84" grpId="0" animBg="1"/>
      <p:bldP spid="85" grpId="0" animBg="1"/>
      <p:bldP spid="89" grpId="0" animBg="1"/>
      <p:bldP spid="91" grpId="0" autoUpdateAnimBg="0"/>
      <p:bldP spid="3" grpId="0"/>
      <p:bldP spid="42" grpId="0"/>
      <p:bldP spid="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7584" y="767225"/>
            <a:ext cx="4472513" cy="1903824"/>
            <a:chOff x="457234" y="1015156"/>
            <a:chExt cx="4472513" cy="1903824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34" y="1400539"/>
              <a:ext cx="1276276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云形标注 82"/>
            <p:cNvSpPr>
              <a:spLocks noChangeArrowheads="1"/>
            </p:cNvSpPr>
            <p:nvPr/>
          </p:nvSpPr>
          <p:spPr bwMode="auto">
            <a:xfrm>
              <a:off x="1756222" y="1015156"/>
              <a:ext cx="3173525" cy="1144604"/>
            </a:xfrm>
            <a:prstGeom prst="cloudCallout">
              <a:avLst>
                <a:gd name="adj1" fmla="val -58467"/>
                <a:gd name="adj2" fmla="val 43765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2124179" y="1212243"/>
              <a:ext cx="26789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在平面上表示物体位置的方向有哪些？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9877" y="1621736"/>
            <a:ext cx="2703800" cy="1203815"/>
            <a:chOff x="4719877" y="1621736"/>
            <a:chExt cx="2703800" cy="1203815"/>
          </a:xfrm>
        </p:grpSpPr>
        <p:sp>
          <p:nvSpPr>
            <p:cNvPr id="53" name="云形标注 82"/>
            <p:cNvSpPr>
              <a:spLocks noChangeArrowheads="1"/>
            </p:cNvSpPr>
            <p:nvPr/>
          </p:nvSpPr>
          <p:spPr bwMode="auto">
            <a:xfrm>
              <a:off x="4719877" y="1621736"/>
              <a:ext cx="2703800" cy="1203815"/>
            </a:xfrm>
            <a:prstGeom prst="cloudCallout">
              <a:avLst>
                <a:gd name="adj1" fmla="val 71081"/>
                <a:gd name="adj2" fmla="val 21190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983502" y="1782189"/>
              <a:ext cx="2289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那我们就来复习用数对，方向和距离，确定物体的位置。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AutoShape 5"/>
          <p:cNvSpPr/>
          <p:nvPr/>
        </p:nvSpPr>
        <p:spPr bwMode="auto">
          <a:xfrm>
            <a:off x="3198215" y="2498725"/>
            <a:ext cx="288925" cy="1873250"/>
          </a:xfrm>
          <a:prstGeom prst="leftBrace">
            <a:avLst>
              <a:gd name="adj1" fmla="val 54029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2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637949" y="2365515"/>
            <a:ext cx="15128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数对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566511" y="4008589"/>
            <a:ext cx="25209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方向和距离</a:t>
            </a:r>
          </a:p>
        </p:txBody>
      </p:sp>
      <p:sp>
        <p:nvSpPr>
          <p:cNvPr id="24" name="矩形 23"/>
          <p:cNvSpPr/>
          <p:nvPr/>
        </p:nvSpPr>
        <p:spPr>
          <a:xfrm>
            <a:off x="1899566" y="323529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物体位置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7647" y="2127801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479021" y="480345"/>
            <a:ext cx="44125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用数对表示物体的位置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2797" y="1121757"/>
          <a:ext cx="8143932" cy="33871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1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6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9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99592" y="1264633"/>
            <a:ext cx="114300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意义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347864" y="1264633"/>
            <a:ext cx="221457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表示方法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80112" y="1264633"/>
            <a:ext cx="314327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数对中相同的数字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66989" y="2139702"/>
            <a:ext cx="2428892" cy="2323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确定位置时竖排叫列，横排叫行，确定第几列一般要从左往右数，确定第几行一般要从前往后数。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099157" y="2140206"/>
            <a:ext cx="2714644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用数对表示位置时，要按照先列数再行数的顺序表示，中间用逗号隔开。表示为：  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列数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，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行数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940152" y="2132759"/>
            <a:ext cx="2650968" cy="224676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如果两个数对的第一个数字相同，说明两个物体在同一列；如果两个数对的第二个数字相同，说明两个物体在同一行。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build="p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2051720" y="466541"/>
            <a:ext cx="456806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用数对表示物体的位置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85786" y="3833346"/>
            <a:ext cx="7786742" cy="898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物体的位置可以用方格上的点来表示，再用数对描述点的位置，如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）表示这个物体在第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列，第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行。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14414" y="992890"/>
            <a:ext cx="6835775" cy="2808287"/>
            <a:chOff x="755650" y="1881188"/>
            <a:chExt cx="6835775" cy="2808287"/>
          </a:xfrm>
        </p:grpSpPr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1985963" y="3792538"/>
              <a:ext cx="325437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1984375" y="3311525"/>
              <a:ext cx="327025" cy="309563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1984375" y="2819400"/>
              <a:ext cx="327025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1984375" y="2374900"/>
              <a:ext cx="327025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1966913" y="1916113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2914650" y="3789363"/>
              <a:ext cx="325438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2914650" y="3325813"/>
              <a:ext cx="325438" cy="306387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2908300" y="2820988"/>
              <a:ext cx="325438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2914650" y="2379663"/>
              <a:ext cx="325438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2905125" y="1916113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3941763" y="3816350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5" name="Oval 17"/>
            <p:cNvSpPr>
              <a:spLocks noChangeArrowheads="1"/>
            </p:cNvSpPr>
            <p:nvPr/>
          </p:nvSpPr>
          <p:spPr bwMode="auto">
            <a:xfrm>
              <a:off x="3941763" y="3325813"/>
              <a:ext cx="327025" cy="306387"/>
            </a:xfrm>
            <a:prstGeom prst="ellipse">
              <a:avLst/>
            </a:prstGeom>
            <a:solidFill>
              <a:srgbClr val="0070C0"/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3941763" y="2820988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3941763" y="2374900"/>
              <a:ext cx="327025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3929063" y="1916113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4926013" y="3816350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4927600" y="3325813"/>
              <a:ext cx="327025" cy="306387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4926013" y="2820988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4926013" y="2374900"/>
              <a:ext cx="327025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4913313" y="1916113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5897563" y="3816350"/>
              <a:ext cx="325437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5897563" y="3308350"/>
              <a:ext cx="325437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Oval 28"/>
            <p:cNvSpPr>
              <a:spLocks noChangeArrowheads="1"/>
            </p:cNvSpPr>
            <p:nvPr/>
          </p:nvSpPr>
          <p:spPr bwMode="auto">
            <a:xfrm>
              <a:off x="5897563" y="2813050"/>
              <a:ext cx="325437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8" name="Oval 29"/>
            <p:cNvSpPr>
              <a:spLocks noChangeArrowheads="1"/>
            </p:cNvSpPr>
            <p:nvPr/>
          </p:nvSpPr>
          <p:spPr bwMode="auto">
            <a:xfrm>
              <a:off x="5897563" y="2374900"/>
              <a:ext cx="325437" cy="306388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9" name="Oval 30"/>
            <p:cNvSpPr>
              <a:spLocks noChangeArrowheads="1"/>
            </p:cNvSpPr>
            <p:nvPr/>
          </p:nvSpPr>
          <p:spPr bwMode="auto">
            <a:xfrm>
              <a:off x="5888038" y="1916113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0" name="Oval 31"/>
            <p:cNvSpPr>
              <a:spLocks noChangeArrowheads="1"/>
            </p:cNvSpPr>
            <p:nvPr/>
          </p:nvSpPr>
          <p:spPr bwMode="auto">
            <a:xfrm>
              <a:off x="6883400" y="1916113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6891338" y="2373313"/>
              <a:ext cx="327025" cy="306387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6891338" y="2820988"/>
              <a:ext cx="327025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5" name="Oval 34"/>
            <p:cNvSpPr>
              <a:spLocks noChangeArrowheads="1"/>
            </p:cNvSpPr>
            <p:nvPr/>
          </p:nvSpPr>
          <p:spPr bwMode="auto">
            <a:xfrm>
              <a:off x="6891338" y="3325813"/>
              <a:ext cx="327025" cy="306387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6891338" y="3816350"/>
              <a:ext cx="325437" cy="307975"/>
            </a:xfrm>
            <a:prstGeom prst="ellipse">
              <a:avLst/>
            </a:prstGeom>
            <a:solidFill>
              <a:srgbClr val="DE0000">
                <a:alpha val="83136"/>
              </a:srgbClr>
            </a:solidFill>
            <a:ln w="9525" cap="rnd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7" name="Text Box 39"/>
            <p:cNvSpPr txBox="1">
              <a:spLocks noChangeArrowheads="1"/>
            </p:cNvSpPr>
            <p:nvPr/>
          </p:nvSpPr>
          <p:spPr bwMode="auto">
            <a:xfrm>
              <a:off x="1547813" y="4292600"/>
              <a:ext cx="1008062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98" name="Text Box 40"/>
            <p:cNvSpPr txBox="1">
              <a:spLocks noChangeArrowheads="1"/>
            </p:cNvSpPr>
            <p:nvPr/>
          </p:nvSpPr>
          <p:spPr bwMode="auto">
            <a:xfrm>
              <a:off x="2555875" y="4292600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99" name="Text Box 41"/>
            <p:cNvSpPr txBox="1">
              <a:spLocks noChangeArrowheads="1"/>
            </p:cNvSpPr>
            <p:nvPr/>
          </p:nvSpPr>
          <p:spPr bwMode="auto">
            <a:xfrm>
              <a:off x="3635375" y="4292600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100" name="Text Box 42"/>
            <p:cNvSpPr txBox="1">
              <a:spLocks noChangeArrowheads="1"/>
            </p:cNvSpPr>
            <p:nvPr/>
          </p:nvSpPr>
          <p:spPr bwMode="auto">
            <a:xfrm>
              <a:off x="4643438" y="4292600"/>
              <a:ext cx="1008062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101" name="Text Box 43"/>
            <p:cNvSpPr txBox="1">
              <a:spLocks noChangeArrowheads="1"/>
            </p:cNvSpPr>
            <p:nvPr/>
          </p:nvSpPr>
          <p:spPr bwMode="auto">
            <a:xfrm>
              <a:off x="5638800" y="4292600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102" name="Text Box 44"/>
            <p:cNvSpPr txBox="1">
              <a:spLocks noChangeArrowheads="1"/>
            </p:cNvSpPr>
            <p:nvPr/>
          </p:nvSpPr>
          <p:spPr bwMode="auto">
            <a:xfrm>
              <a:off x="6583363" y="4279900"/>
              <a:ext cx="1008062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103" name="Text Box 45"/>
            <p:cNvSpPr txBox="1">
              <a:spLocks noChangeArrowheads="1"/>
            </p:cNvSpPr>
            <p:nvPr/>
          </p:nvSpPr>
          <p:spPr bwMode="auto">
            <a:xfrm>
              <a:off x="755650" y="3752850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755650" y="3249613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05" name="Text Box 47"/>
            <p:cNvSpPr txBox="1">
              <a:spLocks noChangeArrowheads="1"/>
            </p:cNvSpPr>
            <p:nvPr/>
          </p:nvSpPr>
          <p:spPr bwMode="auto">
            <a:xfrm>
              <a:off x="755650" y="2817813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755650" y="2349500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07" name="Text Box 49"/>
            <p:cNvSpPr txBox="1">
              <a:spLocks noChangeArrowheads="1"/>
            </p:cNvSpPr>
            <p:nvPr/>
          </p:nvSpPr>
          <p:spPr bwMode="auto">
            <a:xfrm>
              <a:off x="755650" y="1881188"/>
              <a:ext cx="1008063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4286248" y="3286124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accent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411760" y="346439"/>
            <a:ext cx="505671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用数对表示物体的位置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75364" y="1654642"/>
            <a:ext cx="6002010" cy="3221364"/>
            <a:chOff x="1356681" y="2857496"/>
            <a:chExt cx="6002010" cy="3221364"/>
          </a:xfrm>
        </p:grpSpPr>
        <p:grpSp>
          <p:nvGrpSpPr>
            <p:cNvPr id="29" name="Group 76"/>
            <p:cNvGrpSpPr/>
            <p:nvPr/>
          </p:nvGrpSpPr>
          <p:grpSpPr bwMode="auto">
            <a:xfrm>
              <a:off x="1695425" y="2928934"/>
              <a:ext cx="4948277" cy="2817804"/>
              <a:chOff x="0" y="0"/>
              <a:chExt cx="3554" cy="2103"/>
            </a:xfrm>
          </p:grpSpPr>
          <p:sp>
            <p:nvSpPr>
              <p:cNvPr id="38" name="Line 77"/>
              <p:cNvSpPr>
                <a:spLocks noChangeShapeType="1"/>
              </p:cNvSpPr>
              <p:nvPr/>
            </p:nvSpPr>
            <p:spPr bwMode="auto">
              <a:xfrm>
                <a:off x="0" y="8"/>
                <a:ext cx="3538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>
                <a:off x="8" y="8"/>
                <a:ext cx="0" cy="2095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0" name="Line 79"/>
              <p:cNvSpPr>
                <a:spLocks noChangeShapeType="1"/>
              </p:cNvSpPr>
              <p:nvPr/>
            </p:nvSpPr>
            <p:spPr bwMode="auto">
              <a:xfrm>
                <a:off x="597" y="8"/>
                <a:ext cx="0" cy="208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" name="Line 80"/>
              <p:cNvSpPr>
                <a:spLocks noChangeShapeType="1"/>
              </p:cNvSpPr>
              <p:nvPr/>
            </p:nvSpPr>
            <p:spPr bwMode="auto">
              <a:xfrm>
                <a:off x="1187" y="8"/>
                <a:ext cx="0" cy="208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2" name="Line 81"/>
              <p:cNvSpPr>
                <a:spLocks noChangeShapeType="1"/>
              </p:cNvSpPr>
              <p:nvPr/>
            </p:nvSpPr>
            <p:spPr bwMode="auto">
              <a:xfrm>
                <a:off x="1773" y="8"/>
                <a:ext cx="4" cy="208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3" name="Line 82"/>
              <p:cNvSpPr>
                <a:spLocks noChangeShapeType="1"/>
              </p:cNvSpPr>
              <p:nvPr/>
            </p:nvSpPr>
            <p:spPr bwMode="auto">
              <a:xfrm>
                <a:off x="2366" y="8"/>
                <a:ext cx="0" cy="208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Line 83"/>
              <p:cNvSpPr>
                <a:spLocks noChangeShapeType="1"/>
              </p:cNvSpPr>
              <p:nvPr/>
            </p:nvSpPr>
            <p:spPr bwMode="auto">
              <a:xfrm>
                <a:off x="2956" y="8"/>
                <a:ext cx="0" cy="208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5" name="Line 84"/>
              <p:cNvSpPr>
                <a:spLocks noChangeShapeType="1"/>
              </p:cNvSpPr>
              <p:nvPr/>
            </p:nvSpPr>
            <p:spPr bwMode="auto">
              <a:xfrm flipH="1">
                <a:off x="3538" y="0"/>
                <a:ext cx="8" cy="2095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6" name="Line 85"/>
              <p:cNvSpPr>
                <a:spLocks noChangeShapeType="1"/>
              </p:cNvSpPr>
              <p:nvPr/>
            </p:nvSpPr>
            <p:spPr bwMode="auto">
              <a:xfrm>
                <a:off x="16" y="416"/>
                <a:ext cx="3538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Line 86"/>
              <p:cNvSpPr>
                <a:spLocks noChangeShapeType="1"/>
              </p:cNvSpPr>
              <p:nvPr/>
            </p:nvSpPr>
            <p:spPr bwMode="auto">
              <a:xfrm>
                <a:off x="13" y="825"/>
                <a:ext cx="3538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8" name="Line 87"/>
              <p:cNvSpPr>
                <a:spLocks noChangeShapeType="1"/>
              </p:cNvSpPr>
              <p:nvPr/>
            </p:nvSpPr>
            <p:spPr bwMode="auto">
              <a:xfrm>
                <a:off x="8" y="1254"/>
                <a:ext cx="3538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9" name="Line 88"/>
              <p:cNvSpPr>
                <a:spLocks noChangeShapeType="1"/>
              </p:cNvSpPr>
              <p:nvPr/>
            </p:nvSpPr>
            <p:spPr bwMode="auto">
              <a:xfrm>
                <a:off x="8" y="1686"/>
                <a:ext cx="3538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>
                <a:off x="8" y="2095"/>
                <a:ext cx="3538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</a:ln>
            </p:spPr>
            <p:txBody>
              <a:bodyPr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0" name="Rectangle 92"/>
            <p:cNvSpPr>
              <a:spLocks noChangeArrowheads="1"/>
            </p:cNvSpPr>
            <p:nvPr/>
          </p:nvSpPr>
          <p:spPr bwMode="auto">
            <a:xfrm>
              <a:off x="1356681" y="5604569"/>
              <a:ext cx="6002010" cy="474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>
                <a:lnSpc>
                  <a:spcPct val="95000"/>
                </a:lnSpc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DE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 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      1      2     3     4      5     6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3357554" y="4286256"/>
              <a:ext cx="2000264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小刚（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3929058" y="4357694"/>
              <a:ext cx="51489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endPara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57290" y="5000636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357290" y="4429132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357290" y="385762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57290" y="3286124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357290" y="2857496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95537" y="844096"/>
            <a:ext cx="8352928" cy="898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用数对确定物体的位置，看数对中的两个数分别表示哪一列、哪一行，列和行交叉点就是物体所在的位置。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6488772" y="2116899"/>
            <a:ext cx="211567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如：小刚的位置用数对表示是（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cxnSp>
        <p:nvCxnSpPr>
          <p:cNvPr id="53" name="直接连接符 52"/>
          <p:cNvCxnSpPr/>
          <p:nvPr/>
        </p:nvCxnSpPr>
        <p:spPr>
          <a:xfrm rot="16200000" flipH="1">
            <a:off x="3888246" y="933263"/>
            <a:ext cx="1588" cy="4926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873833" y="1746335"/>
            <a:ext cx="0" cy="279754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20"/>
          <p:cNvSpPr txBox="1">
            <a:spLocks noChangeArrowheads="1"/>
          </p:cNvSpPr>
          <p:nvPr/>
        </p:nvSpPr>
        <p:spPr bwMode="auto">
          <a:xfrm>
            <a:off x="3829850" y="1188197"/>
            <a:ext cx="516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1187624" y="4074626"/>
            <a:ext cx="2551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比例尺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20000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8" name="直接箭头连接符 67"/>
          <p:cNvCxnSpPr/>
          <p:nvPr/>
        </p:nvCxnSpPr>
        <p:spPr>
          <a:xfrm flipV="1">
            <a:off x="4075792" y="1532896"/>
            <a:ext cx="0" cy="541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表格 68"/>
          <p:cNvGraphicFramePr>
            <a:graphicFrameLocks noGrp="1"/>
          </p:cNvGraphicFramePr>
          <p:nvPr/>
        </p:nvGraphicFramePr>
        <p:xfrm>
          <a:off x="1015891" y="1273158"/>
          <a:ext cx="2700946" cy="2620075"/>
        </p:xfrm>
        <a:graphic>
          <a:graphicData uri="http://schemas.openxmlformats.org/drawingml/2006/table">
            <a:tbl>
              <a:tblPr/>
              <a:tblGrid>
                <a:gridCol w="385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0" name="椭圆 69"/>
          <p:cNvSpPr/>
          <p:nvPr/>
        </p:nvSpPr>
        <p:spPr>
          <a:xfrm>
            <a:off x="2901708" y="1973685"/>
            <a:ext cx="79988" cy="808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907775" y="3086833"/>
            <a:ext cx="79988" cy="799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358765" y="1973685"/>
            <a:ext cx="79988" cy="808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2144915" y="2725803"/>
            <a:ext cx="79988" cy="808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740955" y="3082899"/>
            <a:ext cx="80876" cy="799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522929" y="3469100"/>
            <a:ext cx="80878" cy="808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357875" y="3457950"/>
            <a:ext cx="80878" cy="808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TextBox 4"/>
          <p:cNvSpPr txBox="1">
            <a:spLocks noChangeArrowheads="1"/>
          </p:cNvSpPr>
          <p:nvPr/>
        </p:nvSpPr>
        <p:spPr bwMode="auto">
          <a:xfrm>
            <a:off x="2877399" y="1734628"/>
            <a:ext cx="540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公园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1353650" y="2006933"/>
            <a:ext cx="720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银行</a:t>
            </a: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2092557" y="2483630"/>
            <a:ext cx="759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小明家</a:t>
            </a:r>
          </a:p>
        </p:txBody>
      </p:sp>
      <p:sp>
        <p:nvSpPr>
          <p:cNvPr id="82" name="TextBox 16"/>
          <p:cNvSpPr txBox="1">
            <a:spLocks noChangeArrowheads="1"/>
          </p:cNvSpPr>
          <p:nvPr/>
        </p:nvSpPr>
        <p:spPr bwMode="auto">
          <a:xfrm>
            <a:off x="2874322" y="2836742"/>
            <a:ext cx="54036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医院</a:t>
            </a:r>
          </a:p>
        </p:txBody>
      </p:sp>
      <p:sp>
        <p:nvSpPr>
          <p:cNvPr id="83" name="TextBox 17"/>
          <p:cNvSpPr txBox="1">
            <a:spLocks noChangeArrowheads="1"/>
          </p:cNvSpPr>
          <p:nvPr/>
        </p:nvSpPr>
        <p:spPr bwMode="auto">
          <a:xfrm>
            <a:off x="2472288" y="3215442"/>
            <a:ext cx="604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超市</a:t>
            </a:r>
          </a:p>
        </p:txBody>
      </p:sp>
      <p:sp>
        <p:nvSpPr>
          <p:cNvPr id="84" name="TextBox 18"/>
          <p:cNvSpPr txBox="1">
            <a:spLocks noChangeArrowheads="1"/>
          </p:cNvSpPr>
          <p:nvPr/>
        </p:nvSpPr>
        <p:spPr bwMode="auto">
          <a:xfrm>
            <a:off x="1706178" y="2842172"/>
            <a:ext cx="6169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邮局</a:t>
            </a:r>
          </a:p>
        </p:txBody>
      </p:sp>
      <p:sp>
        <p:nvSpPr>
          <p:cNvPr id="85" name="TextBox 19"/>
          <p:cNvSpPr txBox="1">
            <a:spLocks noChangeArrowheads="1"/>
          </p:cNvSpPr>
          <p:nvPr/>
        </p:nvSpPr>
        <p:spPr bwMode="auto">
          <a:xfrm>
            <a:off x="964623" y="3519754"/>
            <a:ext cx="668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</a:p>
        </p:txBody>
      </p: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539552" y="627534"/>
            <a:ext cx="7128792" cy="510778"/>
          </a:xfrm>
          <a:prstGeom prst="wedgeRoundRectCallout">
            <a:avLst>
              <a:gd name="adj1" fmla="val 27592"/>
              <a:gd name="adj2" fmla="val 8848"/>
              <a:gd name="adj3" fmla="val 16667"/>
            </a:avLst>
          </a:prstGeom>
          <a:solidFill>
            <a:schemeClr val="bg1"/>
          </a:solidFill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如果以学校为中心，用数对表示图中各点的位置。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718325" y="1258849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银行（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9" name="矩形 88"/>
          <p:cNvSpPr/>
          <p:nvPr/>
        </p:nvSpPr>
        <p:spPr>
          <a:xfrm>
            <a:off x="6504275" y="1258849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公园（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0" name="矩形 89"/>
          <p:cNvSpPr/>
          <p:nvPr/>
        </p:nvSpPr>
        <p:spPr>
          <a:xfrm>
            <a:off x="4718325" y="1973229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邮局（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1" name="矩形 90"/>
          <p:cNvSpPr/>
          <p:nvPr/>
        </p:nvSpPr>
        <p:spPr>
          <a:xfrm>
            <a:off x="6575713" y="1973229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超市（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2" name="矩形 91"/>
          <p:cNvSpPr/>
          <p:nvPr/>
        </p:nvSpPr>
        <p:spPr>
          <a:xfrm>
            <a:off x="4718325" y="2687609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医院（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5" name="矩形 94"/>
          <p:cNvSpPr/>
          <p:nvPr/>
        </p:nvSpPr>
        <p:spPr>
          <a:xfrm>
            <a:off x="6575713" y="2687609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6" name="矩形 95"/>
          <p:cNvSpPr/>
          <p:nvPr/>
        </p:nvSpPr>
        <p:spPr>
          <a:xfrm>
            <a:off x="4716016" y="3330551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小明家（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>
            <p:custDataLst>
              <p:tags r:id="rId1"/>
            </p:custDataLst>
          </p:nvPr>
        </p:nvSpPr>
        <p:spPr bwMode="auto">
          <a:xfrm>
            <a:off x="957269" y="-184774"/>
            <a:ext cx="554037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001937" y="751533"/>
            <a:ext cx="662930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在平面图中确定方位，通常是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上北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下南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左西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右东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42" name="直接连接符 28"/>
          <p:cNvCxnSpPr>
            <a:cxnSpLocks noChangeShapeType="1"/>
          </p:cNvCxnSpPr>
          <p:nvPr/>
        </p:nvCxnSpPr>
        <p:spPr bwMode="auto">
          <a:xfrm>
            <a:off x="2736834" y="3106563"/>
            <a:ext cx="36004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</p:spPr>
      </p:cxnSp>
      <p:cxnSp>
        <p:nvCxnSpPr>
          <p:cNvPr id="43" name="直接连接符 29"/>
          <p:cNvCxnSpPr>
            <a:cxnSpLocks noChangeShapeType="1"/>
          </p:cNvCxnSpPr>
          <p:nvPr/>
        </p:nvCxnSpPr>
        <p:spPr bwMode="auto">
          <a:xfrm rot="5400000" flipH="1" flipV="1">
            <a:off x="2951146" y="3035126"/>
            <a:ext cx="300037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</p:spPr>
      </p:cxnSp>
      <p:grpSp>
        <p:nvGrpSpPr>
          <p:cNvPr id="44" name="Group 4"/>
          <p:cNvGrpSpPr/>
          <p:nvPr/>
        </p:nvGrpSpPr>
        <p:grpSpPr bwMode="auto">
          <a:xfrm>
            <a:off x="2254495" y="2730331"/>
            <a:ext cx="4694728" cy="694525"/>
            <a:chOff x="232038" y="-90482"/>
            <a:chExt cx="4694760" cy="694524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4283855" y="-90482"/>
              <a:ext cx="642943" cy="6365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232038" y="-32544"/>
              <a:ext cx="642941" cy="6365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</p:grpSp>
      <p:grpSp>
        <p:nvGrpSpPr>
          <p:cNvPr id="47" name="Group 7"/>
          <p:cNvGrpSpPr/>
          <p:nvPr/>
        </p:nvGrpSpPr>
        <p:grpSpPr bwMode="auto">
          <a:xfrm>
            <a:off x="4181350" y="1050151"/>
            <a:ext cx="677177" cy="3912446"/>
            <a:chOff x="15766" y="86713"/>
            <a:chExt cx="677182" cy="3912468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15766" y="86713"/>
              <a:ext cx="642942" cy="636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50006" y="3362589"/>
              <a:ext cx="642942" cy="636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</p:grpSp>
      <p:grpSp>
        <p:nvGrpSpPr>
          <p:cNvPr id="50" name="Group 14"/>
          <p:cNvGrpSpPr/>
          <p:nvPr/>
        </p:nvGrpSpPr>
        <p:grpSpPr bwMode="auto">
          <a:xfrm>
            <a:off x="2268161" y="1683136"/>
            <a:ext cx="4487090" cy="2992127"/>
            <a:chOff x="0" y="315271"/>
            <a:chExt cx="4486675" cy="2991564"/>
          </a:xfrm>
        </p:grpSpPr>
        <p:sp>
          <p:nvSpPr>
            <p:cNvPr id="51" name="矩形 16"/>
            <p:cNvSpPr>
              <a:spLocks noChangeArrowheads="1"/>
            </p:cNvSpPr>
            <p:nvPr/>
          </p:nvSpPr>
          <p:spPr bwMode="auto">
            <a:xfrm>
              <a:off x="3580742" y="2783713"/>
              <a:ext cx="905933" cy="5231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</a:p>
          </p:txBody>
        </p:sp>
        <p:sp>
          <p:nvSpPr>
            <p:cNvPr id="52" name="矩形 17"/>
            <p:cNvSpPr>
              <a:spLocks noChangeArrowheads="1"/>
            </p:cNvSpPr>
            <p:nvPr/>
          </p:nvSpPr>
          <p:spPr bwMode="auto">
            <a:xfrm>
              <a:off x="0" y="315271"/>
              <a:ext cx="905933" cy="5231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3" name="Group 17"/>
          <p:cNvGrpSpPr/>
          <p:nvPr/>
        </p:nvGrpSpPr>
        <p:grpSpPr bwMode="auto">
          <a:xfrm>
            <a:off x="2227151" y="1596850"/>
            <a:ext cx="4463701" cy="3061574"/>
            <a:chOff x="157053" y="0"/>
            <a:chExt cx="4463295" cy="3060958"/>
          </a:xfrm>
        </p:grpSpPr>
        <p:sp>
          <p:nvSpPr>
            <p:cNvPr id="54" name="矩形 52"/>
            <p:cNvSpPr>
              <a:spLocks noChangeArrowheads="1"/>
            </p:cNvSpPr>
            <p:nvPr/>
          </p:nvSpPr>
          <p:spPr bwMode="auto">
            <a:xfrm>
              <a:off x="3714413" y="0"/>
              <a:ext cx="905935" cy="523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矩形 18"/>
            <p:cNvSpPr>
              <a:spLocks noChangeArrowheads="1"/>
            </p:cNvSpPr>
            <p:nvPr/>
          </p:nvSpPr>
          <p:spPr bwMode="auto">
            <a:xfrm>
              <a:off x="157053" y="2537843"/>
              <a:ext cx="905935" cy="523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</a:p>
          </p:txBody>
        </p:sp>
      </p:grpSp>
      <p:cxnSp>
        <p:nvCxnSpPr>
          <p:cNvPr id="56" name="直接连接符 51"/>
          <p:cNvCxnSpPr>
            <a:cxnSpLocks noChangeShapeType="1"/>
          </p:cNvCxnSpPr>
          <p:nvPr/>
        </p:nvCxnSpPr>
        <p:spPr bwMode="auto">
          <a:xfrm flipV="1">
            <a:off x="2951153" y="1963557"/>
            <a:ext cx="2928958" cy="228601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</p:spPr>
      </p:cxnSp>
      <p:cxnSp>
        <p:nvCxnSpPr>
          <p:cNvPr id="57" name="直接连接符 12"/>
          <p:cNvCxnSpPr>
            <a:cxnSpLocks noChangeShapeType="1"/>
          </p:cNvCxnSpPr>
          <p:nvPr/>
        </p:nvCxnSpPr>
        <p:spPr bwMode="auto">
          <a:xfrm rot="10800000">
            <a:off x="3094029" y="1963557"/>
            <a:ext cx="2786082" cy="228601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</p:spPr>
      </p:cxnSp>
      <p:sp>
        <p:nvSpPr>
          <p:cNvPr id="58" name="TextBox 12"/>
          <p:cNvSpPr txBox="1">
            <a:spLocks noChangeArrowheads="1"/>
          </p:cNvSpPr>
          <p:nvPr/>
        </p:nvSpPr>
        <p:spPr bwMode="auto">
          <a:xfrm>
            <a:off x="3275856" y="312951"/>
            <a:ext cx="238774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辨认方向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237255" y="1428146"/>
            <a:ext cx="37025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出观测点。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200358" y="2877941"/>
            <a:ext cx="3813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出距离。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218726" y="2178700"/>
            <a:ext cx="41501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定方向。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233540" y="3762384"/>
            <a:ext cx="6878274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观测点、角度和距离，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述物体的准确位置。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539552" y="684510"/>
            <a:ext cx="799288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根据方向和距离，确定物体位置的一般步骤。</a:t>
            </a:r>
          </a:p>
        </p:txBody>
      </p:sp>
      <p:sp>
        <p:nvSpPr>
          <p:cNvPr id="97" name="任意多边形 96"/>
          <p:cNvSpPr/>
          <p:nvPr>
            <p:custDataLst>
              <p:tags r:id="rId1"/>
            </p:custDataLst>
          </p:nvPr>
        </p:nvSpPr>
        <p:spPr>
          <a:xfrm>
            <a:off x="755576" y="1461737"/>
            <a:ext cx="420291" cy="48696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D029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kern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任意多边形 97"/>
          <p:cNvSpPr/>
          <p:nvPr>
            <p:custDataLst>
              <p:tags r:id="rId2"/>
            </p:custDataLst>
          </p:nvPr>
        </p:nvSpPr>
        <p:spPr>
          <a:xfrm>
            <a:off x="755576" y="2185172"/>
            <a:ext cx="420291" cy="48696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D029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kern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9" name="任意多边形 98"/>
          <p:cNvSpPr/>
          <p:nvPr>
            <p:custDataLst>
              <p:tags r:id="rId3"/>
            </p:custDataLst>
          </p:nvPr>
        </p:nvSpPr>
        <p:spPr>
          <a:xfrm>
            <a:off x="755576" y="2914620"/>
            <a:ext cx="420291" cy="48696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D029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="1" kern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任意多边形 99"/>
          <p:cNvSpPr/>
          <p:nvPr>
            <p:custDataLst>
              <p:tags r:id="rId4"/>
            </p:custDataLst>
          </p:nvPr>
        </p:nvSpPr>
        <p:spPr>
          <a:xfrm>
            <a:off x="755576" y="3740968"/>
            <a:ext cx="420291" cy="48696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D029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="1" kern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42" grpId="0" autoUpdateAnimBg="0"/>
      <p:bldP spid="43" grpId="0" autoUpdateAnimBg="0"/>
      <p:bldP spid="97" grpId="0" animBg="1"/>
      <p:bldP spid="98" grpId="0" animBg="1"/>
      <p:bldP spid="99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523228" y="627534"/>
            <a:ext cx="656905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根据方向和距离确定物体位置。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307714" y="1432975"/>
            <a:ext cx="7486407" cy="90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在描述物体位置时，一般以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为主要方向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北偏东（西）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南偏东（西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多少度来描述。</a:t>
            </a:r>
          </a:p>
        </p:txBody>
      </p:sp>
      <p:sp>
        <p:nvSpPr>
          <p:cNvPr id="35" name="Text Box 202"/>
          <p:cNvSpPr txBox="1">
            <a:spLocks noChangeArrowheads="1"/>
          </p:cNvSpPr>
          <p:nvPr/>
        </p:nvSpPr>
        <p:spPr bwMode="auto">
          <a:xfrm>
            <a:off x="1307714" y="3004611"/>
            <a:ext cx="6864685" cy="90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只有将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方向和距离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结合起来才能准确地确定物体的位置。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11559" y="1382764"/>
            <a:ext cx="864098" cy="667330"/>
            <a:chOff x="1693938" y="1928603"/>
            <a:chExt cx="440336" cy="340519"/>
          </a:xfrm>
        </p:grpSpPr>
        <p:sp>
          <p:nvSpPr>
            <p:cNvPr id="11" name="菱形 10"/>
            <p:cNvSpPr/>
            <p:nvPr>
              <p:custDataLst>
                <p:tags r:id="rId3"/>
              </p:custDataLst>
            </p:nvPr>
          </p:nvSpPr>
          <p:spPr>
            <a:xfrm>
              <a:off x="1693938" y="1952624"/>
              <a:ext cx="280988" cy="280988"/>
            </a:xfrm>
            <a:prstGeom prst="diamond">
              <a:avLst/>
            </a:prstGeom>
            <a:solidFill>
              <a:srgbClr val="FAC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259B7F"/>
                </a:solidFill>
              </a:endParaRPr>
            </a:p>
          </p:txBody>
        </p:sp>
        <p:sp>
          <p:nvSpPr>
            <p:cNvPr id="12" name="文本框 8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43749" y="1928603"/>
              <a:ext cx="390525" cy="34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2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558" y="2903391"/>
            <a:ext cx="864098" cy="667330"/>
            <a:chOff x="1693938" y="1928603"/>
            <a:chExt cx="440336" cy="340519"/>
          </a:xfrm>
        </p:grpSpPr>
        <p:sp>
          <p:nvSpPr>
            <p:cNvPr id="14" name="菱形 13"/>
            <p:cNvSpPr/>
            <p:nvPr>
              <p:custDataLst>
                <p:tags r:id="rId1"/>
              </p:custDataLst>
            </p:nvPr>
          </p:nvSpPr>
          <p:spPr>
            <a:xfrm>
              <a:off x="1693938" y="1952624"/>
              <a:ext cx="280988" cy="280988"/>
            </a:xfrm>
            <a:prstGeom prst="diamond">
              <a:avLst/>
            </a:prstGeom>
            <a:solidFill>
              <a:srgbClr val="FAC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259B7F"/>
                </a:solidFill>
              </a:endParaRPr>
            </a:p>
          </p:txBody>
        </p:sp>
        <p:sp>
          <p:nvSpPr>
            <p:cNvPr id="15" name="文本框 8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43749" y="1928603"/>
              <a:ext cx="390525" cy="34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200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d59c2b2-eb03-49bb-8851-be4dfd55c00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448"/>
  <p:tag name="MH_LIBRARY" val="GRAPHIC"/>
  <p:tag name="MH_ORDER" val="文本框 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80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803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803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803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803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1759"/>
  <p:tag name="MH_LIBRARY" val="GRAPHIC"/>
  <p:tag name="MH_ORDER" val="Freeform 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1759"/>
  <p:tag name="MH_LIBRARY" val="GRAPHIC"/>
  <p:tag name="MH_ORDER" val="Freeform 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1759"/>
  <p:tag name="MH_LIBRARY" val="GRAPHIC"/>
  <p:tag name="MH_ORDER" val="Freeform 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1759"/>
  <p:tag name="MH_LIBRARY" val="GRAPHIC"/>
  <p:tag name="MH_ORDER" val="Freeform 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448"/>
  <p:tag name="MH_LIBRARY" val="GRAPHIC"/>
  <p:tag name="MH_ORDER" val="Diamond 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448"/>
  <p:tag name="MH_LIBRARY" val="GRAPHIC"/>
  <p:tag name="MH_ORDER" val="文本框 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142448"/>
  <p:tag name="MH_LIBRARY" val="GRAPHIC"/>
  <p:tag name="MH_ORDER" val="Diamond 82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943</Words>
  <Application>Microsoft Office PowerPoint</Application>
  <PresentationFormat>全屏显示(16:9)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1_Office 主题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44</cp:revision>
  <dcterms:created xsi:type="dcterms:W3CDTF">2018-09-11T05:46:00Z</dcterms:created>
  <dcterms:modified xsi:type="dcterms:W3CDTF">2022-12-15T03:01:19Z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