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  <p:sldMasterId id="2147483692" r:id="rId2"/>
  </p:sldMasterIdLst>
  <p:notesMasterIdLst>
    <p:notesMasterId r:id="rId29"/>
  </p:notesMasterIdLst>
  <p:handoutMasterIdLst>
    <p:handoutMasterId r:id="rId30"/>
  </p:handoutMasterIdLst>
  <p:sldIdLst>
    <p:sldId id="1433" r:id="rId3"/>
    <p:sldId id="523" r:id="rId4"/>
    <p:sldId id="1059" r:id="rId5"/>
    <p:sldId id="1058" r:id="rId6"/>
    <p:sldId id="1056" r:id="rId7"/>
    <p:sldId id="1057" r:id="rId8"/>
    <p:sldId id="1060" r:id="rId9"/>
    <p:sldId id="1062" r:id="rId10"/>
    <p:sldId id="980" r:id="rId11"/>
    <p:sldId id="1061" r:id="rId12"/>
    <p:sldId id="1063" r:id="rId13"/>
    <p:sldId id="1064" r:id="rId14"/>
    <p:sldId id="1065" r:id="rId15"/>
    <p:sldId id="1066" r:id="rId16"/>
    <p:sldId id="1067" r:id="rId17"/>
    <p:sldId id="1068" r:id="rId18"/>
    <p:sldId id="1069" r:id="rId19"/>
    <p:sldId id="1071" r:id="rId20"/>
    <p:sldId id="1072" r:id="rId21"/>
    <p:sldId id="1053" r:id="rId22"/>
    <p:sldId id="1073" r:id="rId23"/>
    <p:sldId id="1075" r:id="rId24"/>
    <p:sldId id="1076" r:id="rId25"/>
    <p:sldId id="938" r:id="rId26"/>
    <p:sldId id="1049" r:id="rId27"/>
    <p:sldId id="1048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8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4660"/>
  </p:normalViewPr>
  <p:slideViewPr>
    <p:cSldViewPr>
      <p:cViewPr varScale="1">
        <p:scale>
          <a:sx n="114" d="100"/>
          <a:sy n="114" d="100"/>
        </p:scale>
        <p:origin x="96" y="96"/>
      </p:cViewPr>
      <p:guideLst>
        <p:guide orient="horz" pos="2618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11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9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658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4825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8806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0" y="4735428"/>
            <a:ext cx="9156700" cy="428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740352" y="4011910"/>
            <a:ext cx="1267373" cy="881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6567AE47-82A6-95A7-E639-D19E640733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0" y="4735428"/>
            <a:ext cx="9156700" cy="428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8F13A2E-4CF8-EF93-493C-8FCACBBECD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740352" y="4011910"/>
            <a:ext cx="1267373" cy="881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9067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ransition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36164;&#26009;&#38142;&#25509;/&#35270;&#39057;/&#35838;&#25991;&#26391;&#35835;-17&#20182;&#20204;&#37027;&#26102;&#20505;&#22810;&#26377;&#36259;&#21834;.mp4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</a:p>
        </p:txBody>
      </p:sp>
    </p:spTree>
    <p:extLst>
      <p:ext uri="{BB962C8B-B14F-4D97-AF65-F5344CB8AC3E}">
        <p14:creationId xmlns:p14="http://schemas.microsoft.com/office/powerpoint/2010/main" val="8299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426704"/>
            <a:ext cx="804694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kern="0">
                <a:latin typeface="宋体" pitchFamily="2" charset="-122"/>
                <a:ea typeface="宋体" panose="02010600030101010101" pitchFamily="2" charset="-122"/>
              </a:rPr>
              <a:t>    用较快的速度默读这篇科幻小说，看看在作者的想象中，未来的上学方式和今天有什么不同。圈画相关内容，并作简单批注。</a:t>
            </a:r>
            <a:endParaRPr lang="zh-CN" altLang="en-US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03848" y="352251"/>
            <a:ext cx="2448272" cy="995363"/>
            <a:chOff x="3491880" y="2599798"/>
            <a:chExt cx="2762252" cy="9953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880" y="2599798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60579" y="2879119"/>
              <a:ext cx="1706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任务一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1178233" y="1235373"/>
            <a:ext cx="6763602" cy="268101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43385" y="1302625"/>
            <a:ext cx="28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43384" y="2375825"/>
            <a:ext cx="287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3275856" y="195486"/>
            <a:ext cx="2160240" cy="97140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575854" y="374805"/>
            <a:ext cx="147989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书不同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195736" y="2014560"/>
            <a:ext cx="936104" cy="36173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2" name="圆角矩形 21"/>
          <p:cNvSpPr/>
          <p:nvPr/>
        </p:nvSpPr>
        <p:spPr>
          <a:xfrm>
            <a:off x="2411760" y="2813096"/>
            <a:ext cx="936104" cy="36173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3" name="圆角矩形 22"/>
          <p:cNvSpPr/>
          <p:nvPr/>
        </p:nvSpPr>
        <p:spPr>
          <a:xfrm>
            <a:off x="5044874" y="2813096"/>
            <a:ext cx="936104" cy="361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4" name="圆角矩形 23"/>
          <p:cNvSpPr/>
          <p:nvPr/>
        </p:nvSpPr>
        <p:spPr>
          <a:xfrm>
            <a:off x="7235393" y="2804076"/>
            <a:ext cx="576064" cy="361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5" name="圆角矩形 24"/>
          <p:cNvSpPr/>
          <p:nvPr/>
        </p:nvSpPr>
        <p:spPr>
          <a:xfrm>
            <a:off x="1262670" y="3192538"/>
            <a:ext cx="573026" cy="361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</p:spTree>
    <p:extLst>
      <p:ext uri="{BB962C8B-B14F-4D97-AF65-F5344CB8AC3E}">
        <p14:creationId xmlns:p14="http://schemas.microsoft.com/office/powerpoint/2010/main" val="2184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311806"/>
            <a:ext cx="6827962" cy="176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    玛琪脸上露出鄙夷不屑的神情：</a:t>
            </a:r>
            <a:r>
              <a:rPr lang="en-US" altLang="zh-CN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学校？学校有什么好写的？我讨厌学校。”玛琪一向讨厌学校里的机器老师，可现在她比以往任何时候都更憎恶它。那个机器老师一次又一次地给她做地理测验，她一次比一次答得糟，最后她的妈妈发愁地摇了摇头，把教学视察员找了来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95823" y="1288579"/>
            <a:ext cx="28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405528"/>
            <a:ext cx="6971978" cy="46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87625" y="3441997"/>
            <a:ext cx="504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283968" y="1998516"/>
            <a:ext cx="936104" cy="361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7" name="圆角矩形 6"/>
          <p:cNvSpPr/>
          <p:nvPr/>
        </p:nvSpPr>
        <p:spPr>
          <a:xfrm>
            <a:off x="6444208" y="3463058"/>
            <a:ext cx="1152128" cy="36173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3275856" y="160183"/>
            <a:ext cx="2592288" cy="97140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575854" y="304254"/>
            <a:ext cx="200425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老师不同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3862" y="113503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chemeClr val="tx1">
                    <a:lumMod val="75000"/>
                    <a:lumOff val="25000"/>
                  </a:schemeClr>
                </a:solidFill>
                <a:latin typeface="汉语拼音" pitchFamily="34" charset="0"/>
                <a:cs typeface="汉语拼音" pitchFamily="34" charset="0"/>
              </a:rPr>
              <a:t>bǐ yí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41294"/>
            <a:ext cx="7168952" cy="20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23976" y="1441294"/>
            <a:ext cx="48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33317" y="2274519"/>
            <a:ext cx="504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20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740352" y="1441294"/>
            <a:ext cx="288032" cy="361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6" name="圆角矩形 5"/>
          <p:cNvSpPr/>
          <p:nvPr/>
        </p:nvSpPr>
        <p:spPr>
          <a:xfrm>
            <a:off x="1268434" y="1896714"/>
            <a:ext cx="278343" cy="361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7" name="圆角矩形 6"/>
          <p:cNvSpPr/>
          <p:nvPr/>
        </p:nvSpPr>
        <p:spPr>
          <a:xfrm>
            <a:off x="4499992" y="2674629"/>
            <a:ext cx="1224136" cy="36173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2699792" y="160183"/>
            <a:ext cx="3312368" cy="97140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23828" y="304254"/>
            <a:ext cx="266429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上学地点不同</a:t>
            </a:r>
          </a:p>
        </p:txBody>
      </p:sp>
    </p:spTree>
    <p:extLst>
      <p:ext uri="{BB962C8B-B14F-4D97-AF65-F5344CB8AC3E}">
        <p14:creationId xmlns:p14="http://schemas.microsoft.com/office/powerpoint/2010/main" val="36644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话气泡: 圆角矩形 14"/>
          <p:cNvSpPr/>
          <p:nvPr/>
        </p:nvSpPr>
        <p:spPr>
          <a:xfrm>
            <a:off x="1875675" y="254841"/>
            <a:ext cx="2448272" cy="588711"/>
          </a:xfrm>
          <a:prstGeom prst="wedgeRoundRectCallout">
            <a:avLst>
              <a:gd name="adj1" fmla="val 17604"/>
              <a:gd name="adj2" fmla="val 79857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冰冷无情感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626" y="3020498"/>
            <a:ext cx="6916935" cy="82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00306" y="3003798"/>
            <a:ext cx="575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23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79780" y="3403908"/>
            <a:ext cx="45612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23068" y="3757026"/>
            <a:ext cx="35531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331640" y="3767698"/>
            <a:ext cx="119210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对话气泡: 圆角矩形 14"/>
          <p:cNvSpPr/>
          <p:nvPr/>
        </p:nvSpPr>
        <p:spPr>
          <a:xfrm>
            <a:off x="2771800" y="4096922"/>
            <a:ext cx="4176464" cy="588711"/>
          </a:xfrm>
          <a:prstGeom prst="wedgeRoundRectCallout">
            <a:avLst>
              <a:gd name="adj1" fmla="val 4920"/>
              <a:gd name="adj2" fmla="val -87188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个性化教学，因材施教</a:t>
            </a:r>
          </a:p>
        </p:txBody>
      </p:sp>
      <p:sp>
        <p:nvSpPr>
          <p:cNvPr id="14" name="矩形 13"/>
          <p:cNvSpPr/>
          <p:nvPr/>
        </p:nvSpPr>
        <p:spPr>
          <a:xfrm>
            <a:off x="1187624" y="1164342"/>
            <a:ext cx="6827962" cy="176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    玛琪脸上露出鄙夷不屑的神情：</a:t>
            </a:r>
            <a:r>
              <a:rPr lang="en-US" altLang="zh-CN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学校？学校有什么好写的？我讨厌学校。”玛琪一向讨厌学校里的机器老师，可现在她比以往任何时候都更憎恶它。那个机器老师一次又一次地给她做地理测验，她一次比一次答得糟，最后她的妈妈发愁地摇了摇头，把教学视察员找了来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295823" y="1141115"/>
            <a:ext cx="28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3862" y="98757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chemeClr val="tx1">
                    <a:lumMod val="75000"/>
                    <a:lumOff val="25000"/>
                  </a:schemeClr>
                </a:solidFill>
                <a:latin typeface="汉语拼音" pitchFamily="34" charset="0"/>
                <a:cs typeface="汉语拼音" pitchFamily="34" charset="0"/>
              </a:rPr>
              <a:t>bǐ  yí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汉语拼音" pitchFamily="34" charset="0"/>
              <a:cs typeface="汉语拼音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851192" y="2184719"/>
            <a:ext cx="396116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199196" y="2499742"/>
            <a:ext cx="67647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742330"/>
            <a:ext cx="7416824" cy="211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15616" y="731480"/>
            <a:ext cx="575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27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483768" y="1995686"/>
            <a:ext cx="547260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82738" y="2355726"/>
            <a:ext cx="68736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63173" y="2787774"/>
            <a:ext cx="59570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对话气泡: 圆角矩形 14"/>
          <p:cNvSpPr/>
          <p:nvPr/>
        </p:nvSpPr>
        <p:spPr>
          <a:xfrm>
            <a:off x="1668917" y="3128919"/>
            <a:ext cx="2448272" cy="588711"/>
          </a:xfrm>
          <a:prstGeom prst="wedgeRoundRectCallout">
            <a:avLst>
              <a:gd name="adj1" fmla="val 20070"/>
              <a:gd name="adj2" fmla="val -87188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温暖、有趣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9425" t="15201" r="7411" b="15497"/>
          <a:stretch>
            <a:fillRect/>
          </a:stretch>
        </p:blipFill>
        <p:spPr>
          <a:xfrm>
            <a:off x="3923928" y="3717630"/>
            <a:ext cx="3312368" cy="9714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247964" y="3861701"/>
            <a:ext cx="2664296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宋体" pitchFamily="2" charset="-122"/>
                <a:ea typeface="宋体" panose="02010600030101010101" pitchFamily="2" charset="-122"/>
              </a:rPr>
              <a:t>上学效果不同</a:t>
            </a:r>
          </a:p>
        </p:txBody>
      </p:sp>
      <p:sp>
        <p:nvSpPr>
          <p:cNvPr id="2" name="矩形 1"/>
          <p:cNvSpPr/>
          <p:nvPr/>
        </p:nvSpPr>
        <p:spPr>
          <a:xfrm>
            <a:off x="4355976" y="1657536"/>
            <a:ext cx="90010" cy="266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1589292"/>
            <a:ext cx="213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27637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4"/>
          <p:cNvSpPr txBox="1"/>
          <p:nvPr/>
        </p:nvSpPr>
        <p:spPr>
          <a:xfrm>
            <a:off x="620561" y="411511"/>
            <a:ext cx="783987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请根据你圈画的内容填写学习单。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29959"/>
              </p:ext>
            </p:extLst>
          </p:nvPr>
        </p:nvGraphicFramePr>
        <p:xfrm>
          <a:off x="611560" y="1131591"/>
          <a:ext cx="7848872" cy="3384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3"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atin typeface="宋体" pitchFamily="2" charset="-122"/>
                          <a:ea typeface="宋体" panose="02010600030101010101" pitchFamily="2" charset="-122"/>
                        </a:rPr>
                        <a:t>未来和今天上学方式的不同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en-US" altLang="zh-CN" sz="2400" b="1">
                        <a:latin typeface="宋体" pitchFamily="2" charset="-122"/>
                        <a:ea typeface="宋体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未来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>
                          <a:latin typeface="宋体" pitchFamily="2" charset="-122"/>
                          <a:ea typeface="宋体" panose="02010600030101010101" pitchFamily="2" charset="-122"/>
                        </a:rPr>
                        <a:t>今天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058093" y="1707654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</a:p>
        </p:txBody>
      </p:sp>
      <p:sp>
        <p:nvSpPr>
          <p:cNvPr id="15" name="矩形 14"/>
          <p:cNvSpPr/>
          <p:nvPr/>
        </p:nvSpPr>
        <p:spPr>
          <a:xfrm>
            <a:off x="3449959" y="170765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</a:p>
        </p:txBody>
      </p:sp>
      <p:sp>
        <p:nvSpPr>
          <p:cNvPr id="16" name="矩形 15"/>
          <p:cNvSpPr/>
          <p:nvPr/>
        </p:nvSpPr>
        <p:spPr>
          <a:xfrm>
            <a:off x="4744831" y="170765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上学地点</a:t>
            </a:r>
          </a:p>
        </p:txBody>
      </p:sp>
      <p:sp>
        <p:nvSpPr>
          <p:cNvPr id="17" name="矩形 16"/>
          <p:cNvSpPr/>
          <p:nvPr/>
        </p:nvSpPr>
        <p:spPr>
          <a:xfrm>
            <a:off x="6660232" y="170765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上学效果</a:t>
            </a:r>
          </a:p>
        </p:txBody>
      </p:sp>
      <p:sp>
        <p:nvSpPr>
          <p:cNvPr id="21" name="矩形 20"/>
          <p:cNvSpPr/>
          <p:nvPr/>
        </p:nvSpPr>
        <p:spPr>
          <a:xfrm>
            <a:off x="1619672" y="2388825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荧光屏上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顺序移动</a:t>
            </a:r>
          </a:p>
        </p:txBody>
      </p:sp>
      <p:sp>
        <p:nvSpPr>
          <p:cNvPr id="22" name="矩形 21"/>
          <p:cNvSpPr/>
          <p:nvPr/>
        </p:nvSpPr>
        <p:spPr>
          <a:xfrm>
            <a:off x="1619672" y="3540953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印在纸上</a:t>
            </a:r>
            <a:endParaRPr lang="en-US" altLang="zh-CN" sz="2400" b="1">
              <a:solidFill>
                <a:srgbClr val="0066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静止不动</a:t>
            </a:r>
          </a:p>
        </p:txBody>
      </p:sp>
      <p:sp>
        <p:nvSpPr>
          <p:cNvPr id="23" name="矩形 22"/>
          <p:cNvSpPr/>
          <p:nvPr/>
        </p:nvSpPr>
        <p:spPr>
          <a:xfrm>
            <a:off x="3181104" y="2571750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机器老师</a:t>
            </a:r>
          </a:p>
        </p:txBody>
      </p:sp>
      <p:sp>
        <p:nvSpPr>
          <p:cNvPr id="24" name="矩形 23"/>
          <p:cNvSpPr/>
          <p:nvPr/>
        </p:nvSpPr>
        <p:spPr>
          <a:xfrm>
            <a:off x="3181104" y="372387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真人老师</a:t>
            </a:r>
          </a:p>
        </p:txBody>
      </p:sp>
      <p:sp>
        <p:nvSpPr>
          <p:cNvPr id="25" name="矩形 24"/>
          <p:cNvSpPr/>
          <p:nvPr/>
        </p:nvSpPr>
        <p:spPr>
          <a:xfrm>
            <a:off x="5136727" y="261414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家里</a:t>
            </a:r>
          </a:p>
        </p:txBody>
      </p:sp>
      <p:sp>
        <p:nvSpPr>
          <p:cNvPr id="26" name="矩形 25"/>
          <p:cNvSpPr/>
          <p:nvPr/>
        </p:nvSpPr>
        <p:spPr>
          <a:xfrm>
            <a:off x="4873915" y="3540953"/>
            <a:ext cx="1426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一个专门的地方</a:t>
            </a:r>
          </a:p>
        </p:txBody>
      </p:sp>
      <p:sp>
        <p:nvSpPr>
          <p:cNvPr id="27" name="矩形 26"/>
          <p:cNvSpPr/>
          <p:nvPr/>
        </p:nvSpPr>
        <p:spPr>
          <a:xfrm>
            <a:off x="6569027" y="2283717"/>
            <a:ext cx="17315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无情感沟通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个性化教学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因材施教</a:t>
            </a:r>
          </a:p>
        </p:txBody>
      </p:sp>
      <p:sp>
        <p:nvSpPr>
          <p:cNvPr id="28" name="矩形 27"/>
          <p:cNvSpPr/>
          <p:nvPr/>
        </p:nvSpPr>
        <p:spPr>
          <a:xfrm>
            <a:off x="6556037" y="3540953"/>
            <a:ext cx="1731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温暖、有趣</a:t>
            </a:r>
            <a:endParaRPr lang="en-US" altLang="zh-CN" sz="2400" b="1">
              <a:solidFill>
                <a:srgbClr val="0066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rgbClr val="0066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不够个性化</a:t>
            </a:r>
          </a:p>
        </p:txBody>
      </p:sp>
    </p:spTree>
    <p:extLst>
      <p:ext uri="{BB962C8B-B14F-4D97-AF65-F5344CB8AC3E}">
        <p14:creationId xmlns:p14="http://schemas.microsoft.com/office/powerpoint/2010/main" val="34137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404537" y="555526"/>
            <a:ext cx="7839871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玛琪喜欢未来的学校吗？为什么呢？</a:t>
            </a:r>
          </a:p>
        </p:txBody>
      </p:sp>
      <p:sp>
        <p:nvSpPr>
          <p:cNvPr id="14" name="矩形 13"/>
          <p:cNvSpPr/>
          <p:nvPr/>
        </p:nvSpPr>
        <p:spPr>
          <a:xfrm>
            <a:off x="1187624" y="1383814"/>
            <a:ext cx="6827962" cy="1764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    玛琪脸上露出鄙夷不屑的神情：</a:t>
            </a:r>
            <a:r>
              <a:rPr lang="en-US" altLang="zh-CN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学校？学校有什么好写的？我讨厌学校。”玛琪一向讨厌学校里的机器老师，可现在她比以往任何时候都更憎恶它。那个机器老师一次又一次地给她做地理测验，她一次比一次答得糟，最后她的妈妈发愁地摇了摇头，把教学视察员找了来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295823" y="1360587"/>
            <a:ext cx="28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3862" y="120704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chemeClr val="tx1">
                    <a:lumMod val="75000"/>
                    <a:lumOff val="25000"/>
                  </a:schemeClr>
                </a:solidFill>
                <a:latin typeface="汉语拼音" pitchFamily="34" charset="0"/>
                <a:cs typeface="汉语拼音" pitchFamily="34" charset="0"/>
              </a:rPr>
              <a:t>bǐ  yí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073449" y="1465830"/>
            <a:ext cx="994493" cy="2948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0" name="圆角矩形 19"/>
          <p:cNvSpPr/>
          <p:nvPr/>
        </p:nvSpPr>
        <p:spPr>
          <a:xfrm>
            <a:off x="1521448" y="1774525"/>
            <a:ext cx="468052" cy="2931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1" name="圆角矩形 20"/>
          <p:cNvSpPr/>
          <p:nvPr/>
        </p:nvSpPr>
        <p:spPr>
          <a:xfrm>
            <a:off x="2910569" y="2076306"/>
            <a:ext cx="468052" cy="3514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cxnSp>
        <p:nvCxnSpPr>
          <p:cNvPr id="22" name="直接连接符 21"/>
          <p:cNvCxnSpPr/>
          <p:nvPr/>
        </p:nvCxnSpPr>
        <p:spPr>
          <a:xfrm>
            <a:off x="3779912" y="2390946"/>
            <a:ext cx="405165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233927" y="2731464"/>
            <a:ext cx="659764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3388368" y="1785771"/>
            <a:ext cx="2767808" cy="2905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25" name="圆角矩形 24"/>
          <p:cNvSpPr/>
          <p:nvPr/>
        </p:nvSpPr>
        <p:spPr>
          <a:xfrm>
            <a:off x="4494004" y="3435846"/>
            <a:ext cx="333756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不喜欢机器老师</a:t>
            </a:r>
            <a:endParaRPr lang="zh-SG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231338" y="3075806"/>
            <a:ext cx="208279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74FE97A6-1D17-068E-4D0D-CC6DC7D85824}"/>
              </a:ext>
            </a:extLst>
          </p:cNvPr>
          <p:cNvSpPr txBox="1"/>
          <p:nvPr/>
        </p:nvSpPr>
        <p:spPr>
          <a:xfrm>
            <a:off x="1439491" y="4613910"/>
            <a:ext cx="4580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下次购买徽信</a:t>
            </a:r>
            <a:r>
              <a:rPr lang="en-US" altLang="zh-CN" dirty="0"/>
              <a:t>dzzy888666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20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743" y="904968"/>
            <a:ext cx="6246371" cy="354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4"/>
          <p:cNvSpPr txBox="1"/>
          <p:nvPr/>
        </p:nvSpPr>
        <p:spPr>
          <a:xfrm>
            <a:off x="620561" y="195486"/>
            <a:ext cx="783987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玛琪是怎样看待今天的学校的？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39940" y="915566"/>
            <a:ext cx="575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27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48359" y="2674934"/>
            <a:ext cx="575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28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48359" y="3035736"/>
            <a:ext cx="575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29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48359" y="3683808"/>
            <a:ext cx="575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2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</a:t>
            </a:r>
            <a:endParaRPr lang="zh-CN" altLang="en-US" sz="20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394418" y="1661733"/>
            <a:ext cx="432048" cy="290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0" name="圆角矩形 9"/>
          <p:cNvSpPr/>
          <p:nvPr/>
        </p:nvSpPr>
        <p:spPr>
          <a:xfrm>
            <a:off x="3119213" y="2010293"/>
            <a:ext cx="1008112" cy="273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1" name="圆角矩形 10"/>
          <p:cNvSpPr/>
          <p:nvPr/>
        </p:nvSpPr>
        <p:spPr>
          <a:xfrm>
            <a:off x="3429313" y="2376313"/>
            <a:ext cx="854655" cy="29862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2" name="圆角矩形 11"/>
          <p:cNvSpPr/>
          <p:nvPr/>
        </p:nvSpPr>
        <p:spPr>
          <a:xfrm>
            <a:off x="5580112" y="2360841"/>
            <a:ext cx="792088" cy="314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3" name="圆角矩形 12"/>
          <p:cNvSpPr/>
          <p:nvPr/>
        </p:nvSpPr>
        <p:spPr>
          <a:xfrm>
            <a:off x="2915816" y="2707875"/>
            <a:ext cx="1008112" cy="314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4" name="圆角矩形 13"/>
          <p:cNvSpPr/>
          <p:nvPr/>
        </p:nvSpPr>
        <p:spPr>
          <a:xfrm>
            <a:off x="2519771" y="4095499"/>
            <a:ext cx="1843193" cy="314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5076056" y="2025980"/>
            <a:ext cx="1008112" cy="273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6" name="圆角矩形 15"/>
          <p:cNvSpPr/>
          <p:nvPr/>
        </p:nvSpPr>
        <p:spPr>
          <a:xfrm>
            <a:off x="5394418" y="4011910"/>
            <a:ext cx="3318356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羡慕老式学校可以和老师、同学沟通</a:t>
            </a:r>
            <a:endParaRPr lang="zh-SG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56360" y="1683173"/>
            <a:ext cx="90010" cy="266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1577" y="1626354"/>
            <a:ext cx="28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itchFamily="2" charset="-122"/>
                <a:ea typeface="宋体" panose="02010600030101010101" pitchFamily="2" charset="-122"/>
              </a:rPr>
              <a:t>，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858909" y="1664450"/>
            <a:ext cx="100811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</p:spTree>
    <p:extLst>
      <p:ext uri="{BB962C8B-B14F-4D97-AF65-F5344CB8AC3E}">
        <p14:creationId xmlns:p14="http://schemas.microsoft.com/office/powerpoint/2010/main" val="11899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059582"/>
            <a:ext cx="804694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kern="0">
                <a:latin typeface="宋体" pitchFamily="2" charset="-122"/>
                <a:ea typeface="宋体" panose="02010600030101010101" pitchFamily="2" charset="-122"/>
              </a:rPr>
              <a:t>    大胆想象一下，未来的学习生活还有可能是什么样的？</a:t>
            </a:r>
            <a:endParaRPr lang="zh-CN" altLang="en-US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03848" y="123478"/>
            <a:ext cx="2448272" cy="995363"/>
            <a:chOff x="3491880" y="2515041"/>
            <a:chExt cx="2762252" cy="9953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1880" y="2515041"/>
              <a:ext cx="2762252" cy="995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060579" y="2794362"/>
              <a:ext cx="17062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黑体" pitchFamily="49" charset="-122"/>
                  <a:ea typeface="黑体" pitchFamily="49" charset="-122"/>
                </a:rPr>
                <a:t>任务二</a:t>
              </a:r>
            </a:p>
          </p:txBody>
        </p:sp>
      </p:grpSp>
      <p:sp>
        <p:nvSpPr>
          <p:cNvPr id="6" name="文本框 6"/>
          <p:cNvSpPr txBox="1"/>
          <p:nvPr/>
        </p:nvSpPr>
        <p:spPr>
          <a:xfrm>
            <a:off x="1187624" y="2499742"/>
            <a:ext cx="7065686" cy="151426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endParaRPr kumimoji="1" lang="en-US" altLang="zh-CN" sz="2800" b="1" spc="19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b="1" spc="190">
                <a:latin typeface="楷体" panose="02010609060101010101" pitchFamily="49" charset="-122"/>
                <a:ea typeface="楷体" panose="02010609060101010101" pitchFamily="49" charset="-122"/>
              </a:rPr>
              <a:t>以消除玛琪的烦恼为切入点进行思考。</a:t>
            </a:r>
            <a:endParaRPr kumimoji="1" lang="en-US" altLang="zh-CN" sz="2800" b="1" spc="19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Wingdings" pitchFamily="2" charset="2"/>
              <a:buChar char="Ø"/>
            </a:pPr>
            <a:r>
              <a:rPr kumimoji="1" lang="zh-CN" altLang="en-US" sz="2800" b="1" spc="190">
                <a:latin typeface="楷体" panose="02010609060101010101" pitchFamily="49" charset="-122"/>
                <a:ea typeface="楷体" panose="02010609060101010101" pitchFamily="49" charset="-122"/>
              </a:rPr>
              <a:t>结合你了解的知识展开想象。</a:t>
            </a:r>
          </a:p>
        </p:txBody>
      </p:sp>
      <p:sp>
        <p:nvSpPr>
          <p:cNvPr id="7" name="矩形 6"/>
          <p:cNvSpPr/>
          <p:nvPr/>
        </p:nvSpPr>
        <p:spPr>
          <a:xfrm>
            <a:off x="3684452" y="2427734"/>
            <a:ext cx="1832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学习提示</a:t>
            </a:r>
          </a:p>
        </p:txBody>
      </p:sp>
    </p:spTree>
    <p:extLst>
      <p:ext uri="{BB962C8B-B14F-4D97-AF65-F5344CB8AC3E}">
        <p14:creationId xmlns:p14="http://schemas.microsoft.com/office/powerpoint/2010/main" val="28141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3528" y="1556357"/>
            <a:ext cx="8568952" cy="12314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63688" y="171040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latin typeface="宋体" pitchFamily="2" charset="-122"/>
                <a:ea typeface="宋体" panose="02010600030101010101" pitchFamily="2" charset="-122"/>
              </a:rPr>
              <a:t>他们那时候多有趣啊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51470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1109467" y="1444038"/>
            <a:ext cx="909613" cy="1076573"/>
          </a:xfrm>
          <a:prstGeom prst="rect">
            <a:avLst/>
          </a:prstGeom>
          <a:noFill/>
          <a:ln w="12700">
            <a:noFill/>
          </a:ln>
        </p:spPr>
        <p:txBody>
          <a:bodyPr anchor="t"/>
          <a:lstStyle/>
          <a:p>
            <a:pPr algn="dist" fontAlgn="auto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prstClr val="black"/>
                </a:solidFill>
                <a:latin typeface="宋体" pitchFamily="2" charset="-122"/>
              </a:rPr>
              <a:t>*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357"/>
            <a:ext cx="1240746" cy="1231417"/>
          </a:xfrm>
          <a:prstGeom prst="rect">
            <a:avLst/>
          </a:prstGeom>
        </p:spPr>
      </p:pic>
      <p:sp>
        <p:nvSpPr>
          <p:cNvPr id="18" name="文本框 6">
            <a:extLst>
              <a:ext uri="{FF2B5EF4-FFF2-40B4-BE49-F238E27FC236}">
                <a16:creationId xmlns:a16="http://schemas.microsoft.com/office/drawing/2014/main" id="{D72EACE4-6DBD-7247-92D1-5B31521A4382}"/>
              </a:ext>
            </a:extLst>
          </p:cNvPr>
          <p:cNvSpPr txBox="1"/>
          <p:nvPr/>
        </p:nvSpPr>
        <p:spPr>
          <a:xfrm>
            <a:off x="520073" y="1672837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5400" b="1">
                <a:solidFill>
                  <a:srgbClr val="92D050"/>
                </a:solidFill>
                <a:latin typeface="宋体" pitchFamily="2" charset="-122"/>
                <a:ea typeface="宋体" panose="02010600030101010101" pitchFamily="2" charset="-122"/>
              </a:rPr>
              <a:t>17</a:t>
            </a:r>
            <a:endParaRPr kumimoji="1" lang="zh-CN" altLang="en-US" sz="6000" b="1">
              <a:solidFill>
                <a:srgbClr val="92D050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99592" y="483518"/>
            <a:ext cx="720080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zh-CN" altLang="en-US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针对玛琪不喜欢机器老师的问题</a:t>
            </a:r>
            <a:endParaRPr lang="zh-SG" altLang="en-US" sz="32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4042115" y="1442856"/>
            <a:ext cx="236374" cy="2679248"/>
          </a:xfrm>
          <a:prstGeom prst="leftBrac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99592" y="1779662"/>
            <a:ext cx="2952328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b="1" ker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可以制作一个既</a:t>
            </a:r>
            <a:r>
              <a:rPr lang="zh-CN" altLang="en-US" sz="2800" b="1" ker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聪明</a:t>
            </a:r>
            <a:r>
              <a:rPr lang="zh-CN" altLang="en-US" sz="2800" b="1" ker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</a:t>
            </a:r>
            <a:r>
              <a:rPr lang="zh-CN" altLang="en-US" sz="2800" b="1" ker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有人类情感</a:t>
            </a:r>
            <a:r>
              <a:rPr lang="zh-CN" altLang="en-US" sz="2800" b="1" ker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的机器老师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528868" y="1347614"/>
            <a:ext cx="3499516" cy="5040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支持外形定制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477837" y="1923678"/>
            <a:ext cx="3550547" cy="5475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智能识别学生情绪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427984" y="2564566"/>
            <a:ext cx="3672408" cy="5760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可以和学生聊天、做游戏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411458" y="3209520"/>
            <a:ext cx="3688934" cy="5760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知识传输者、情感交流者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411458" y="3921760"/>
            <a:ext cx="3688934" cy="4501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61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528" y="584841"/>
            <a:ext cx="828092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zh-CN" altLang="en-US" sz="32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针对未来学校设置在家中无法沟通的问题</a:t>
            </a:r>
            <a:endParaRPr lang="zh-SG" altLang="en-US" sz="3200" b="1">
              <a:solidFill>
                <a:schemeClr val="tx1"/>
              </a:solidFill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3610067" y="1442856"/>
            <a:ext cx="236374" cy="2679248"/>
          </a:xfrm>
          <a:prstGeom prst="leftBrac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29747" y="1702360"/>
            <a:ext cx="2808312" cy="21602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设置不同的学习场所，学生们可以根据需要自行选择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970107" y="1419622"/>
            <a:ext cx="3698236" cy="5040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有的设置在青山绿水间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970106" y="2067694"/>
            <a:ext cx="3698237" cy="5475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有的设置在图书馆中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995936" y="2780590"/>
            <a:ext cx="3672408" cy="5760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有的设置在宇宙空间站里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979410" y="3507854"/>
            <a:ext cx="3688934" cy="5760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有的设置在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5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959155" y="2305880"/>
            <a:ext cx="1709903" cy="409886"/>
          </a:xfrm>
          <a:prstGeom prst="flowChartAlternateProcess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电子书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5415254" y="2314963"/>
            <a:ext cx="1794290" cy="400804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纸质书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062621" y="411510"/>
            <a:ext cx="2085443" cy="862506"/>
          </a:xfrm>
          <a:prstGeom prst="roundRect">
            <a:avLst/>
          </a:prstGeom>
          <a:solidFill>
            <a:srgbClr val="00B050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他们那时候多有趣啊</a:t>
            </a:r>
          </a:p>
        </p:txBody>
      </p:sp>
      <p:sp>
        <p:nvSpPr>
          <p:cNvPr id="5" name="左大括号 4"/>
          <p:cNvSpPr/>
          <p:nvPr/>
        </p:nvSpPr>
        <p:spPr>
          <a:xfrm rot="5400000">
            <a:off x="3997036" y="-735058"/>
            <a:ext cx="236375" cy="4392535"/>
          </a:xfrm>
          <a:prstGeom prst="leftBrac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对话气泡: 圆角矩形 14"/>
          <p:cNvSpPr/>
          <p:nvPr/>
        </p:nvSpPr>
        <p:spPr>
          <a:xfrm>
            <a:off x="959155" y="1652286"/>
            <a:ext cx="1709903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FF000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未来学校</a:t>
            </a:r>
          </a:p>
        </p:txBody>
      </p:sp>
      <p:sp>
        <p:nvSpPr>
          <p:cNvPr id="7" name="对话气泡: 圆角矩形 14"/>
          <p:cNvSpPr/>
          <p:nvPr/>
        </p:nvSpPr>
        <p:spPr>
          <a:xfrm>
            <a:off x="5415254" y="1639345"/>
            <a:ext cx="1792472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rgbClr val="0070C0"/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现在学校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5432335" y="848764"/>
            <a:ext cx="114001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6876256" y="592988"/>
            <a:ext cx="1944216" cy="97235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基于现实大胆想象</a:t>
            </a:r>
            <a:endParaRPr lang="en-US" altLang="zh-CN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2" y="98654"/>
            <a:ext cx="2268000" cy="6925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596"/>
            <a:ext cx="450000" cy="559756"/>
          </a:xfrm>
          <a:prstGeom prst="rect">
            <a:avLst/>
          </a:prstGeom>
        </p:spPr>
      </p:pic>
      <p:sp>
        <p:nvSpPr>
          <p:cNvPr id="1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611560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结构梳理</a:t>
            </a:r>
          </a:p>
        </p:txBody>
      </p:sp>
      <p:sp>
        <p:nvSpPr>
          <p:cNvPr id="15" name="对话气泡: 圆角矩形 14"/>
          <p:cNvSpPr/>
          <p:nvPr/>
        </p:nvSpPr>
        <p:spPr>
          <a:xfrm>
            <a:off x="3563888" y="2227250"/>
            <a:ext cx="934192" cy="464458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</a:p>
        </p:txBody>
      </p:sp>
      <p:sp>
        <p:nvSpPr>
          <p:cNvPr id="16" name="对话气泡: 圆角矩形 14"/>
          <p:cNvSpPr/>
          <p:nvPr/>
        </p:nvSpPr>
        <p:spPr>
          <a:xfrm>
            <a:off x="3400011" y="2808480"/>
            <a:ext cx="1243997" cy="495077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</a:p>
        </p:txBody>
      </p:sp>
      <p:sp>
        <p:nvSpPr>
          <p:cNvPr id="17" name="对话气泡: 圆角矩形 14"/>
          <p:cNvSpPr/>
          <p:nvPr/>
        </p:nvSpPr>
        <p:spPr>
          <a:xfrm>
            <a:off x="3122474" y="3441751"/>
            <a:ext cx="1809566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上学地点</a:t>
            </a:r>
          </a:p>
        </p:txBody>
      </p:sp>
      <p:sp>
        <p:nvSpPr>
          <p:cNvPr id="18" name="流程图: 可选过程 17"/>
          <p:cNvSpPr/>
          <p:nvPr/>
        </p:nvSpPr>
        <p:spPr>
          <a:xfrm>
            <a:off x="959154" y="2832538"/>
            <a:ext cx="1716799" cy="495077"/>
          </a:xfrm>
          <a:prstGeom prst="flowChartAlternateProcess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机器老师</a:t>
            </a:r>
          </a:p>
        </p:txBody>
      </p:sp>
      <p:sp>
        <p:nvSpPr>
          <p:cNvPr id="19" name="流程图: 可选过程 18"/>
          <p:cNvSpPr/>
          <p:nvPr/>
        </p:nvSpPr>
        <p:spPr>
          <a:xfrm>
            <a:off x="5415254" y="2855266"/>
            <a:ext cx="1794290" cy="472350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真人老师</a:t>
            </a:r>
          </a:p>
        </p:txBody>
      </p:sp>
      <p:sp>
        <p:nvSpPr>
          <p:cNvPr id="20" name="流程图: 可选过程 19"/>
          <p:cNvSpPr/>
          <p:nvPr/>
        </p:nvSpPr>
        <p:spPr>
          <a:xfrm>
            <a:off x="959155" y="3419140"/>
            <a:ext cx="1709903" cy="538477"/>
          </a:xfrm>
          <a:prstGeom prst="flowChartAlternateProcess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家里</a:t>
            </a:r>
          </a:p>
        </p:txBody>
      </p:sp>
      <p:sp>
        <p:nvSpPr>
          <p:cNvPr id="21" name="流程图: 可选过程 20"/>
          <p:cNvSpPr/>
          <p:nvPr/>
        </p:nvSpPr>
        <p:spPr>
          <a:xfrm>
            <a:off x="5308310" y="3441751"/>
            <a:ext cx="2072002" cy="491808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专门的地方</a:t>
            </a:r>
          </a:p>
        </p:txBody>
      </p:sp>
      <p:sp>
        <p:nvSpPr>
          <p:cNvPr id="22" name="对话气泡: 圆角矩形 14"/>
          <p:cNvSpPr/>
          <p:nvPr/>
        </p:nvSpPr>
        <p:spPr>
          <a:xfrm>
            <a:off x="3122474" y="4059860"/>
            <a:ext cx="1809566" cy="528114"/>
          </a:xfrm>
          <a:prstGeom prst="wedgeRoundRectCallout">
            <a:avLst>
              <a:gd name="adj1" fmla="val 21164"/>
              <a:gd name="adj2" fmla="val 3827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上学效果</a:t>
            </a:r>
          </a:p>
        </p:txBody>
      </p:sp>
      <p:sp>
        <p:nvSpPr>
          <p:cNvPr id="23" name="流程图: 可选过程 22"/>
          <p:cNvSpPr/>
          <p:nvPr/>
        </p:nvSpPr>
        <p:spPr>
          <a:xfrm>
            <a:off x="683568" y="4049228"/>
            <a:ext cx="2078866" cy="878968"/>
          </a:xfrm>
          <a:prstGeom prst="flowChartAlternateProcess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个性化教学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因材施教</a:t>
            </a:r>
          </a:p>
        </p:txBody>
      </p:sp>
      <p:sp>
        <p:nvSpPr>
          <p:cNvPr id="24" name="流程图: 可选过程 23"/>
          <p:cNvSpPr/>
          <p:nvPr/>
        </p:nvSpPr>
        <p:spPr>
          <a:xfrm>
            <a:off x="5301446" y="4059860"/>
            <a:ext cx="2078866" cy="555435"/>
          </a:xfrm>
          <a:prstGeom prst="flowChartAlternateProcess">
            <a:avLst/>
          </a:prstGeom>
          <a:ln w="381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温暖、有趣</a:t>
            </a:r>
          </a:p>
        </p:txBody>
      </p:sp>
    </p:spTree>
    <p:extLst>
      <p:ext uri="{BB962C8B-B14F-4D97-AF65-F5344CB8AC3E}">
        <p14:creationId xmlns:p14="http://schemas.microsoft.com/office/powerpoint/2010/main" val="11839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8D620C8-24F7-C94A-ABC7-FD7FC9B62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49" y="175799"/>
            <a:ext cx="2268000" cy="6925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EC9424-3499-8349-9874-217520367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9" y="169741"/>
            <a:ext cx="450000" cy="559756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D809E10-4CA3-BC48-A019-BDFE045C1624}"/>
              </a:ext>
            </a:extLst>
          </p:cNvPr>
          <p:cNvSpPr txBox="1"/>
          <p:nvPr/>
        </p:nvSpPr>
        <p:spPr>
          <a:xfrm>
            <a:off x="720917" y="128615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主题概括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1186902"/>
            <a:ext cx="82073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这是一篇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，作者用一本古老的纸质书作为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串起全文，以两个小主人公托米和玛琪关于阅读、学习的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作为主体，描绘了身处未来的他们的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，表现了作者对于 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教育、学习等问题的独特思考。</a:t>
            </a:r>
          </a:p>
        </p:txBody>
      </p:sp>
      <p:sp>
        <p:nvSpPr>
          <p:cNvPr id="6" name="矩形 5"/>
          <p:cNvSpPr/>
          <p:nvPr/>
        </p:nvSpPr>
        <p:spPr>
          <a:xfrm>
            <a:off x="2771800" y="1216694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科幻小说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2331" y="225241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对话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79560" y="276418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学习场景与感受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28160" y="173991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线索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6817" y="915566"/>
            <a:ext cx="4409931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校园，                                                           </a:t>
            </a:r>
            <a:endParaRPr lang="en-US" altLang="zh-CN" sz="2400" b="1" spc="-20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是我们快乐的天堂；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校园，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是我们成长的摇篮。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spc="-20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它也许是一个美丽的仙子，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一年四季不断变换着美丽的衣裳，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它也许是一个乡村小院，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几棵老树，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一个绿草成茵的小操场；</a:t>
            </a:r>
          </a:p>
        </p:txBody>
      </p:sp>
      <p:sp>
        <p:nvSpPr>
          <p:cNvPr id="2" name="矩形 1"/>
          <p:cNvSpPr/>
          <p:nvPr/>
        </p:nvSpPr>
        <p:spPr>
          <a:xfrm>
            <a:off x="2674380" y="33950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  <a:cs typeface="宋体-18030"/>
              </a:rPr>
              <a:t>有关学校的儿童诗欣赏</a:t>
            </a:r>
            <a:endParaRPr lang="en-US" altLang="zh-CN" sz="2800" b="1">
              <a:latin typeface="宋体" pitchFamily="2" charset="-122"/>
              <a:ea typeface="宋体" panose="02010600030101010101" pitchFamily="2" charset="-122"/>
              <a:cs typeface="宋体-1803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72732" y="915566"/>
            <a:ext cx="4163764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它也许是高楼大厦，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花团锦簇，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还有一个现代游乐场。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spc="-20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不管怎样，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我们都爱自己的校园，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因为那里有老师灿烂的笑脸，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有同学纯洁的友谊，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还有自己进步的足迹。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4834089" y="919395"/>
            <a:ext cx="0" cy="3881876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" y="83216"/>
            <a:ext cx="2268000" cy="69257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586426" y="5147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拓展延伸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216"/>
            <a:ext cx="450000" cy="559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0981"/>
            <a:ext cx="2268000" cy="69257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720917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课堂演练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" y="155192"/>
            <a:ext cx="450000" cy="559757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71600" y="843558"/>
            <a:ext cx="7776864" cy="12741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-723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  <a:cs typeface="宋体-18030"/>
              </a:rPr>
              <a:t>    你觉得未来的学校会是什么样子的？展开想象，拿起笔画一画吧！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/>
          <a:stretch>
            <a:fillRect/>
          </a:stretch>
        </p:blipFill>
        <p:spPr bwMode="auto">
          <a:xfrm>
            <a:off x="712015" y="2139702"/>
            <a:ext cx="3692518" cy="255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861" y="2139702"/>
            <a:ext cx="3692359" cy="255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2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3568" y="1419621"/>
            <a:ext cx="7987142" cy="1546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7" tIns="34283" rIns="68567" bIns="34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寻找你喜欢的科幻故事读一读，并构思一个属于你自己的科幻故事。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2" y="222989"/>
            <a:ext cx="2268000" cy="692577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1087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200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046663"/>
            <a:ext cx="48245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他们那时候多有趣啊</a:t>
            </a:r>
          </a:p>
        </p:txBody>
      </p:sp>
      <p:sp>
        <p:nvSpPr>
          <p:cNvPr id="3" name="矩形 2"/>
          <p:cNvSpPr/>
          <p:nvPr/>
        </p:nvSpPr>
        <p:spPr>
          <a:xfrm>
            <a:off x="-36512" y="411510"/>
            <a:ext cx="8826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同学们，看到这个题目，你有哪些疑问呢？</a:t>
            </a:r>
            <a:endParaRPr lang="zh-CN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圆角矩形 15"/>
          <p:cNvSpPr/>
          <p:nvPr/>
        </p:nvSpPr>
        <p:spPr>
          <a:xfrm>
            <a:off x="2411760" y="2120423"/>
            <a:ext cx="936104" cy="437253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5" name="对话气泡: 圆角矩形 14"/>
          <p:cNvSpPr/>
          <p:nvPr/>
        </p:nvSpPr>
        <p:spPr>
          <a:xfrm>
            <a:off x="1547664" y="2838751"/>
            <a:ext cx="1332148" cy="588711"/>
          </a:xfrm>
          <a:prstGeom prst="wedgeRoundRectCallout">
            <a:avLst>
              <a:gd name="adj1" fmla="val 29584"/>
              <a:gd name="adj2" fmla="val -79861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是谁？</a:t>
            </a:r>
          </a:p>
        </p:txBody>
      </p:sp>
      <p:sp>
        <p:nvSpPr>
          <p:cNvPr id="6" name="圆角矩形 15"/>
          <p:cNvSpPr/>
          <p:nvPr/>
        </p:nvSpPr>
        <p:spPr>
          <a:xfrm>
            <a:off x="3347864" y="2121139"/>
            <a:ext cx="1206795" cy="43725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7" name="对话气泡: 圆角矩形 14"/>
          <p:cNvSpPr/>
          <p:nvPr/>
        </p:nvSpPr>
        <p:spPr>
          <a:xfrm>
            <a:off x="1836422" y="1283128"/>
            <a:ext cx="3312368" cy="588711"/>
          </a:xfrm>
          <a:prstGeom prst="wedgeRoundRectCallout">
            <a:avLst>
              <a:gd name="adj1" fmla="val 14425"/>
              <a:gd name="adj2" fmla="val 66670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指的是什么时候？</a:t>
            </a:r>
          </a:p>
        </p:txBody>
      </p:sp>
      <p:sp>
        <p:nvSpPr>
          <p:cNvPr id="8" name="圆角矩形 15"/>
          <p:cNvSpPr/>
          <p:nvPr/>
        </p:nvSpPr>
        <p:spPr>
          <a:xfrm>
            <a:off x="4561831" y="2121139"/>
            <a:ext cx="1206795" cy="4372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9" name="对话气泡: 圆角矩形 14"/>
          <p:cNvSpPr/>
          <p:nvPr/>
        </p:nvSpPr>
        <p:spPr>
          <a:xfrm>
            <a:off x="4319972" y="2838751"/>
            <a:ext cx="2736304" cy="588711"/>
          </a:xfrm>
          <a:prstGeom prst="wedgeRoundRectCallout">
            <a:avLst>
              <a:gd name="adj1" fmla="val -19623"/>
              <a:gd name="adj2" fmla="val -79860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什么事有趣？</a:t>
            </a:r>
          </a:p>
        </p:txBody>
      </p:sp>
      <p:sp>
        <p:nvSpPr>
          <p:cNvPr id="10" name="矩形 9"/>
          <p:cNvSpPr/>
          <p:nvPr/>
        </p:nvSpPr>
        <p:spPr>
          <a:xfrm>
            <a:off x="94776" y="3651870"/>
            <a:ext cx="8826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带着这些问题，我们开始本节课的学习吧！</a:t>
            </a:r>
            <a:endParaRPr lang="zh-CN" altLang="zh-CN" sz="2800" b="1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32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323528" y="771550"/>
            <a:ext cx="8424108" cy="30038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艾萨克</a:t>
            </a:r>
            <a:r>
              <a:rPr lang="en-US" altLang="zh-CN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阿西莫夫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1920—1992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）是享誉全球的美国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科普巨匠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科幻小说大师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。阿西莫夫知识极其渊博，一生出版了近五百部著作，内容涉及自然科学、社会科学和文学艺术等多领域，曾获代表科幻界最高荣誉的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雨果奖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星云终身成就大师奖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，在世界各国拥有广泛的读者。</a:t>
            </a: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79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683568" y="1208764"/>
            <a:ext cx="78488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自由阅读课文，读准字音，读通句子。思考大家刚才提出的问题。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194173"/>
            <a:ext cx="2269879" cy="693151"/>
          </a:xfrm>
          <a:prstGeom prst="rect">
            <a:avLst/>
          </a:prstGeom>
        </p:spPr>
      </p:pic>
      <p:sp>
        <p:nvSpPr>
          <p:cNvPr id="4" name="文本框 14">
            <a:hlinkClick r:id="rId3" action="ppaction://hlinkfile"/>
          </p:cNvPr>
          <p:cNvSpPr txBox="1"/>
          <p:nvPr/>
        </p:nvSpPr>
        <p:spPr>
          <a:xfrm>
            <a:off x="720917" y="17467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初读课文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2643"/>
            <a:ext cx="443315" cy="551442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3262461" y="483518"/>
            <a:ext cx="109351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点击图标，</a:t>
            </a:r>
            <a:endParaRPr lang="en-US" altLang="zh-CN" sz="1600" b="1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1600" b="1">
                <a:latin typeface="Kaiti SC" panose="02010600040101010101" pitchFamily="2" charset="-122"/>
                <a:ea typeface="Kaiti SC" panose="02010600040101010101" pitchFamily="2" charset="-122"/>
              </a:rPr>
              <a:t>听范读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363208" y="74926"/>
            <a:ext cx="1059582" cy="1059582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1403648" y="2546949"/>
            <a:ext cx="561662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“他们”指的是谁？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“那时候”指的是什么时候？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“多有趣”指的是什么事有趣？</a:t>
            </a:r>
          </a:p>
        </p:txBody>
      </p:sp>
    </p:spTree>
    <p:extLst>
      <p:ext uri="{BB962C8B-B14F-4D97-AF65-F5344CB8AC3E}">
        <p14:creationId xmlns:p14="http://schemas.microsoft.com/office/powerpoint/2010/main" val="40416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775" y="1150161"/>
            <a:ext cx="778921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玛琪  琼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斯  憎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恶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全神贯注 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皱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皱巴巴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C5E194C-9341-0F4E-ADDE-4400D3F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5747"/>
            <a:ext cx="431626" cy="558077"/>
          </a:xfrm>
          <a:prstGeom prst="rect">
            <a:avLst/>
          </a:prstGeom>
        </p:spPr>
      </p:pic>
      <p:sp>
        <p:nvSpPr>
          <p:cNvPr id="4" name="文本框 15">
            <a:extLst>
              <a:ext uri="{FF2B5EF4-FFF2-40B4-BE49-F238E27FC236}">
                <a16:creationId xmlns:a16="http://schemas.microsoft.com/office/drawing/2014/main" id="{59E5E49B-C5CE-9047-A49B-3D00DDB31B47}"/>
              </a:ext>
            </a:extLst>
          </p:cNvPr>
          <p:cNvSpPr txBox="1"/>
          <p:nvPr/>
        </p:nvSpPr>
        <p:spPr>
          <a:xfrm>
            <a:off x="585812" y="267494"/>
            <a:ext cx="225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我会读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9442" y="1131590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wù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13443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zhòu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085" y="2353632"/>
            <a:ext cx="168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bǐ yí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0775" y="2355726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鄙夷</a:t>
            </a:r>
            <a:r>
              <a:rPr lang="zh-CN" altLang="en-US" sz="32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不屑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1134438"/>
            <a:ext cx="9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qióng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775" y="11388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err="1">
                <a:latin typeface="汉语拼音" pitchFamily="34" charset="0"/>
                <a:cs typeface="汉语拼音" pitchFamily="34" charset="0"/>
              </a:rPr>
              <a:t>mǎ qí</a:t>
            </a:r>
            <a:endParaRPr lang="zh-CN" altLang="en-US" sz="2400"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14" name="对话气泡: 圆角矩形 14"/>
          <p:cNvSpPr/>
          <p:nvPr/>
        </p:nvSpPr>
        <p:spPr>
          <a:xfrm>
            <a:off x="1082808" y="3795886"/>
            <a:ext cx="3090417" cy="499583"/>
          </a:xfrm>
          <a:prstGeom prst="wedgeRoundRectCallout">
            <a:avLst>
              <a:gd name="adj1" fmla="val -24674"/>
              <a:gd name="adj2" fmla="val -122925"/>
              <a:gd name="adj3" fmla="val 16667"/>
            </a:avLst>
          </a:prstGeom>
          <a:solidFill>
            <a:schemeClr val="lt1"/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指看不起；轻视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85CD3A3-5D36-8E4B-ADC1-4FBCDE4D6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040">
            <a:off x="2435215" y="2710511"/>
            <a:ext cx="1059582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42" y="623908"/>
            <a:ext cx="3094198" cy="433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9969" y="542632"/>
            <a:ext cx="3156269" cy="44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7207" y="531636"/>
            <a:ext cx="3141297" cy="440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899592" y="1959682"/>
            <a:ext cx="216024" cy="108012"/>
          </a:xfrm>
          <a:prstGeom prst="roundRect">
            <a:avLst/>
          </a:prstGeom>
          <a:solidFill>
            <a:srgbClr val="FF000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411760" y="1959682"/>
            <a:ext cx="296382" cy="117726"/>
          </a:xfrm>
          <a:prstGeom prst="roundRect">
            <a:avLst/>
          </a:prstGeom>
          <a:solidFill>
            <a:srgbClr val="FF000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23528" y="2122493"/>
            <a:ext cx="432048" cy="108012"/>
          </a:xfrm>
          <a:prstGeom prst="roundRect">
            <a:avLst/>
          </a:prstGeom>
          <a:solidFill>
            <a:srgbClr val="FF000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圆角矩形 14"/>
          <p:cNvSpPr/>
          <p:nvPr/>
        </p:nvSpPr>
        <p:spPr>
          <a:xfrm>
            <a:off x="1803026" y="2315639"/>
            <a:ext cx="2376264" cy="471816"/>
          </a:xfrm>
          <a:prstGeom prst="wedgeRoundRectCallout">
            <a:avLst>
              <a:gd name="adj1" fmla="val -19623"/>
              <a:gd name="adj2" fmla="val -79860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距今一百多年</a:t>
            </a:r>
          </a:p>
        </p:txBody>
      </p:sp>
      <p:sp>
        <p:nvSpPr>
          <p:cNvPr id="9" name="圆角矩形 15"/>
          <p:cNvSpPr/>
          <p:nvPr/>
        </p:nvSpPr>
        <p:spPr>
          <a:xfrm>
            <a:off x="1055726" y="943974"/>
            <a:ext cx="300150" cy="28803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0" name="对话气泡: 圆角矩形 14"/>
          <p:cNvSpPr/>
          <p:nvPr/>
        </p:nvSpPr>
        <p:spPr>
          <a:xfrm>
            <a:off x="274214" y="325316"/>
            <a:ext cx="1980220" cy="465233"/>
          </a:xfrm>
          <a:prstGeom prst="wedgeRoundRectCallout">
            <a:avLst>
              <a:gd name="adj1" fmla="val -4577"/>
              <a:gd name="adj2" fmla="val 63350"/>
              <a:gd name="adj3" fmla="val 16667"/>
            </a:avLst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如今的我们</a:t>
            </a:r>
          </a:p>
        </p:txBody>
      </p:sp>
      <p:sp>
        <p:nvSpPr>
          <p:cNvPr id="11" name="圆角矩形 15"/>
          <p:cNvSpPr/>
          <p:nvPr/>
        </p:nvSpPr>
        <p:spPr>
          <a:xfrm>
            <a:off x="1355876" y="943974"/>
            <a:ext cx="335804" cy="28803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2" name="对话气泡: 圆角矩形 14"/>
          <p:cNvSpPr/>
          <p:nvPr/>
        </p:nvSpPr>
        <p:spPr>
          <a:xfrm>
            <a:off x="962157" y="1410774"/>
            <a:ext cx="1035732" cy="446756"/>
          </a:xfrm>
          <a:prstGeom prst="wedgeRoundRectCallout">
            <a:avLst>
              <a:gd name="adj1" fmla="val 10108"/>
              <a:gd name="adj2" fmla="val -69959"/>
              <a:gd name="adj3" fmla="val 16667"/>
            </a:avLst>
          </a:prstGeom>
          <a:solidFill>
            <a:schemeClr val="lt1"/>
          </a:solidFill>
          <a:ln w="254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现在</a:t>
            </a:r>
          </a:p>
        </p:txBody>
      </p:sp>
      <p:sp>
        <p:nvSpPr>
          <p:cNvPr id="16" name="对话气泡: 圆角矩形 14"/>
          <p:cNvSpPr/>
          <p:nvPr/>
        </p:nvSpPr>
        <p:spPr>
          <a:xfrm>
            <a:off x="2699792" y="431734"/>
            <a:ext cx="2958996" cy="471816"/>
          </a:xfrm>
          <a:prstGeom prst="wedgeRoundRectCallout">
            <a:avLst>
              <a:gd name="adj1" fmla="val -65364"/>
              <a:gd name="adj2" fmla="val 60923"/>
              <a:gd name="adj3" fmla="val 16667"/>
            </a:avLst>
          </a:prstGeom>
          <a:solidFill>
            <a:schemeClr val="lt1"/>
          </a:solidFill>
          <a:ln w="254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现代人的上学方式</a:t>
            </a:r>
          </a:p>
        </p:txBody>
      </p:sp>
      <p:sp>
        <p:nvSpPr>
          <p:cNvPr id="17" name="圆角矩形 15"/>
          <p:cNvSpPr/>
          <p:nvPr/>
        </p:nvSpPr>
        <p:spPr>
          <a:xfrm>
            <a:off x="1691680" y="943973"/>
            <a:ext cx="516174" cy="28803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350"/>
          </a:p>
        </p:txBody>
      </p:sp>
      <p:sp>
        <p:nvSpPr>
          <p:cNvPr id="13" name="圆角矩形 12"/>
          <p:cNvSpPr/>
          <p:nvPr/>
        </p:nvSpPr>
        <p:spPr>
          <a:xfrm>
            <a:off x="6732240" y="2859782"/>
            <a:ext cx="2016224" cy="150110"/>
          </a:xfrm>
          <a:prstGeom prst="roundRect">
            <a:avLst/>
          </a:prstGeom>
          <a:solidFill>
            <a:srgbClr val="00B05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153599" y="3003798"/>
            <a:ext cx="2594865" cy="288032"/>
          </a:xfrm>
          <a:prstGeom prst="roundRect">
            <a:avLst/>
          </a:prstGeom>
          <a:solidFill>
            <a:srgbClr val="00B05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4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683568" y="571666"/>
            <a:ext cx="784887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思考：这篇课文与我们以前读过的科幻故事有什么不同？</a:t>
            </a:r>
          </a:p>
        </p:txBody>
      </p:sp>
      <p:sp>
        <p:nvSpPr>
          <p:cNvPr id="3" name="五边形 2"/>
          <p:cNvSpPr/>
          <p:nvPr/>
        </p:nvSpPr>
        <p:spPr>
          <a:xfrm>
            <a:off x="4261659" y="2193734"/>
            <a:ext cx="308044" cy="468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907704" y="1995686"/>
            <a:ext cx="1914233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大多数的科幻故事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765715" y="1984159"/>
            <a:ext cx="1914233" cy="86409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立足现实想象未来</a:t>
            </a:r>
          </a:p>
        </p:txBody>
      </p:sp>
      <p:sp>
        <p:nvSpPr>
          <p:cNvPr id="6" name="五边形 5"/>
          <p:cNvSpPr/>
          <p:nvPr/>
        </p:nvSpPr>
        <p:spPr>
          <a:xfrm>
            <a:off x="4261659" y="3345862"/>
            <a:ext cx="308044" cy="4680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907704" y="3147814"/>
            <a:ext cx="1914233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本文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65715" y="3136287"/>
            <a:ext cx="1914233" cy="86409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itchFamily="34" charset="0"/>
              </a:rPr>
              <a:t>站在未来反观现在</a:t>
            </a:r>
          </a:p>
        </p:txBody>
      </p:sp>
    </p:spTree>
    <p:extLst>
      <p:ext uri="{BB962C8B-B14F-4D97-AF65-F5344CB8AC3E}">
        <p14:creationId xmlns:p14="http://schemas.microsoft.com/office/powerpoint/2010/main" val="6006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37087F0-05A3-5A44-856F-C41399ED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04" y="222989"/>
            <a:ext cx="2268000" cy="692577"/>
          </a:xfrm>
          <a:prstGeom prst="rect">
            <a:avLst/>
          </a:prstGeom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BBA2FD5C-C51E-D445-8A16-7059B950F227}"/>
              </a:ext>
            </a:extLst>
          </p:cNvPr>
          <p:cNvSpPr txBox="1"/>
          <p:nvPr/>
        </p:nvSpPr>
        <p:spPr>
          <a:xfrm>
            <a:off x="738869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互动课堂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FAE2F21-1109-864F-AE35-E487F143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232"/>
            <a:ext cx="450000" cy="559756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827584" y="987574"/>
            <a:ext cx="783987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根据“学习提示”，明确本节课的学习任务吧。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971600" y="2257581"/>
            <a:ext cx="7416824" cy="124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1835696" y="2715766"/>
            <a:ext cx="61926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403648" y="3075806"/>
            <a:ext cx="30243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499992" y="3075806"/>
            <a:ext cx="352839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403648" y="3435846"/>
            <a:ext cx="208823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Microsoft Office PowerPoint</Application>
  <PresentationFormat>全屏显示(16:9)</PresentationFormat>
  <Paragraphs>167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Kaiti SC</vt:lpstr>
      <vt:lpstr>黑体</vt:lpstr>
      <vt:lpstr>楷体</vt:lpstr>
      <vt:lpstr>宋体</vt:lpstr>
      <vt:lpstr>Arial</vt:lpstr>
      <vt:lpstr>Calibri</vt:lpstr>
      <vt:lpstr>Wingdings</vt:lpstr>
      <vt:lpstr>汉语拼音</vt:lpstr>
      <vt:lpstr>《七彩课堂》课件模板（新）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2023-12-30T04:53:17Z</cp:lastPrinted>
  <dcterms:created xsi:type="dcterms:W3CDTF">2023-12-30T04:53:17Z</dcterms:created>
  <dcterms:modified xsi:type="dcterms:W3CDTF">2024-01-27T03:25:20Z</dcterms:modified>
</cp:coreProperties>
</file>