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20"/>
  </p:notesMasterIdLst>
  <p:handoutMasterIdLst>
    <p:handoutMasterId r:id="rId21"/>
  </p:handoutMasterIdLst>
  <p:sldIdLst>
    <p:sldId id="544" r:id="rId4"/>
    <p:sldId id="626" r:id="rId5"/>
    <p:sldId id="568" r:id="rId6"/>
    <p:sldId id="588" r:id="rId7"/>
    <p:sldId id="653" r:id="rId8"/>
    <p:sldId id="606" r:id="rId9"/>
    <p:sldId id="614" r:id="rId10"/>
    <p:sldId id="654" r:id="rId11"/>
    <p:sldId id="616" r:id="rId12"/>
    <p:sldId id="580" r:id="rId13"/>
    <p:sldId id="597" r:id="rId14"/>
    <p:sldId id="617" r:id="rId15"/>
    <p:sldId id="618" r:id="rId16"/>
    <p:sldId id="619" r:id="rId17"/>
    <p:sldId id="647" r:id="rId18"/>
    <p:sldId id="641" r:id="rId19"/>
  </p:sldIdLst>
  <p:sldSz cx="9144000" cy="51435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FF7"/>
    <a:srgbClr val="FFC000"/>
    <a:srgbClr val="E0E0E0"/>
    <a:srgbClr val="338F87"/>
    <a:srgbClr val="45BDB5"/>
    <a:srgbClr val="0071C8"/>
    <a:srgbClr val="009ACC"/>
    <a:srgbClr val="003648"/>
    <a:srgbClr val="00658A"/>
    <a:srgbClr val="0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00"/>
        <p:guide pos="3179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8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1.wmf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5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0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5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5.png"/><Relationship Id="rId7" Type="http://schemas.openxmlformats.org/officeDocument/2006/relationships/tags" Target="../tags/tag15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vmlDrawing" Target="../drawings/vmlDrawing4.v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1.xml"/><Relationship Id="rId7" Type="http://schemas.openxmlformats.org/officeDocument/2006/relationships/image" Target="../media/image4.wmf"/><Relationship Id="rId6" Type="http://schemas.openxmlformats.org/officeDocument/2006/relationships/oleObject" Target="../embeddings/oleObject6.bin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25875" y="2980055"/>
            <a:ext cx="5304790" cy="1968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789805" y="316738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61485" y="310515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95720" y="3105150"/>
            <a:ext cx="2286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sym typeface="+mn-ea"/>
              </a:rPr>
              <a:t>比例的意义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24400" y="1751330"/>
            <a:ext cx="3473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  比  例 </a:t>
            </a:r>
            <a:endParaRPr lang="zh-CN" altLang="en-US" sz="36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67200" y="2396490"/>
            <a:ext cx="4578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比例的意义和基本性质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609600" y="676910"/>
            <a:ext cx="747649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下面哪组中的两个比可以组成比例？把组成的比例写出来。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33406" y="1733244"/>
            <a:ext cx="32416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259760" y="1727529"/>
            <a:ext cx="32416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929478" y="2314038"/>
            <a:ext cx="32416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1618047" y="2879240"/>
            <a:ext cx="32416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4649660" y="2314038"/>
            <a:ext cx="2705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5562600" y="2876550"/>
            <a:ext cx="20294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929478" y="3520006"/>
            <a:ext cx="35655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4649470" y="3519805"/>
            <a:ext cx="34366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所以不能组成比例。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72410" y="142240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P38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97133" y="782320"/>
            <a:ext cx="3654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30616" y="767351"/>
            <a:ext cx="36861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417955" y="514350"/>
          <a:ext cx="730885" cy="86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" r:id="rId1" imgW="344170" imgH="407670" progId="Equation.KSEE3">
                  <p:embed/>
                </p:oleObj>
              </mc:Choice>
              <mc:Fallback>
                <p:oleObj name="" r:id="rId1" imgW="344170" imgH="407670" progId="Equation.KSEE3">
                  <p:embed/>
                  <p:pic>
                    <p:nvPicPr>
                      <p:cNvPr id="0" name="对象 6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955" y="514350"/>
                        <a:ext cx="730885" cy="865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组合 58"/>
          <p:cNvGrpSpPr/>
          <p:nvPr/>
        </p:nvGrpSpPr>
        <p:grpSpPr>
          <a:xfrm>
            <a:off x="500380" y="1471295"/>
            <a:ext cx="2400300" cy="1691005"/>
            <a:chOff x="713063" y="1374411"/>
            <a:chExt cx="2551480" cy="2186171"/>
          </a:xfrm>
        </p:grpSpPr>
        <p:graphicFrame>
          <p:nvGraphicFramePr>
            <p:cNvPr id="47" name="对象 4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619892" y="1374411"/>
            <a:ext cx="1644650" cy="1093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8" name="" r:id="rId3" imgW="610870" imgH="407035" progId="Equation.KSEE3">
                    <p:embed/>
                  </p:oleObj>
                </mc:Choice>
                <mc:Fallback>
                  <p:oleObj name="" r:id="rId3" imgW="610870" imgH="407035" progId="Equation.KSEE3">
                    <p:embed/>
                    <p:pic>
                      <p:nvPicPr>
                        <p:cNvPr id="0" name="对象 3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892" y="1374411"/>
                          <a:ext cx="1644650" cy="1093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对象 5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676281" y="2381708"/>
            <a:ext cx="1588262" cy="1178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9" name="" r:id="rId5" imgW="546735" imgH="407035" progId="Equation.KSEE3">
                    <p:embed/>
                  </p:oleObj>
                </mc:Choice>
                <mc:Fallback>
                  <p:oleObj name="" r:id="rId5" imgW="546735" imgH="407035" progId="Equation.KSEE3">
                    <p:embed/>
                    <p:pic>
                      <p:nvPicPr>
                        <p:cNvPr id="0" name="对象 5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281" y="2381708"/>
                          <a:ext cx="1588262" cy="1178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文本框 55"/>
            <p:cNvSpPr txBox="1"/>
            <p:nvPr/>
          </p:nvSpPr>
          <p:spPr>
            <a:xfrm>
              <a:off x="713063" y="1707040"/>
              <a:ext cx="1008609" cy="67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3200" b="1">
                  <a:latin typeface="Times New Roman" panose="02020603050405020304" pitchFamily="18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latin typeface="楷体" panose="02010609060101010101" charset="-122"/>
                  <a:ea typeface="楷体" panose="02010609060101010101" charset="-122"/>
                </a:rPr>
                <a:t>因为</a:t>
              </a:r>
              <a:endParaRPr lang="zh-CN" altLang="en-US" sz="28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737735" y="1573530"/>
            <a:ext cx="2755900" cy="1477645"/>
            <a:chOff x="4521001" y="1596646"/>
            <a:chExt cx="2919090" cy="1742971"/>
          </a:xfrm>
        </p:grpSpPr>
        <p:graphicFrame>
          <p:nvGraphicFramePr>
            <p:cNvPr id="50" name="对象 4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425217" y="1643278"/>
            <a:ext cx="2009369" cy="467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0" name="" r:id="rId7" imgW="763270" imgH="177800" progId="Equation.KSEE3">
                    <p:embed/>
                  </p:oleObj>
                </mc:Choice>
                <mc:Fallback>
                  <p:oleObj name="" r:id="rId7" imgW="763270" imgH="177800" progId="Equation.KSEE3">
                    <p:embed/>
                    <p:pic>
                      <p:nvPicPr>
                        <p:cNvPr id="0" name="对象 13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5217" y="1643278"/>
                          <a:ext cx="2009369" cy="4670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对象 5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833284" y="2225033"/>
            <a:ext cx="1606807" cy="1114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1" name="" r:id="rId9" imgW="584200" imgH="406400" progId="Equation.KSEE3">
                    <p:embed/>
                  </p:oleObj>
                </mc:Choice>
                <mc:Fallback>
                  <p:oleObj name="" r:id="rId9" imgW="584200" imgH="406400" progId="Equation.KSEE3">
                    <p:embed/>
                    <p:pic>
                      <p:nvPicPr>
                        <p:cNvPr id="0" name="对象 15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3284" y="2225033"/>
                          <a:ext cx="1606807" cy="1114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文本框 56"/>
            <p:cNvSpPr txBox="1"/>
            <p:nvPr/>
          </p:nvSpPr>
          <p:spPr>
            <a:xfrm>
              <a:off x="4521001" y="1596646"/>
              <a:ext cx="1008609" cy="61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3200" b="1">
                  <a:latin typeface="Times New Roman" panose="02020603050405020304" pitchFamily="18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ea typeface="楷体" panose="02010609060101010101" charset="-122"/>
                </a:rPr>
                <a:t>因为</a:t>
              </a:r>
              <a:endParaRPr lang="zh-CN" altLang="en-US" sz="2800" dirty="0">
                <a:ea typeface="楷体" panose="02010609060101010101" charset="-122"/>
              </a:endParaRPr>
            </a:p>
          </p:txBody>
        </p:sp>
      </p:grpSp>
      <p:graphicFrame>
        <p:nvGraphicFramePr>
          <p:cNvPr id="21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934200" y="450850"/>
          <a:ext cx="861695" cy="102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" r:id="rId11" imgW="344170" imgH="407670" progId="Equation.KSEE3">
                  <p:embed/>
                </p:oleObj>
              </mc:Choice>
              <mc:Fallback>
                <p:oleObj name="" r:id="rId11" imgW="344170" imgH="407670" progId="Equation.KSEE3">
                  <p:embed/>
                  <p:pic>
                    <p:nvPicPr>
                      <p:cNvPr id="0" name="对象 1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0850"/>
                        <a:ext cx="861695" cy="1020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00380" y="3208020"/>
            <a:ext cx="2856230" cy="779780"/>
            <a:chOff x="1235" y="5084"/>
            <a:chExt cx="4498" cy="1228"/>
          </a:xfrm>
        </p:grpSpPr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1235" y="5282"/>
              <a:ext cx="1711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所以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475" y="5084"/>
              <a:ext cx="3259" cy="1228"/>
              <a:chOff x="4633" y="6852"/>
              <a:chExt cx="3259" cy="1228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633" y="6852"/>
                <a:ext cx="616" cy="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 u="sng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80000"/>
                  </a:lnSpc>
                  <a:buClrTx/>
                  <a:buSzTx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400" y="6852"/>
                <a:ext cx="655" cy="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 u="sng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80000"/>
                  </a:lnSpc>
                  <a:buClrTx/>
                  <a:buSzTx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918" y="7050"/>
                <a:ext cx="2975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∶ 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＝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6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∶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4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679950" y="3237230"/>
            <a:ext cx="3311525" cy="779780"/>
            <a:chOff x="7200" y="5130"/>
            <a:chExt cx="5215" cy="1228"/>
          </a:xfrm>
        </p:grpSpPr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7200" y="5282"/>
              <a:ext cx="457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所以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0.6</a:t>
              </a:r>
              <a:r>
                <a:rPr lang="en-US" altLang="zh-CN" sz="28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∶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0.2＝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3"/>
              </p:custDataLst>
            </p:nvPr>
          </p:nvSpPr>
          <p:spPr>
            <a:xfrm>
              <a:off x="10993" y="5130"/>
              <a:ext cx="616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lnSpc>
                  <a:spcPct val="80000"/>
                </a:lnSpc>
                <a:buClrTx/>
                <a:buSzTx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4"/>
              </p:custDataLst>
            </p:nvPr>
          </p:nvSpPr>
          <p:spPr>
            <a:xfrm>
              <a:off x="11760" y="5130"/>
              <a:ext cx="655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lnSpc>
                  <a:spcPct val="80000"/>
                </a:lnSpc>
                <a:buClrTx/>
                <a:buSzTx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350" y="5282"/>
              <a:ext cx="57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∶</a:t>
              </a:r>
              <a:endPara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97180" y="742950"/>
            <a:ext cx="63487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用图中的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个数据可以组成哪些比例？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3" descr="77副本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2904490" cy="252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511940" y="1627505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1.5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3866847" y="1619250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3866847" y="2834640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511940" y="2851785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866847" y="3442335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6511940" y="3463925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1.5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866847" y="2226945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6511940" y="2239645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2410" y="189865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P38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1"/>
          <p:cNvSpPr txBox="1"/>
          <p:nvPr/>
        </p:nvSpPr>
        <p:spPr>
          <a:xfrm>
            <a:off x="228600" y="537845"/>
            <a:ext cx="786066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下面各表中相对应的两个量的比能否组成比例？如果能，把组成的比例写出来。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163" b="49187"/>
          <a:stretch>
            <a:fillRect/>
          </a:stretch>
        </p:blipFill>
        <p:spPr>
          <a:xfrm>
            <a:off x="134620" y="1576705"/>
            <a:ext cx="8928000" cy="93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4475"/>
          <a:stretch>
            <a:fillRect/>
          </a:stretch>
        </p:blipFill>
        <p:spPr>
          <a:xfrm>
            <a:off x="134620" y="3035935"/>
            <a:ext cx="8892000" cy="836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798320" y="3897313"/>
            <a:ext cx="89789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不能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5558" y="3897313"/>
            <a:ext cx="357060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能，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09115" y="2475230"/>
            <a:ext cx="89789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不能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1788" y="2475230"/>
            <a:ext cx="321500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能，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72410" y="186055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P41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练习八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83120" y="3465830"/>
            <a:ext cx="664210" cy="349250"/>
          </a:xfrm>
          <a:prstGeom prst="rect">
            <a:avLst/>
          </a:prstGeom>
          <a:solidFill>
            <a:srgbClr val="ACDFF7"/>
          </a:solidFill>
        </p:spPr>
        <p:txBody>
          <a:bodyPr wrap="square" rtlCol="0">
            <a:no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400</a:t>
            </a:r>
            <a:endParaRPr lang="en-US" altLang="zh-CN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212455" y="3472180"/>
            <a:ext cx="664210" cy="349250"/>
          </a:xfrm>
          <a:prstGeom prst="rect">
            <a:avLst/>
          </a:prstGeom>
          <a:solidFill>
            <a:srgbClr val="ACDFF7"/>
          </a:solidFill>
        </p:spPr>
        <p:txBody>
          <a:bodyPr wrap="square" rtlCol="0">
            <a:no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800</a:t>
            </a:r>
            <a:endParaRPr lang="en-US" altLang="zh-CN" sz="2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1"/>
          <p:cNvSpPr txBox="1"/>
          <p:nvPr/>
        </p:nvSpPr>
        <p:spPr>
          <a:xfrm>
            <a:off x="381000" y="438150"/>
            <a:ext cx="78632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下面哪组中的四个数可以组成比例？把组成的比例写出来。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文本框 2"/>
          <p:cNvSpPr txBox="1"/>
          <p:nvPr/>
        </p:nvSpPr>
        <p:spPr>
          <a:xfrm>
            <a:off x="228600" y="1345248"/>
            <a:ext cx="322834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文本框 3"/>
          <p:cNvSpPr txBox="1"/>
          <p:nvPr/>
        </p:nvSpPr>
        <p:spPr>
          <a:xfrm>
            <a:off x="4800600" y="1345248"/>
            <a:ext cx="286893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62600" y="1995488"/>
            <a:ext cx="232791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不能组成比例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800" y="1953260"/>
            <a:ext cx="329628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5＝12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（答案不唯一）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194" name="文本框 1"/>
          <p:cNvSpPr txBox="1"/>
          <p:nvPr/>
        </p:nvSpPr>
        <p:spPr>
          <a:xfrm>
            <a:off x="76200" y="3028950"/>
            <a:ext cx="358775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0283" y="3790950"/>
            <a:ext cx="232791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不能组成比例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638800" y="3757295"/>
          <a:ext cx="1692910" cy="92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723900" imgH="393700" progId="Equation.DSMT4">
                  <p:embed/>
                </p:oleObj>
              </mc:Choice>
              <mc:Fallback>
                <p:oleObj name="" r:id="rId1" imgW="723900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757295"/>
                        <a:ext cx="1692910" cy="9213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181600" y="4628515"/>
            <a:ext cx="232537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（答案不唯一）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4759325" y="2952433"/>
            <a:ext cx="286893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 ， ， 和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55290" y="110490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P41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练习八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53405" y="2858135"/>
            <a:ext cx="389255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u="sng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u="sng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40755" y="2858135"/>
            <a:ext cx="389255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u="sng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u="sng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97955" y="2858135"/>
            <a:ext cx="389255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u="sng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u="sng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83755" y="2858135"/>
            <a:ext cx="389255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u="sng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u="sng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097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238125" y="0"/>
            <a:ext cx="1435735" cy="531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375" y="2413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复习导入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3547" y="742698"/>
            <a:ext cx="61696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什么是比？比各部分的名称是什么？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2600" y="1565910"/>
            <a:ext cx="4789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两个数的比表示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两个数相除；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49550" y="2267585"/>
            <a:ext cx="1943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∶10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22800" y="2063750"/>
            <a:ext cx="38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37405" y="2461895"/>
            <a:ext cx="38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99940" y="2528570"/>
            <a:ext cx="3632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053715" y="2908300"/>
            <a:ext cx="0" cy="60071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938270" y="2908300"/>
            <a:ext cx="0" cy="60071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815205" y="2908300"/>
            <a:ext cx="0" cy="60071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768600" y="3520440"/>
            <a:ext cx="5156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前项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477895" y="2908300"/>
            <a:ext cx="0" cy="60071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225800" y="3513455"/>
            <a:ext cx="5156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比号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0460" y="3520440"/>
            <a:ext cx="5156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后项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23740" y="3520440"/>
            <a:ext cx="5156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比值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0367" y="410593"/>
            <a:ext cx="36671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cs typeface="黑体" panose="02010609060101010101" pitchFamily="2" charset="-122"/>
              </a:rPr>
              <a:t>求下面各比的比值。</a:t>
            </a:r>
            <a:endParaRPr lang="zh-CN" altLang="en-US" sz="2800" b="1" dirty="0">
              <a:latin typeface="宋体" panose="0201060003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2326" y="1822985"/>
            <a:ext cx="37465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36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∶</a:t>
            </a:r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72 </a:t>
            </a:r>
            <a:r>
              <a:rPr lang="zh-CN" altLang="en-US" sz="2800" dirty="0">
                <a:solidFill>
                  <a:schemeClr val="tx1"/>
                </a:solidFill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 36÷72 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2" charset="-122"/>
              </a:rPr>
              <a:t>0.5</a:t>
            </a:r>
            <a:endParaRPr lang="en-US" altLang="zh-CN" sz="2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2326" y="3105329"/>
            <a:ext cx="29464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8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18 </a:t>
            </a:r>
            <a:r>
              <a:rPr lang="zh-CN" altLang="en-US" sz="2800" dirty="0">
                <a:solidFill>
                  <a:schemeClr val="tx1"/>
                </a:solidFill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 8÷18 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2" charset="-122"/>
              </a:rPr>
              <a:t>＝</a:t>
            </a:r>
            <a:endParaRPr lang="en-US" altLang="zh-CN" sz="2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2326" y="2491598"/>
            <a:ext cx="41021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1.3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2.6 </a:t>
            </a:r>
            <a:r>
              <a:rPr lang="zh-CN" altLang="en-US" sz="2800" dirty="0">
                <a:solidFill>
                  <a:schemeClr val="tx1"/>
                </a:solidFill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1.3÷2.6 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2" charset="-122"/>
              </a:rPr>
              <a:t> 0.5</a:t>
            </a:r>
            <a:endParaRPr lang="en-US" altLang="zh-CN" sz="2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88858" y="1047772"/>
            <a:ext cx="1427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0.9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1.5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2326" y="3723819"/>
            <a:ext cx="41910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0.9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1.5 </a:t>
            </a:r>
            <a:r>
              <a:rPr lang="zh-CN" altLang="en-US" sz="2800" dirty="0">
                <a:solidFill>
                  <a:schemeClr val="tx1"/>
                </a:solidFill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solidFill>
                  <a:schemeClr val="tx1"/>
                </a:solidFill>
                <a:ea typeface="黑体" panose="02010609060101010101" pitchFamily="2" charset="-122"/>
              </a:rPr>
              <a:t> 0.9÷1.5 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2" charset="-122"/>
              </a:rPr>
              <a:t> 0.6</a:t>
            </a:r>
            <a:endParaRPr lang="en-US" altLang="zh-CN" sz="2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5732" y="1059837"/>
            <a:ext cx="1251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sz="2800" dirty="0">
                <a:ea typeface="黑体" panose="02010609060101010101" pitchFamily="2" charset="-122"/>
              </a:rPr>
              <a:t>36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ea typeface="黑体" panose="02010609060101010101" pitchFamily="2" charset="-122"/>
              </a:rPr>
              <a:t>72</a:t>
            </a:r>
            <a:endParaRPr lang="en-US" altLang="zh-CN" sz="2800" dirty="0"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81067" y="1059837"/>
            <a:ext cx="1429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sz="2800" dirty="0">
                <a:ea typeface="黑体" panose="02010609060101010101" pitchFamily="2" charset="-122"/>
              </a:rPr>
              <a:t>1.3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dirty="0">
                <a:ea typeface="黑体" panose="02010609060101010101" pitchFamily="2" charset="-122"/>
              </a:rPr>
              <a:t>2.6</a:t>
            </a:r>
            <a:endParaRPr lang="en-US" altLang="zh-CN" sz="2800" dirty="0"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5928" y="1059837"/>
            <a:ext cx="10737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 descr="书本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0" y="3090545"/>
            <a:ext cx="1153160" cy="1451610"/>
          </a:xfrm>
          <a:prstGeom prst="rect">
            <a:avLst/>
          </a:prstGeom>
        </p:spPr>
      </p:pic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5486400" y="2072640"/>
            <a:ext cx="2312670" cy="1056249"/>
          </a:xfrm>
          <a:prstGeom prst="wedgeRoundRectCallout">
            <a:avLst>
              <a:gd name="adj1" fmla="val 39767"/>
              <a:gd name="adj2" fmla="val 9380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哪两个比的比值相等？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6000" y="3013710"/>
            <a:ext cx="346075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7" grpId="0"/>
      <p:bldP spid="18" grpId="0" bldLvl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8" name="矩形 2"/>
          <p:cNvSpPr/>
          <p:nvPr/>
        </p:nvSpPr>
        <p:spPr>
          <a:xfrm>
            <a:off x="3733800" y="2546985"/>
            <a:ext cx="19323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国旗长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2.4m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，宽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1.6m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390" name="矩形 2"/>
          <p:cNvSpPr/>
          <p:nvPr/>
        </p:nvSpPr>
        <p:spPr>
          <a:xfrm>
            <a:off x="6400800" y="2546985"/>
            <a:ext cx="19608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国旗长60cm，宽40cm。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6391" name="组合 6"/>
          <p:cNvGrpSpPr/>
          <p:nvPr/>
        </p:nvGrpSpPr>
        <p:grpSpPr>
          <a:xfrm>
            <a:off x="837883" y="2398078"/>
            <a:ext cx="1733550" cy="1188720"/>
            <a:chOff x="377493" y="2273448"/>
            <a:chExt cx="1733550" cy="1188720"/>
          </a:xfrm>
        </p:grpSpPr>
        <p:sp>
          <p:nvSpPr>
            <p:cNvPr id="8" name="矩形 2"/>
            <p:cNvSpPr>
              <a:spLocks noChangeArrowheads="1"/>
            </p:cNvSpPr>
            <p:nvPr/>
          </p:nvSpPr>
          <p:spPr bwMode="auto">
            <a:xfrm>
              <a:off x="377493" y="2273448"/>
              <a:ext cx="1733550" cy="1188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国旗长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5m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，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宽   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m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396" name="对象 17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712322" y="2753508"/>
            <a:ext cx="352425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2" imgW="216535" imgH="394970" progId="Equation.KSEE3">
                    <p:embed/>
                  </p:oleObj>
                </mc:Choice>
                <mc:Fallback>
                  <p:oleObj name="" r:id="rId2" imgW="216535" imgH="394970" progId="Equation.KSEE3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12322" y="2753508"/>
                          <a:ext cx="352425" cy="6445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16" t="2402" r="11324" b="54369"/>
          <a:stretch>
            <a:fillRect/>
          </a:stretch>
        </p:blipFill>
        <p:spPr>
          <a:xfrm>
            <a:off x="332105" y="590550"/>
            <a:ext cx="8242300" cy="19837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20370" y="3638550"/>
            <a:ext cx="8397240" cy="1120775"/>
            <a:chOff x="600" y="5610"/>
            <a:chExt cx="13224" cy="1765"/>
          </a:xfrm>
        </p:grpSpPr>
        <p:sp>
          <p:nvSpPr>
            <p:cNvPr id="9" name="文本框 8"/>
            <p:cNvSpPr txBox="1"/>
            <p:nvPr/>
          </p:nvSpPr>
          <p:spPr>
            <a:xfrm>
              <a:off x="1680" y="6027"/>
              <a:ext cx="121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00B0F0"/>
                  </a:solidFill>
                  <a:latin typeface="宋体" panose="02010600030101010101" pitchFamily="2" charset="-122"/>
                </a:rPr>
                <a:t>你们想不想知道这些国旗的长和宽分别是多少？</a:t>
              </a:r>
              <a:endParaRPr lang="zh-CN" altLang="en-US" sz="2800" b="1">
                <a:solidFill>
                  <a:srgbClr val="00B0F0"/>
                </a:solidFill>
                <a:latin typeface="宋体" panose="02010600030101010101" pitchFamily="2" charset="-122"/>
              </a:endParaRPr>
            </a:p>
          </p:txBody>
        </p:sp>
        <p:pic>
          <p:nvPicPr>
            <p:cNvPr id="10" name="图片 9" descr="老师8 拷贝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0" y="5610"/>
              <a:ext cx="1374" cy="176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88" grpId="1"/>
      <p:bldP spid="1639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矩形 2"/>
          <p:cNvSpPr/>
          <p:nvPr>
            <p:custDataLst>
              <p:tags r:id="rId1"/>
            </p:custDataLst>
          </p:nvPr>
        </p:nvSpPr>
        <p:spPr>
          <a:xfrm>
            <a:off x="3733800" y="2546985"/>
            <a:ext cx="19323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国旗长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2.4m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，宽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1.6m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390" name="矩形 2"/>
          <p:cNvSpPr/>
          <p:nvPr>
            <p:custDataLst>
              <p:tags r:id="rId2"/>
            </p:custDataLst>
          </p:nvPr>
        </p:nvSpPr>
        <p:spPr>
          <a:xfrm>
            <a:off x="6400800" y="2546985"/>
            <a:ext cx="19608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国旗长60cm，宽40cm。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6391" name="组合 6"/>
          <p:cNvGrpSpPr/>
          <p:nvPr/>
        </p:nvGrpSpPr>
        <p:grpSpPr>
          <a:xfrm>
            <a:off x="837883" y="2398078"/>
            <a:ext cx="1733550" cy="1188720"/>
            <a:chOff x="377493" y="2273448"/>
            <a:chExt cx="1733550" cy="1188720"/>
          </a:xfrm>
        </p:grpSpPr>
        <p:sp>
          <p:nvSpPr>
            <p:cNvPr id="8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77493" y="2273448"/>
              <a:ext cx="1733550" cy="1188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国旗长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5m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，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宽   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m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396" name="对象 17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712322" y="2753508"/>
            <a:ext cx="352425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5" imgW="216535" imgH="394970" progId="Equation.KSEE3">
                    <p:embed/>
                  </p:oleObj>
                </mc:Choice>
                <mc:Fallback>
                  <p:oleObj name="" r:id="rId5" imgW="216535" imgH="394970" progId="Equation.KSEE3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2322" y="2753508"/>
                          <a:ext cx="352425" cy="6445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/>
          <p:cNvGrpSpPr/>
          <p:nvPr/>
        </p:nvGrpSpPr>
        <p:grpSpPr>
          <a:xfrm>
            <a:off x="323850" y="3536950"/>
            <a:ext cx="8190230" cy="1168400"/>
            <a:chOff x="270" y="5730"/>
            <a:chExt cx="12898" cy="1840"/>
          </a:xfrm>
        </p:grpSpPr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2538" y="5730"/>
              <a:ext cx="10630" cy="18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eaLnBrk="1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>
                  <a:solidFill>
                    <a:srgbClr val="00B0F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上图中操场上和教室里的两面国旗长和宽的比值有什么关系？</a:t>
              </a:r>
              <a:endPara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6392" name="组合 12"/>
            <p:cNvGrpSpPr/>
            <p:nvPr/>
          </p:nvGrpSpPr>
          <p:grpSpPr>
            <a:xfrm>
              <a:off x="270" y="5769"/>
              <a:ext cx="2384" cy="959"/>
              <a:chOff x="7798" y="6656"/>
              <a:chExt cx="2385" cy="959"/>
            </a:xfrm>
          </p:grpSpPr>
          <p:pic>
            <p:nvPicPr>
              <p:cNvPr id="16393" name="图片 2" descr="矢量灯泡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7798" y="6656"/>
                <a:ext cx="898" cy="8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394" name="文本框 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608" y="6696"/>
                <a:ext cx="1575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3200" b="1" dirty="0">
                    <a:solidFill>
                      <a:srgbClr val="FFC9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思考</a:t>
                </a:r>
                <a:endParaRPr lang="zh-CN" altLang="en-US" sz="3200" b="1" dirty="0">
                  <a:solidFill>
                    <a:srgbClr val="FFC9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16" t="2402" r="11324" b="54369"/>
          <a:stretch>
            <a:fillRect/>
          </a:stretch>
        </p:blipFill>
        <p:spPr>
          <a:xfrm>
            <a:off x="332105" y="590550"/>
            <a:ext cx="8242300" cy="1983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85875" y="590550"/>
            <a:ext cx="3086100" cy="1313815"/>
            <a:chOff x="2025" y="930"/>
            <a:chExt cx="4860" cy="2069"/>
          </a:xfrm>
        </p:grpSpPr>
        <p:sp>
          <p:nvSpPr>
            <p:cNvPr id="44" name="矩形 2"/>
            <p:cNvSpPr>
              <a:spLocks noChangeArrowheads="1"/>
            </p:cNvSpPr>
            <p:nvPr/>
          </p:nvSpPr>
          <p:spPr bwMode="auto">
            <a:xfrm>
              <a:off x="2025" y="930"/>
              <a:ext cx="4861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0070C0"/>
                  </a:solidFill>
                  <a:latin typeface="宋体" panose="02010600030101010101" pitchFamily="2" charset="-122"/>
                </a:rPr>
                <a:t>操场上的国旗：</a:t>
              </a:r>
              <a:endPara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2248" y="1970"/>
              <a:ext cx="336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2.4</a:t>
              </a:r>
              <a:r>
                <a:rPr lang="en-US" altLang="zh-CN" sz="28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∶</a:t>
              </a:r>
              <a:r>
                <a:rPr lang="en-US" altLang="zh-CN" sz="2800" b="1"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1.6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对象 4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920" y="1731"/>
            <a:ext cx="491" cy="1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" r:id="rId1" imgW="153035" imgH="394970" progId="Equation.KSEE3">
                    <p:embed/>
                  </p:oleObj>
                </mc:Choice>
                <mc:Fallback>
                  <p:oleObj name="" r:id="rId1" imgW="153035" imgH="394970" progId="Equation.KSEE3">
                    <p:embed/>
                    <p:pic>
                      <p:nvPicPr>
                        <p:cNvPr id="0" name="对象 5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0" y="1731"/>
                          <a:ext cx="491" cy="1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5121275" y="545465"/>
            <a:ext cx="2504440" cy="1311910"/>
            <a:chOff x="8065" y="859"/>
            <a:chExt cx="3944" cy="2066"/>
          </a:xfrm>
        </p:grpSpPr>
        <p:sp>
          <p:nvSpPr>
            <p:cNvPr id="45" name="矩形 2"/>
            <p:cNvSpPr>
              <a:spLocks noChangeArrowheads="1"/>
            </p:cNvSpPr>
            <p:nvPr/>
          </p:nvSpPr>
          <p:spPr bwMode="auto">
            <a:xfrm>
              <a:off x="8065" y="859"/>
              <a:ext cx="394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0070C0"/>
                  </a:solidFill>
                  <a:latin typeface="宋体" panose="02010600030101010101" pitchFamily="2" charset="-122"/>
                </a:rPr>
                <a:t>教室里的国旗：</a:t>
              </a:r>
              <a:endParaRPr lang="zh-CN" altLang="en-US" sz="2800" b="1">
                <a:solidFill>
                  <a:srgbClr val="0070C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8473" y="1942"/>
              <a:ext cx="294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60</a:t>
              </a:r>
              <a:r>
                <a:rPr lang="en-US" altLang="zh-CN" sz="28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∶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anose="02010609030101010101" charset="-122"/>
                  <a:cs typeface="Times New Roman" panose="02020603050405020304" pitchFamily="18" charset="0"/>
                </a:rPr>
                <a:t>40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对象 4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920" y="1719"/>
            <a:ext cx="467" cy="1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" r:id="rId3" imgW="153035" imgH="394970" progId="Equation.KSEE3">
                    <p:embed/>
                  </p:oleObj>
                </mc:Choice>
                <mc:Fallback>
                  <p:oleObj name="" r:id="rId3" imgW="153035" imgH="394970" progId="Equation.KSEE3">
                    <p:embed/>
                    <p:pic>
                      <p:nvPicPr>
                        <p:cNvPr id="0" name="对象 7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20" y="1719"/>
                          <a:ext cx="467" cy="1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文本框 10"/>
          <p:cNvSpPr txBox="1"/>
          <p:nvPr/>
        </p:nvSpPr>
        <p:spPr>
          <a:xfrm>
            <a:off x="1219200" y="3689350"/>
            <a:ext cx="6711315" cy="52197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像这样表示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两个比相等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的式子叫作比例。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44470" y="1962150"/>
            <a:ext cx="29686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19425" y="2673350"/>
            <a:ext cx="2101850" cy="779780"/>
            <a:chOff x="4526" y="4170"/>
            <a:chExt cx="3310" cy="1228"/>
          </a:xfrm>
        </p:grpSpPr>
        <p:sp>
          <p:nvSpPr>
            <p:cNvPr id="8" name="矩形 7"/>
            <p:cNvSpPr/>
            <p:nvPr/>
          </p:nvSpPr>
          <p:spPr>
            <a:xfrm>
              <a:off x="4526" y="4410"/>
              <a:ext cx="108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或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      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458" y="4170"/>
              <a:ext cx="2378" cy="1228"/>
              <a:chOff x="1978" y="3846"/>
              <a:chExt cx="2378" cy="1228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978" y="3846"/>
                <a:ext cx="1072" cy="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2.4</a:t>
                </a:r>
                <a:endPara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</a:t>
                </a:r>
                <a:endPara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360" y="3846"/>
                <a:ext cx="996" cy="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endParaRPr lang="en-US" altLang="zh-CN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endPara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700" y="4050"/>
                <a:ext cx="69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/>
                  <a:t>＝</a:t>
                </a:r>
                <a:endParaRPr lang="zh-CN" altLang="en-US" sz="2800" b="1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548005" y="3562033"/>
            <a:ext cx="7907338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l" defTabSz="9144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ea"/>
              </a:rPr>
              <a:t>    </a:t>
            </a:r>
            <a:r>
              <a:rPr kumimoji="0" lang="zh-CN" altLang="en-US" sz="2800" b="1" kern="1200" cap="none" spc="0" normalizeH="0" baseline="0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在上图三面国旗的尺寸中，还有哪些比可以组成比例？</a:t>
            </a:r>
            <a:endParaRPr kumimoji="0" lang="zh-CN" altLang="en-US" sz="2800" b="1" kern="1200" cap="none" spc="0" normalizeH="0" baseline="0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8" name="矩形 2"/>
          <p:cNvSpPr/>
          <p:nvPr>
            <p:custDataLst>
              <p:tags r:id="rId1"/>
            </p:custDataLst>
          </p:nvPr>
        </p:nvSpPr>
        <p:spPr>
          <a:xfrm>
            <a:off x="3706495" y="2418715"/>
            <a:ext cx="19323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国旗长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2.4m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，宽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1.6m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390" name="矩形 2"/>
          <p:cNvSpPr/>
          <p:nvPr>
            <p:custDataLst>
              <p:tags r:id="rId2"/>
            </p:custDataLst>
          </p:nvPr>
        </p:nvSpPr>
        <p:spPr>
          <a:xfrm>
            <a:off x="6449695" y="2394585"/>
            <a:ext cx="19608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国旗长60cm，宽40cm。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6391" name="组合 6"/>
          <p:cNvGrpSpPr/>
          <p:nvPr/>
        </p:nvGrpSpPr>
        <p:grpSpPr>
          <a:xfrm>
            <a:off x="886778" y="2245678"/>
            <a:ext cx="1661795" cy="1124585"/>
            <a:chOff x="377493" y="2273448"/>
            <a:chExt cx="1661795" cy="1124585"/>
          </a:xfrm>
        </p:grpSpPr>
        <p:sp>
          <p:nvSpPr>
            <p:cNvPr id="2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77493" y="2273448"/>
              <a:ext cx="1661795" cy="1050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国旗长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5m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，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宽   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m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396" name="对象 17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712322" y="2753508"/>
            <a:ext cx="352425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5" imgW="216535" imgH="394970" progId="Equation.KSEE3">
                    <p:embed/>
                  </p:oleObj>
                </mc:Choice>
                <mc:Fallback>
                  <p:oleObj name="" r:id="rId5" imgW="216535" imgH="394970" progId="Equation.KSEE3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2322" y="2753508"/>
                          <a:ext cx="352425" cy="6445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16" t="2402" r="11324" b="54369"/>
          <a:stretch>
            <a:fillRect/>
          </a:stretch>
        </p:blipFill>
        <p:spPr>
          <a:xfrm>
            <a:off x="381000" y="438150"/>
            <a:ext cx="8242300" cy="1983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762000" y="4095750"/>
            <a:ext cx="7382510" cy="8921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1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判断两个比能不能组成比例，关键要看它们的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比值是否相等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388" name="矩形 2"/>
          <p:cNvSpPr/>
          <p:nvPr>
            <p:custDataLst>
              <p:tags r:id="rId2"/>
            </p:custDataLst>
          </p:nvPr>
        </p:nvSpPr>
        <p:spPr>
          <a:xfrm>
            <a:off x="3706495" y="2418715"/>
            <a:ext cx="19323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国旗长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2.4m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，宽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1.6m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390" name="矩形 2"/>
          <p:cNvSpPr/>
          <p:nvPr>
            <p:custDataLst>
              <p:tags r:id="rId3"/>
            </p:custDataLst>
          </p:nvPr>
        </p:nvSpPr>
        <p:spPr>
          <a:xfrm>
            <a:off x="6449695" y="2394585"/>
            <a:ext cx="19608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国旗长60cm，宽40cm。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6391" name="组合 6"/>
          <p:cNvGrpSpPr/>
          <p:nvPr/>
        </p:nvGrpSpPr>
        <p:grpSpPr>
          <a:xfrm>
            <a:off x="886778" y="2245678"/>
            <a:ext cx="1661795" cy="1124585"/>
            <a:chOff x="377493" y="2273448"/>
            <a:chExt cx="1661795" cy="1124585"/>
          </a:xfrm>
        </p:grpSpPr>
        <p:sp>
          <p:nvSpPr>
            <p:cNvPr id="3" name="矩形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7493" y="2273448"/>
              <a:ext cx="1661795" cy="1050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国旗长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5m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，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宽   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m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。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396" name="对象 17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712322" y="2753508"/>
            <a:ext cx="352425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6" imgW="216535" imgH="394970" progId="Equation.KSEE3">
                    <p:embed/>
                  </p:oleObj>
                </mc:Choice>
                <mc:Fallback>
                  <p:oleObj name="" r:id="rId6" imgW="216535" imgH="394970" progId="Equation.KSEE3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12322" y="2753508"/>
                          <a:ext cx="352425" cy="6445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16" t="2402" r="11324" b="54369"/>
          <a:stretch>
            <a:fillRect/>
          </a:stretch>
        </p:blipFill>
        <p:spPr>
          <a:xfrm>
            <a:off x="381000" y="438150"/>
            <a:ext cx="8242300" cy="1983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7095" y="3296285"/>
            <a:ext cx="790384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是不是国旗中任意的数据组成的比都能组成比例？</a:t>
            </a:r>
            <a:endParaRPr lang="zh-CN" altLang="en-US" sz="28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750" y="3333750"/>
            <a:ext cx="7280275" cy="629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判断两个比是否能组成比例，关键是什么？</a:t>
            </a:r>
            <a:endParaRPr lang="zh-CN" altLang="en-US" sz="28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685800" y="971550"/>
            <a:ext cx="6261100" cy="1200150"/>
            <a:chOff x="1080" y="210"/>
            <a:chExt cx="9860" cy="1890"/>
          </a:xfrm>
        </p:grpSpPr>
        <p:pic>
          <p:nvPicPr>
            <p:cNvPr id="3" name="图片 2" descr="熊01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80" y="210"/>
              <a:ext cx="1502" cy="1890"/>
            </a:xfrm>
            <a:prstGeom prst="rect">
              <a:avLst/>
            </a:prstGeom>
          </p:spPr>
        </p:pic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>
              <a:off x="2760" y="588"/>
              <a:ext cx="8181" cy="911"/>
            </a:xfrm>
            <a:prstGeom prst="wedgeRoundRectCallout">
              <a:avLst>
                <a:gd name="adj1" fmla="val -55125"/>
                <a:gd name="adj2" fmla="val 2766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比和比例相同吗？有什么区别？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6090" y="2347595"/>
            <a:ext cx="1758315" cy="521970"/>
          </a:xfrm>
          <a:prstGeom prst="rect">
            <a:avLst/>
          </a:prstGeom>
          <a:solidFill>
            <a:srgbClr val="92D050">
              <a:alpha val="56000"/>
            </a:srgbClr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形式不同：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09800" y="2347595"/>
            <a:ext cx="6241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比由两个数组成，比例由四个数组成。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090" y="3261995"/>
            <a:ext cx="1758315" cy="521970"/>
          </a:xfrm>
          <a:prstGeom prst="rect">
            <a:avLst/>
          </a:prstGeom>
          <a:solidFill>
            <a:srgbClr val="92D050">
              <a:alpha val="56000"/>
            </a:srgbClr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意义不同：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09800" y="3261995"/>
            <a:ext cx="6668770" cy="900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比表示两个数相除，比例表示两个比相等的式子。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 bldLvl="0" animBg="1"/>
      <p:bldP spid="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UNIT_PLACING_PICTURE_USER_VIEWPORT" val="{&quot;height&quot;:6912,&quot;width&quot;:14244}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  <p:tag name="KSO_WM_UNIT_PLACING_PICTURE_USER_VIEWPORT" val="{&quot;height&quot;:6912,&quot;width&quot;:14244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6912,&quot;width&quot;:14244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  <p:tag name="KSO_WM_UNIT_PLACING_PICTURE_USER_VIEWPORT" val="{&quot;height&quot;:6912,&quot;width&quot;:14244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PLACING_PICTURE_USER_VIEWPORT" val="{&quot;height&quot;:3977,&quot;width&quot;:4574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28.xml><?xml version="1.0" encoding="utf-8"?>
<p:tagLst xmlns:p="http://schemas.openxmlformats.org/presentationml/2006/main">
  <p:tag name="KSO_WPP_MARK_KEY" val="6832025a-40fb-4bf3-8e8c-7a0ea0567622"/>
  <p:tag name="COMMONDATA" val="eyJoZGlkIjoiMGIwODFkOTgzNTQzYjU1NzhjOTQ2MTRiZjFlNDExY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演示</Application>
  <PresentationFormat>在屏幕上显示</PresentationFormat>
  <Paragraphs>271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16</vt:i4>
      </vt:variant>
    </vt:vector>
  </HeadingPairs>
  <TitlesOfParts>
    <vt:vector size="44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等线</vt:lpstr>
      <vt:lpstr>迷你简艺黑</vt:lpstr>
      <vt:lpstr>Calibri</vt:lpstr>
      <vt:lpstr>Arial Unicode MS</vt:lpstr>
      <vt:lpstr>Office 主题​​</vt:lpstr>
      <vt:lpstr>6_默认设计模板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275</cp:revision>
  <dcterms:created xsi:type="dcterms:W3CDTF">2015-05-29T07:51:00Z</dcterms:created>
  <dcterms:modified xsi:type="dcterms:W3CDTF">2024-01-23T04:18:15Z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04AFC56AB3E64D029A4D741B653C4D6A_13</vt:lpwstr>
  </property>
</Properties>
</file>