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7"/>
  </p:notesMasterIdLst>
  <p:handoutMasterIdLst>
    <p:handoutMasterId r:id="rId17"/>
  </p:handoutMasterIdLst>
  <p:sldIdLst>
    <p:sldId id="544" r:id="rId4"/>
    <p:sldId id="568" r:id="rId5"/>
    <p:sldId id="588" r:id="rId6"/>
    <p:sldId id="606" r:id="rId8"/>
    <p:sldId id="635" r:id="rId9"/>
    <p:sldId id="613" r:id="rId10"/>
    <p:sldId id="580" r:id="rId11"/>
    <p:sldId id="597" r:id="rId12"/>
    <p:sldId id="614" r:id="rId13"/>
    <p:sldId id="616" r:id="rId14"/>
    <p:sldId id="628" r:id="rId15"/>
    <p:sldId id="622" r:id="rId16"/>
  </p:sldIdLst>
  <p:sldSz cx="9144000" cy="51435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EBF"/>
    <a:srgbClr val="FDE8A2"/>
    <a:srgbClr val="FFC000"/>
    <a:srgbClr val="E0E0E0"/>
    <a:srgbClr val="338F87"/>
    <a:srgbClr val="45BDB5"/>
    <a:srgbClr val="0071C8"/>
    <a:srgbClr val="009ACC"/>
    <a:srgbClr val="003648"/>
    <a:srgbClr val="006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74"/>
        <p:guide pos="3031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2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7" Type="http://schemas.openxmlformats.org/officeDocument/2006/relationships/image" Target="../media/image1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4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9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6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5.jpeg"/><Relationship Id="rId3" Type="http://schemas.openxmlformats.org/officeDocument/2006/relationships/tags" Target="../tags/tag2.xml"/><Relationship Id="rId2" Type="http://schemas.openxmlformats.org/officeDocument/2006/relationships/image" Target="../media/image4.wmf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13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0.wmf"/><Relationship Id="rId18" Type="http://schemas.openxmlformats.org/officeDocument/2006/relationships/vmlDrawing" Target="../drawings/vmlDrawing4.vml"/><Relationship Id="rId17" Type="http://schemas.openxmlformats.org/officeDocument/2006/relationships/slideLayout" Target="../slideLayouts/slideLayout9.xml"/><Relationship Id="rId16" Type="http://schemas.openxmlformats.org/officeDocument/2006/relationships/image" Target="../media/image17.wmf"/><Relationship Id="rId15" Type="http://schemas.openxmlformats.org/officeDocument/2006/relationships/oleObject" Target="../embeddings/oleObject12.bin"/><Relationship Id="rId14" Type="http://schemas.openxmlformats.org/officeDocument/2006/relationships/image" Target="../media/image16.wmf"/><Relationship Id="rId13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11" Type="http://schemas.openxmlformats.org/officeDocument/2006/relationships/oleObject" Target="../embeddings/oleObject10.bin"/><Relationship Id="rId10" Type="http://schemas.openxmlformats.org/officeDocument/2006/relationships/image" Target="../media/image14.wmf"/><Relationship Id="rId1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86200" y="302895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491990" y="3176270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62400" y="3105150"/>
            <a:ext cx="2175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67400" y="3105150"/>
            <a:ext cx="3126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pitchFamily="18" charset="0"/>
                <a:ea typeface="+mn-ea"/>
                <a:sym typeface="+mn-ea"/>
              </a:rPr>
              <a:t>比例的基本性质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67200" y="2380615"/>
            <a:ext cx="4578985" cy="5721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比例的意义和基本性质</a:t>
            </a:r>
            <a:endParaRPr 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9200" y="1733550"/>
            <a:ext cx="3369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   比  例 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68660" y="259016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框 1"/>
          <p:cNvSpPr txBox="1"/>
          <p:nvPr/>
        </p:nvSpPr>
        <p:spPr>
          <a:xfrm>
            <a:off x="457835" y="642620"/>
            <a:ext cx="670115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判断下面哪组中的两个比可以组成比例。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文本框 3"/>
          <p:cNvSpPr txBox="1"/>
          <p:nvPr/>
        </p:nvSpPr>
        <p:spPr>
          <a:xfrm>
            <a:off x="-48895" y="1343025"/>
            <a:ext cx="303339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5483" y="1893888"/>
            <a:ext cx="232791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不能组成比例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61903" y="1949133"/>
            <a:ext cx="197040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能组成比例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228600" y="2495550"/>
          <a:ext cx="266763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977900" imgH="393700" progId="Equation.DSMT4">
                  <p:embed/>
                </p:oleObj>
              </mc:Choice>
              <mc:Fallback>
                <p:oleObj name="" r:id="rId1" imgW="977900" imgH="3937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" y="2495550"/>
                        <a:ext cx="2667635" cy="882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4952683" y="3333433"/>
            <a:ext cx="232791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不能组成比例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2943" y="3384233"/>
            <a:ext cx="197040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能组成比例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4051300" y="1350645"/>
            <a:ext cx="347789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1.4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28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40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15" name="文本框 2"/>
          <p:cNvSpPr txBox="1"/>
          <p:nvPr/>
        </p:nvSpPr>
        <p:spPr>
          <a:xfrm>
            <a:off x="4051300" y="2557145"/>
            <a:ext cx="481774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7.5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1.3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5.7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72410" y="151130"/>
            <a:ext cx="359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P41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练习八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T5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9621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复习导入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745" y="603250"/>
            <a:ext cx="3184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什么是比例？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2965" y="1228725"/>
            <a:ext cx="55454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表示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两个比相等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的式子叫作比例。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6745" y="1924685"/>
            <a:ext cx="5620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判断下面的比能否组成比例。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5847" y="2552087"/>
            <a:ext cx="24999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sz="2800" dirty="0">
                <a:ea typeface="黑体" panose="02010609060101010101" pitchFamily="2" charset="-122"/>
              </a:rPr>
              <a:t>12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∶</a:t>
            </a:r>
            <a:r>
              <a:rPr lang="en-US" altLang="zh-CN" sz="2800" dirty="0">
                <a:ea typeface="黑体" panose="02010609060101010101" pitchFamily="2" charset="-122"/>
              </a:rPr>
              <a:t>20</a:t>
            </a:r>
            <a:r>
              <a:rPr lang="zh-CN" altLang="en-US" sz="2800" dirty="0">
                <a:latin typeface="+mn-ea"/>
                <a:ea typeface="+mn-ea"/>
              </a:rPr>
              <a:t>和</a:t>
            </a:r>
            <a:r>
              <a:rPr lang="en-US" altLang="zh-CN" sz="2800" dirty="0">
                <a:ea typeface="黑体" panose="02010609060101010101" pitchFamily="2" charset="-122"/>
              </a:rPr>
              <a:t>9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dirty="0">
                <a:ea typeface="黑体" panose="02010609060101010101" pitchFamily="2" charset="-122"/>
              </a:rPr>
              <a:t>15</a:t>
            </a:r>
            <a:endParaRPr lang="en-US" altLang="zh-CN" sz="2800" dirty="0">
              <a:ea typeface="黑体" panose="0201060906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61482" y="2552087"/>
            <a:ext cx="24110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sz="2800" dirty="0">
                <a:ea typeface="黑体" panose="02010609060101010101" pitchFamily="2" charset="-122"/>
              </a:rPr>
              <a:t>2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dirty="0">
                <a:ea typeface="黑体" panose="02010609060101010101" pitchFamily="2" charset="-122"/>
              </a:rPr>
              <a:t>10</a:t>
            </a:r>
            <a:r>
              <a:rPr lang="zh-CN" altLang="en-US" sz="2800" dirty="0">
                <a:latin typeface="+mn-ea"/>
                <a:ea typeface="+mn-ea"/>
              </a:rPr>
              <a:t>和</a:t>
            </a:r>
            <a:r>
              <a:rPr lang="en-US" altLang="zh-CN" sz="2800" dirty="0">
                <a:ea typeface="黑体" panose="02010609060101010101" pitchFamily="2" charset="-122"/>
              </a:rPr>
              <a:t>1.6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dirty="0">
                <a:ea typeface="黑体" panose="02010609060101010101" pitchFamily="2" charset="-122"/>
              </a:rPr>
              <a:t>8</a:t>
            </a:r>
            <a:endParaRPr lang="en-US" altLang="zh-CN" sz="2800" dirty="0"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90445" y="4272280"/>
            <a:ext cx="590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能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86400" y="4272280"/>
            <a:ext cx="590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能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95400" y="3181350"/>
            <a:ext cx="25800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12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20＝3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71600" y="3710305"/>
            <a:ext cx="25800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15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＝3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48200" y="3144520"/>
            <a:ext cx="25800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0＝1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48200" y="3673475"/>
            <a:ext cx="25800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1.6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＝1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753360" y="829310"/>
            <a:ext cx="33547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  ＝  60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3788889" y="1352765"/>
            <a:ext cx="1192213" cy="841375"/>
            <a:chOff x="2310" y="2069"/>
            <a:chExt cx="589" cy="484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310" y="2190"/>
              <a:ext cx="58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内项</a:t>
              </a:r>
              <a:endPara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835" y="2387"/>
              <a:ext cx="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2880" y="2069"/>
              <a:ext cx="0" cy="3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2358" y="2069"/>
              <a:ext cx="0" cy="3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2358" y="2387"/>
              <a:ext cx="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3171190" y="1330325"/>
            <a:ext cx="2496820" cy="1535113"/>
            <a:chOff x="1933" y="2069"/>
            <a:chExt cx="1550" cy="967"/>
          </a:xfrm>
        </p:grpSpPr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3480" y="2069"/>
              <a:ext cx="0" cy="8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1933" y="2069"/>
              <a:ext cx="0" cy="8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933" y="2931"/>
              <a:ext cx="30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3126" y="2931"/>
              <a:ext cx="3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418" y="2707"/>
              <a:ext cx="57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</a:rPr>
                <a:t>外项</a:t>
              </a:r>
              <a:endParaRPr lang="zh-CN" altLang="en-US" sz="2800" b="1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28625" y="1097915"/>
            <a:ext cx="2245995" cy="160147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组成比例的四个数，叫作比例的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项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Rectangle 18"/>
          <p:cNvSpPr/>
          <p:nvPr/>
        </p:nvSpPr>
        <p:spPr>
          <a:xfrm>
            <a:off x="965200" y="3257550"/>
            <a:ext cx="5513070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defTabSz="685800" ea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如果把上面的比例写成分数形式：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09690" y="3065145"/>
          <a:ext cx="14605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2" imgW="597535" imgH="406400" progId="Equation.KSEE3">
                  <p:embed/>
                </p:oleObj>
              </mc:Choice>
              <mc:Fallback>
                <p:oleObj name="" r:id="rId2" imgW="597535" imgH="406400" progId="Equation.KSEE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9690" y="3065145"/>
                        <a:ext cx="1460500" cy="992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8"/>
          <p:cNvSpPr/>
          <p:nvPr/>
        </p:nvSpPr>
        <p:spPr>
          <a:xfrm>
            <a:off x="1066165" y="4057650"/>
            <a:ext cx="67932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defTabSz="685800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仍然是外项，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仍然是内项。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096000" y="971550"/>
            <a:ext cx="2636520" cy="1814830"/>
            <a:chOff x="9960" y="1451"/>
            <a:chExt cx="4152" cy="2858"/>
          </a:xfrm>
        </p:grpSpPr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9960" y="1451"/>
              <a:ext cx="4153" cy="2799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 anchor="ctr">
              <a:no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 </a:t>
              </a:r>
              <a:endPara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960" y="1451"/>
              <a:ext cx="3855" cy="285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  <a:sym typeface="+mn-ea"/>
                </a:rPr>
                <a:t>两端的两项叫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作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  <a:sym typeface="+mn-ea"/>
                </a:rPr>
                <a:t>比例的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  <a:sym typeface="+mn-ea"/>
                </a:rPr>
                <a:t>外项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  <a:sym typeface="+mn-ea"/>
                </a:rPr>
                <a:t>，中间的两项叫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作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  <a:sym typeface="+mn-ea"/>
                </a:rPr>
                <a:t>比例的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  <a:sym typeface="+mn-ea"/>
                </a:rPr>
                <a:t>内项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  <a:sym typeface="+mn-ea"/>
                </a:rPr>
                <a:t>。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065530" y="530225"/>
            <a:ext cx="7515225" cy="11245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计算下面比例中两个外项的积和两个内项的积。比较一下，你能发现什么？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5156" y="1689332"/>
            <a:ext cx="4213224" cy="544829"/>
            <a:chOff x="2177523" y="2063601"/>
            <a:chExt cx="4428212" cy="605612"/>
          </a:xfrm>
        </p:grpSpPr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005285" y="2063601"/>
              <a:ext cx="3600450" cy="58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2.4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1.6 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 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/>
            <p:cNvSpPr txBox="1">
              <a:spLocks noChangeArrowheads="1"/>
            </p:cNvSpPr>
            <p:nvPr/>
          </p:nvSpPr>
          <p:spPr bwMode="auto">
            <a:xfrm>
              <a:off x="2177523" y="2089011"/>
              <a:ext cx="899658" cy="58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r>
                <a:rPr lang="zh-CN" altLang="en-US" sz="2800" b="1" dirty="0"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  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951730" y="1453515"/>
            <a:ext cx="2658110" cy="835660"/>
            <a:chOff x="2677042" y="258573"/>
            <a:chExt cx="2852804" cy="1019175"/>
          </a:xfrm>
        </p:grpSpPr>
        <p:sp>
          <p:nvSpPr>
            <p:cNvPr id="5" name="文本框 4"/>
            <p:cNvSpPr txBox="1">
              <a:spLocks noChangeArrowheads="1"/>
            </p:cNvSpPr>
            <p:nvPr/>
          </p:nvSpPr>
          <p:spPr bwMode="auto">
            <a:xfrm>
              <a:off x="2677042" y="503299"/>
              <a:ext cx="2852804" cy="63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r>
                <a:rPr lang="zh-CN" altLang="en-US" sz="2800" b="1" dirty="0"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  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对象 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973061" y="258573"/>
            <a:ext cx="1181100" cy="1019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" r:id="rId1" imgW="470535" imgH="407035" progId="Equation.KSEE3">
                    <p:embed/>
                  </p:oleObj>
                </mc:Choice>
                <mc:Fallback>
                  <p:oleObj name="" r:id="rId1" imgW="470535" imgH="407035" progId="Equation.KSEE3">
                    <p:embed/>
                    <p:pic>
                      <p:nvPicPr>
                        <p:cNvPr id="0" name="对象 9">
                          <a:hlinkClick r:id="" action="ppaction://ole?verb=1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061" y="258573"/>
                          <a:ext cx="1181100" cy="1019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文本框 9"/>
          <p:cNvSpPr txBox="1"/>
          <p:nvPr/>
        </p:nvSpPr>
        <p:spPr>
          <a:xfrm>
            <a:off x="772932" y="2339687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外项积：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132330" y="2339687"/>
            <a:ext cx="22898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2.4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40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96</a:t>
            </a:r>
            <a:endParaRPr lang="en-US" altLang="zh-CN" sz="2800" b="1" dirty="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135142" y="2946899"/>
            <a:ext cx="208526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1.6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60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96</a:t>
            </a:r>
            <a:endParaRPr lang="en-US" altLang="zh-CN" sz="2800" b="1" dirty="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2932" y="2946899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内项积：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45729" y="2339687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外项积：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14801" y="2946899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内项积：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399530" y="2339687"/>
            <a:ext cx="1935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altLang="zh-CN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399530" y="2946899"/>
            <a:ext cx="20535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1165" y="605790"/>
            <a:ext cx="633730" cy="687705"/>
            <a:chOff x="1080" y="1050"/>
            <a:chExt cx="998" cy="1083"/>
          </a:xfrm>
        </p:grpSpPr>
        <p:pic>
          <p:nvPicPr>
            <p:cNvPr id="17" name="图片 16" descr="图标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5365" y="3638550"/>
            <a:ext cx="7565390" cy="872490"/>
            <a:chOff x="-828" y="330"/>
            <a:chExt cx="11914" cy="1374"/>
          </a:xfrm>
        </p:grpSpPr>
        <p:sp>
          <p:nvSpPr>
            <p:cNvPr id="9231" name="AutoShape 27"/>
            <p:cNvSpPr/>
            <p:nvPr>
              <p:custDataLst>
                <p:tags r:id="rId6"/>
              </p:custDataLst>
            </p:nvPr>
          </p:nvSpPr>
          <p:spPr>
            <a:xfrm>
              <a:off x="-828" y="570"/>
              <a:ext cx="10299" cy="840"/>
            </a:xfrm>
            <a:prstGeom prst="wedgeRoundRectCallout">
              <a:avLst>
                <a:gd name="adj1" fmla="val 55388"/>
                <a:gd name="adj2" fmla="val 25000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>
                <a:lnSpc>
                  <a:spcPct val="100000"/>
                </a:lnSpc>
              </a:pPr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Arial" panose="020B0604020202020204" pitchFamily="34" charset="0"/>
                </a:rPr>
                <a:t>我发现两个外项的积等于两个内项的积。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  <p:pic>
          <p:nvPicPr>
            <p:cNvPr id="28" name="图片 27" descr="E:\桌面\新画人物图\女01 11拷贝.png女01 11拷贝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l="3151" t="-30" r="3151" b="30"/>
            <a:stretch>
              <a:fillRect/>
            </a:stretch>
          </p:blipFill>
          <p:spPr>
            <a:xfrm>
              <a:off x="9995" y="330"/>
              <a:ext cx="1091" cy="1374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1" grpId="0"/>
      <p:bldP spid="15" grpId="0"/>
      <p:bldP spid="11" grpId="0"/>
      <p:bldP spid="22" grpId="0"/>
      <p:bldP spid="1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33400" y="744220"/>
            <a:ext cx="6172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你能举一个例子，验证你的发现吗？</a:t>
            </a:r>
            <a:endParaRPr 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219172" y="1438910"/>
            <a:ext cx="23221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sz="2800" dirty="0">
                <a:ea typeface="黑体" panose="02010609060101010101" pitchFamily="2" charset="-122"/>
              </a:rPr>
              <a:t>3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dirty="0">
                <a:ea typeface="黑体" panose="02010609060101010101" pitchFamily="2" charset="-122"/>
              </a:rPr>
              <a:t>12</a:t>
            </a:r>
            <a:r>
              <a:rPr lang="zh-CN" altLang="en-US" sz="2800" dirty="0">
                <a:ea typeface="黑体" panose="02010609060101010101" pitchFamily="2" charset="-122"/>
              </a:rPr>
              <a:t>＝</a:t>
            </a:r>
            <a:r>
              <a:rPr lang="en-US" altLang="zh-CN" sz="2800" dirty="0">
                <a:ea typeface="黑体" panose="02010609060101010101" pitchFamily="2" charset="-122"/>
              </a:rPr>
              <a:t>4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dirty="0">
                <a:ea typeface="黑体" panose="02010609060101010101" pitchFamily="2" charset="-122"/>
              </a:rPr>
              <a:t>16</a:t>
            </a:r>
            <a:endParaRPr lang="en-US" altLang="zh-CN" sz="2800" dirty="0"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72932" y="2188557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外项积：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2330" y="2188557"/>
            <a:ext cx="22898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16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48</a:t>
            </a:r>
            <a:endParaRPr lang="en-US" altLang="zh-CN" sz="2800" b="1" dirty="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5142" y="2800985"/>
            <a:ext cx="208526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12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48</a:t>
            </a:r>
            <a:endParaRPr lang="en-US" altLang="zh-CN" sz="2800" b="1" dirty="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772932" y="2800985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内项积：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739005" y="1438910"/>
            <a:ext cx="2891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sz="2800" dirty="0">
                <a:ea typeface="黑体" panose="02010609060101010101" pitchFamily="2" charset="-122"/>
              </a:rPr>
              <a:t>5.1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dirty="0">
                <a:ea typeface="黑体" panose="02010609060101010101" pitchFamily="2" charset="-122"/>
              </a:rPr>
              <a:t>1.7</a:t>
            </a:r>
            <a:r>
              <a:rPr lang="zh-CN" altLang="en-US" sz="2800" dirty="0">
                <a:ea typeface="黑体" panose="02010609060101010101" pitchFamily="2" charset="-122"/>
              </a:rPr>
              <a:t>＝</a:t>
            </a:r>
            <a:r>
              <a:rPr lang="en-US" altLang="zh-CN" sz="2800" dirty="0">
                <a:ea typeface="黑体" panose="02010609060101010101" pitchFamily="2" charset="-122"/>
              </a:rPr>
              <a:t>21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dirty="0">
                <a:ea typeface="黑体" panose="02010609060101010101" pitchFamily="2" charset="-122"/>
              </a:rPr>
              <a:t>7</a:t>
            </a:r>
            <a:endParaRPr lang="en-US" altLang="zh-CN" sz="2800" dirty="0"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508637" y="2188557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外项积：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68035" y="2188557"/>
            <a:ext cx="27590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5.1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35.7</a:t>
            </a:r>
            <a:endParaRPr lang="en-US" altLang="zh-CN" sz="2800" b="1" dirty="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44235" y="2800985"/>
            <a:ext cx="26352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1.7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21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35.7</a:t>
            </a:r>
            <a:endParaRPr lang="en-US" altLang="zh-CN" sz="2800" b="1" dirty="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1"/>
            </p:custDataLst>
          </p:nvPr>
        </p:nvSpPr>
        <p:spPr>
          <a:xfrm>
            <a:off x="4582297" y="2800985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内项积：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533400" y="3633470"/>
            <a:ext cx="8103235" cy="953135"/>
          </a:xfrm>
          <a:prstGeom prst="rect">
            <a:avLst/>
          </a:prstGeom>
          <a:solidFill>
            <a:srgbClr val="FEEEBF"/>
          </a:solidFill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在比例里，两个外项的积等于两个内项的积，这叫作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比例的基本性质。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4" grpId="0"/>
      <p:bldP spid="21" grpId="0"/>
      <p:bldP spid="15" grpId="0"/>
      <p:bldP spid="2" grpId="0"/>
      <p:bldP spid="3" grpId="0"/>
      <p:bldP spid="4" grpId="0"/>
      <p:bldP spid="7" grpId="0"/>
      <p:bldP spid="6" grpId="0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295400" y="209550"/>
            <a:ext cx="5945505" cy="1057910"/>
            <a:chOff x="2040" y="330"/>
            <a:chExt cx="9363" cy="1666"/>
          </a:xfrm>
        </p:grpSpPr>
        <p:sp>
          <p:nvSpPr>
            <p:cNvPr id="9231" name="AutoShape 27"/>
            <p:cNvSpPr/>
            <p:nvPr/>
          </p:nvSpPr>
          <p:spPr>
            <a:xfrm>
              <a:off x="2160" y="681"/>
              <a:ext cx="7501" cy="840"/>
            </a:xfrm>
            <a:prstGeom prst="wedgeRoundRectCallout">
              <a:avLst>
                <a:gd name="adj1" fmla="val 56026"/>
                <a:gd name="adj2" fmla="val -952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just"/>
              <a:endParaRPr lang="en-US" altLang="zh-CN" sz="2000" b="1" dirty="0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endParaRPr lang="en-US" altLang="zh-CN" sz="2000" b="1" dirty="0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2" name="矩形 2"/>
            <p:cNvSpPr/>
            <p:nvPr/>
          </p:nvSpPr>
          <p:spPr>
            <a:xfrm>
              <a:off x="2040" y="570"/>
              <a:ext cx="7705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你能用字母表示这个性质吗？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2" name="图片 1" descr="书本 拷贝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080" y="330"/>
              <a:ext cx="1323" cy="1666"/>
            </a:xfrm>
            <a:prstGeom prst="rect">
              <a:avLst/>
            </a:prstGeom>
          </p:spPr>
        </p:pic>
      </p:grpSp>
      <p:grpSp>
        <p:nvGrpSpPr>
          <p:cNvPr id="7" name="Group 48"/>
          <p:cNvGrpSpPr/>
          <p:nvPr/>
        </p:nvGrpSpPr>
        <p:grpSpPr>
          <a:xfrm>
            <a:off x="89495" y="1123709"/>
            <a:ext cx="4722372" cy="2263223"/>
            <a:chOff x="1587" y="2891"/>
            <a:chExt cx="3966" cy="1899"/>
          </a:xfrm>
        </p:grpSpPr>
        <p:grpSp>
          <p:nvGrpSpPr>
            <p:cNvPr id="12305" name="Group 47"/>
            <p:cNvGrpSpPr/>
            <p:nvPr/>
          </p:nvGrpSpPr>
          <p:grpSpPr>
            <a:xfrm>
              <a:off x="1587" y="2891"/>
              <a:ext cx="3966" cy="1899"/>
              <a:chOff x="1587" y="2892"/>
              <a:chExt cx="3966" cy="1899"/>
            </a:xfrm>
          </p:grpSpPr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1587" y="2892"/>
                <a:ext cx="3966" cy="1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用字母表示比例的基本性质：</a:t>
                </a:r>
                <a:endPara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            a</a:t>
                </a:r>
                <a:r>
                  <a:rPr lang="en-US" altLang="zh-CN" sz="2800" dirty="0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∶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b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＝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∶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d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endParaRPr lang="en-US" altLang="zh-CN" sz="2800" b="1" i="1" dirty="0">
                  <a:latin typeface="Times New Roman" panose="02020603050405020304" pitchFamily="18" charset="0"/>
                  <a:ea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graphicFrame>
            <p:nvGraphicFramePr>
              <p:cNvPr id="12309" name="Object 8"/>
              <p:cNvGraphicFramePr>
                <a:graphicFrameLocks noChangeAspect="1"/>
              </p:cNvGraphicFramePr>
              <p:nvPr/>
            </p:nvGraphicFramePr>
            <p:xfrm>
              <a:off x="2792" y="4126"/>
              <a:ext cx="337" cy="6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7" name="" r:id="rId3" imgW="152400" imgH="405765" progId="Equation.DSMT4">
                      <p:embed/>
                    </p:oleObj>
                  </mc:Choice>
                  <mc:Fallback>
                    <p:oleObj name="" r:id="rId3" imgW="152400" imgH="405765" progId="Equation.DSMT4">
                      <p:embed/>
                      <p:pic>
                        <p:nvPicPr>
                          <p:cNvPr id="0" name="图片 3076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792" y="4126"/>
                            <a:ext cx="337" cy="66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0" name="Object 7"/>
              <p:cNvGraphicFramePr>
                <a:graphicFrameLocks noChangeAspect="1"/>
              </p:cNvGraphicFramePr>
              <p:nvPr/>
            </p:nvGraphicFramePr>
            <p:xfrm>
              <a:off x="3788" y="4116"/>
              <a:ext cx="266" cy="6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" name="" r:id="rId5" imgW="165100" imgH="405765" progId="Equation.DSMT4">
                      <p:embed/>
                    </p:oleObj>
                  </mc:Choice>
                  <mc:Fallback>
                    <p:oleObj name="" r:id="rId5" imgW="165100" imgH="405765" progId="Equation.DSMT4">
                      <p:embed/>
                      <p:pic>
                        <p:nvPicPr>
                          <p:cNvPr id="0" name="图片 3077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788" y="4116"/>
                            <a:ext cx="266" cy="66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11" name="Rectangle 13"/>
              <p:cNvSpPr/>
              <p:nvPr/>
            </p:nvSpPr>
            <p:spPr>
              <a:xfrm>
                <a:off x="3089" y="4276"/>
                <a:ext cx="752" cy="4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>
                <a:spAutoFit/>
              </a:bodyPr>
              <a:p>
                <a:r>
                  <a:rPr lang="en-US" altLang="zh-CN" sz="2800" b="1" dirty="0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  ＝</a:t>
                </a:r>
                <a:r>
                  <a:rPr lang="zh-CN" altLang="en-US" sz="2800" b="1" dirty="0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  </a:t>
                </a:r>
                <a:endParaRPr lang="zh-CN" alt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12" name="Text Box 16"/>
              <p:cNvSpPr txBox="1"/>
              <p:nvPr/>
            </p:nvSpPr>
            <p:spPr>
              <a:xfrm rot="10765667" flipV="1">
                <a:off x="2072" y="4301"/>
                <a:ext cx="404" cy="4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zh-CN" altLang="en-US" sz="2800" b="1" dirty="0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或</a:t>
                </a:r>
                <a:endParaRPr lang="zh-CN" altLang="en-US" sz="2800" b="1" dirty="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2306" name="Line 9"/>
            <p:cNvSpPr/>
            <p:nvPr/>
          </p:nvSpPr>
          <p:spPr>
            <a:xfrm>
              <a:off x="3229" y="4343"/>
              <a:ext cx="520" cy="31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ysDot"/>
              <a:headEnd type="triangle" w="med" len="med"/>
              <a:tailEnd type="triangle" w="med" len="med"/>
            </a:ln>
          </p:spPr>
        </p:sp>
        <p:sp>
          <p:nvSpPr>
            <p:cNvPr id="12307" name="Line 10"/>
            <p:cNvSpPr/>
            <p:nvPr/>
          </p:nvSpPr>
          <p:spPr>
            <a:xfrm flipV="1">
              <a:off x="3202" y="4343"/>
              <a:ext cx="520" cy="31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ysDot"/>
              <a:headEnd type="triangle" w="med" len="med"/>
              <a:tailEnd type="triangle" w="med" len="med"/>
            </a:ln>
          </p:spPr>
        </p:sp>
      </p:grpSp>
      <p:sp>
        <p:nvSpPr>
          <p:cNvPr id="22" name="Text Box 62"/>
          <p:cNvSpPr txBox="1"/>
          <p:nvPr/>
        </p:nvSpPr>
        <p:spPr>
          <a:xfrm>
            <a:off x="3716655" y="2519045"/>
            <a:ext cx="1254125" cy="521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i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ad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bc</a:t>
            </a:r>
            <a:endParaRPr lang="en-US" altLang="zh-CN" sz="2800" b="1" i="1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" name="右大括号 38"/>
          <p:cNvSpPr/>
          <p:nvPr/>
        </p:nvSpPr>
        <p:spPr>
          <a:xfrm>
            <a:off x="3500755" y="2107565"/>
            <a:ext cx="215900" cy="1344613"/>
          </a:xfrm>
          <a:prstGeom prst="rightBrace">
            <a:avLst>
              <a:gd name="adj1" fmla="val 57608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20000"/>
              </a:lnSpc>
            </a:pPr>
            <a:endParaRPr lang="zh-CN" altLang="en-US" sz="2600" b="1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4700" y="3867150"/>
            <a:ext cx="310197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b="1" i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zh-CN" altLang="en-US" sz="2400" b="1" i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r>
              <a:rPr lang="zh-CN" altLang="en-US" sz="2400" b="1" i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</a:t>
            </a:r>
            <a:r>
              <a:rPr lang="zh-CN" altLang="en-US" sz="2400" b="1" i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</a:t>
            </a: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均不为 </a:t>
            </a:r>
            <a:r>
              <a:rPr lang="en-US" altLang="zh-CN" sz="2400" b="1" i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</a:t>
            </a:r>
            <a:endParaRPr lang="en-US" altLang="zh-CN" sz="2400" b="1" i="1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05400" y="1733550"/>
            <a:ext cx="3649345" cy="267525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反过来，四个不为0的数，如果其中两个数的乘积和另外两个数的乘积相等，这四个数就可以组成比例。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bldLvl="0" animBg="1"/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331788" y="895033"/>
            <a:ext cx="7800975" cy="52197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判断下面哪组中的两个比可以组成比例。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Text Box 13"/>
          <p:cNvSpPr txBox="1"/>
          <p:nvPr/>
        </p:nvSpPr>
        <p:spPr>
          <a:xfrm>
            <a:off x="752793" y="1612265"/>
            <a:ext cx="3241675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62443" y="2183765"/>
            <a:ext cx="1800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6×5＝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27"/>
          <p:cNvSpPr/>
          <p:nvPr/>
        </p:nvSpPr>
        <p:spPr>
          <a:xfrm>
            <a:off x="1762443" y="2826703"/>
            <a:ext cx="1800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3×8＝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27"/>
          <p:cNvSpPr/>
          <p:nvPr/>
        </p:nvSpPr>
        <p:spPr>
          <a:xfrm>
            <a:off x="1279843" y="3545840"/>
            <a:ext cx="28114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不能组成比例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391" name="Text Box 13"/>
          <p:cNvSpPr txBox="1"/>
          <p:nvPr/>
        </p:nvSpPr>
        <p:spPr>
          <a:xfrm>
            <a:off x="4404043" y="1612265"/>
            <a:ext cx="4618037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27"/>
          <p:cNvSpPr/>
          <p:nvPr/>
        </p:nvSpPr>
        <p:spPr>
          <a:xfrm>
            <a:off x="5459730" y="2183765"/>
            <a:ext cx="24876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0.2×50＝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27"/>
          <p:cNvSpPr/>
          <p:nvPr/>
        </p:nvSpPr>
        <p:spPr>
          <a:xfrm>
            <a:off x="5459730" y="2826703"/>
            <a:ext cx="2692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2.5×4＝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27"/>
          <p:cNvSpPr/>
          <p:nvPr/>
        </p:nvSpPr>
        <p:spPr>
          <a:xfrm>
            <a:off x="5135880" y="3545840"/>
            <a:ext cx="28114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buClrTx/>
              <a:buSzTx/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可以组成比例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72410" y="260350"/>
            <a:ext cx="359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P39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0" name="Text Box 7"/>
          <p:cNvSpPr txBox="1"/>
          <p:nvPr/>
        </p:nvSpPr>
        <p:spPr>
          <a:xfrm>
            <a:off x="228283" y="562928"/>
            <a:ext cx="3654425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endParaRPr lang="en-US" altLang="zh-CN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411" name="Text Box 8"/>
          <p:cNvSpPr txBox="1"/>
          <p:nvPr/>
        </p:nvSpPr>
        <p:spPr>
          <a:xfrm>
            <a:off x="4528185" y="563245"/>
            <a:ext cx="3863340" cy="521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1.2∶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  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412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71600" y="289560"/>
          <a:ext cx="805180" cy="95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43535" imgH="407035" progId="Equation.KSEE3">
                  <p:embed/>
                </p:oleObj>
              </mc:Choice>
              <mc:Fallback>
                <p:oleObj name="" r:id="rId1" imgW="343535" imgH="407035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71600" y="289560"/>
                        <a:ext cx="805180" cy="9518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10400" y="316230"/>
          <a:ext cx="78295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316865" imgH="405765" progId="Equation.DSMT4">
                  <p:embed/>
                </p:oleObj>
              </mc:Choice>
              <mc:Fallback>
                <p:oleObj name="" r:id="rId3" imgW="316865" imgH="405765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0400" y="316230"/>
                        <a:ext cx="782955" cy="1000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56230" y="316230"/>
          <a:ext cx="783590" cy="92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5" imgW="343535" imgH="407035" progId="Equation.KSEE3">
                  <p:embed/>
                </p:oleObj>
              </mc:Choice>
              <mc:Fallback>
                <p:oleObj name="" r:id="rId5" imgW="343535" imgH="407035" progId="Equation.KSEE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6230" y="316230"/>
                        <a:ext cx="783590" cy="9251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183630" y="361950"/>
          <a:ext cx="335280" cy="893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7" imgW="152400" imgH="407035" progId="Equation.KSEE3">
                  <p:embed/>
                </p:oleObj>
              </mc:Choice>
              <mc:Fallback>
                <p:oleObj name="" r:id="rId7" imgW="152400" imgH="407035" progId="Equation.KSEE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3630" y="361950"/>
                        <a:ext cx="335280" cy="8934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27"/>
          <p:cNvSpPr/>
          <p:nvPr/>
        </p:nvSpPr>
        <p:spPr>
          <a:xfrm>
            <a:off x="962025" y="3736340"/>
            <a:ext cx="28114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可以组成比例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9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63980" y="1428750"/>
          <a:ext cx="1589405" cy="995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9" imgW="648335" imgH="406400" progId="Equation.KSEE3">
                  <p:embed/>
                </p:oleObj>
              </mc:Choice>
              <mc:Fallback>
                <p:oleObj name="" r:id="rId9" imgW="648335" imgH="4064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63980" y="1428750"/>
                        <a:ext cx="1589405" cy="9950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63980" y="2533015"/>
          <a:ext cx="1589405" cy="99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1" imgW="648335" imgH="406400" progId="Equation.KSEE3">
                  <p:embed/>
                </p:oleObj>
              </mc:Choice>
              <mc:Fallback>
                <p:oleObj name="" r:id="rId11" imgW="648335" imgH="406400" progId="Equation.KSEE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63980" y="2533015"/>
                        <a:ext cx="1589405" cy="9956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84800" y="1651953"/>
          <a:ext cx="15716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3" imgW="584835" imgH="177800" progId="Equation.KSEE3">
                  <p:embed/>
                </p:oleObj>
              </mc:Choice>
              <mc:Fallback>
                <p:oleObj name="" r:id="rId13" imgW="584835" imgH="177800" progId="Equation.KSEE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84800" y="1651953"/>
                        <a:ext cx="1571625" cy="477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10200" y="2407920"/>
          <a:ext cx="1511935" cy="105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5" imgW="584835" imgH="406400" progId="Equation.KSEE3">
                  <p:embed/>
                </p:oleObj>
              </mc:Choice>
              <mc:Fallback>
                <p:oleObj name="" r:id="rId15" imgW="584835" imgH="406400" progId="Equation.KSEE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10200" y="2407920"/>
                        <a:ext cx="1511935" cy="10502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27"/>
          <p:cNvSpPr/>
          <p:nvPr/>
        </p:nvSpPr>
        <p:spPr>
          <a:xfrm>
            <a:off x="5095875" y="3736340"/>
            <a:ext cx="28114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不能组成比例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框 1"/>
          <p:cNvSpPr txBox="1"/>
          <p:nvPr/>
        </p:nvSpPr>
        <p:spPr>
          <a:xfrm>
            <a:off x="381000" y="514350"/>
            <a:ext cx="8280400" cy="2158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李叔叔承包了两块水稻田，面积分别为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公顷和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公顷。秋收时，两块水稻田的产量分别为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3.75t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6t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。两块水稻田的产量与面积之比，是否可以组成比例？如果可以组成比例，指出比例的内项和外项。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" y="2800350"/>
            <a:ext cx="806450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答：可以组成比例，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3.75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0.5＝6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0.5和6是内项，3.75和0.8是外项。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72410" y="151130"/>
            <a:ext cx="359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P41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练习八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PLACING_PICTURE_USER_VIEWPORT" val="{&quot;height&quot;:1862,&quot;width&quot;:1479}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21.xml><?xml version="1.0" encoding="utf-8"?>
<p:tagLst xmlns:p="http://schemas.openxmlformats.org/presentationml/2006/main">
  <p:tag name="KSO_WPP_MARK_KEY" val="ae9d58f7-d74e-4ca2-bf21-20a8f45f3d1a"/>
  <p:tag name="COMMONDATA" val="eyJoZGlkIjoiMGIwODFkOTgzNTQzYjU1NzhjOTQ2MTRiZjFlNDExYT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1862,&quot;width&quot;:1479}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WPS 演示</Application>
  <PresentationFormat>在屏幕上显示</PresentationFormat>
  <Paragraphs>199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13</vt:i4>
      </vt:variant>
      <vt:variant>
        <vt:lpstr>幻灯片标题</vt:lpstr>
      </vt:variant>
      <vt:variant>
        <vt:i4>12</vt:i4>
      </vt:variant>
    </vt:vector>
  </HeadingPairs>
  <TitlesOfParts>
    <vt:vector size="40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楷体_GB2312</vt:lpstr>
      <vt:lpstr>新宋体</vt:lpstr>
      <vt:lpstr>等线</vt:lpstr>
      <vt:lpstr>迷你简艺黑</vt:lpstr>
      <vt:lpstr>Calibri</vt:lpstr>
      <vt:lpstr>Arial Unicode MS</vt:lpstr>
      <vt:lpstr>Office 主题​​</vt:lpstr>
      <vt:lpstr>6_默认设计模板</vt:lpstr>
      <vt:lpstr>Equation.KSEE3</vt:lpstr>
      <vt:lpstr>Equation.KSEE3</vt:lpstr>
      <vt:lpstr>Equation.KSEE3</vt:lpstr>
      <vt:lpstr>Equation.KSEE3</vt:lpstr>
      <vt:lpstr>Equation.DSMT4</vt:lpstr>
      <vt:lpstr>Equation.KSEE3</vt:lpstr>
      <vt:lpstr>Equation.DSMT4</vt:lpstr>
      <vt:lpstr>Equation.DSMT4</vt:lpstr>
      <vt:lpstr>Equation.KSEE3</vt:lpstr>
      <vt:lpstr>Equation.DSMT4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270</cp:revision>
  <dcterms:created xsi:type="dcterms:W3CDTF">2015-05-29T07:51:00Z</dcterms:created>
  <dcterms:modified xsi:type="dcterms:W3CDTF">2024-01-23T04:18:39Z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C83A7BE11998469CA56986A3F9B9EDB4</vt:lpwstr>
  </property>
</Properties>
</file>