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60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</p:sldIdLst>
  <p:sldSz cx="9144000" cy="5143500" type="screen16x9"/>
  <p:notesSz cx="6858000" cy="9144000"/>
  <p:defaultTextStyle>
    <a:defPPr>
      <a:defRPr lang="zh-CN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D1"/>
    <a:srgbClr val="FFD9EF"/>
    <a:srgbClr val="19311A"/>
    <a:srgbClr val="0E2D0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3648" autoAdjust="0"/>
  </p:normalViewPr>
  <p:slideViewPr>
    <p:cSldViewPr snapToGrid="0">
      <p:cViewPr varScale="1">
        <p:scale>
          <a:sx n="114" d="100"/>
          <a:sy n="114" d="100"/>
        </p:scale>
        <p:origin x="672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3EF7679-41B0-45F0-BC56-F3CB48A28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6E5A0F-B7A7-402A-B9A5-AF4B3C1913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EFEE91-A3D4-4A5C-AA46-85B8735E01DA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B1013CF-6845-41B0-BB18-4851E86600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8FA73A14-B260-4672-A714-6299D6064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7F4DD8-0A9A-47DD-B2B0-ADEE5496E1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F0F0B3-2309-405C-B9EF-BFB2769E4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49EB94A8-095B-4E82-B6DE-0300D294A4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5C61A5C-5AE9-4F71-B78A-BB174AB08037}"/>
              </a:ext>
            </a:extLst>
          </p:cNvPr>
          <p:cNvSpPr/>
          <p:nvPr userDrawn="1"/>
        </p:nvSpPr>
        <p:spPr>
          <a:xfrm>
            <a:off x="0" y="0"/>
            <a:ext cx="9197975" cy="5197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135" rIns="1080135" anchor="ctr"/>
          <a:lstStyle/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 noProof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5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声  明</a:t>
            </a:r>
          </a:p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 noProof="1">
              <a:solidFill>
                <a:srgbClr val="FF0000"/>
              </a:solidFill>
              <a:latin typeface="+mj-ea"/>
              <a:ea typeface="+mj-ea"/>
            </a:endParaRP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本文件仅用于个人学习、研究或欣赏，以及其他非商业性或非盈利性用途，但同时应遵守著作权法及其他相关法律的规定，不得侵犯本司及相关权利人的合法权利。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除此以外，将本文件任何内容用于其他用途时，应获得授权，如发现未经授权用于商业或盈利用途将追究侵权者的法律责任。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noProof="1">
              <a:solidFill>
                <a:srgbClr val="FF0000"/>
              </a:solidFill>
              <a:latin typeface="+mj-ea"/>
              <a:ea typeface="+mj-ea"/>
            </a:endParaRPr>
          </a:p>
          <a:p>
            <a:pPr indent="4572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武汉天成贵龙文化传播有限公司</a:t>
            </a:r>
          </a:p>
          <a:p>
            <a:pPr indent="4572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湖北山河律师事务所</a:t>
            </a:r>
            <a:endParaRPr lang="zh-CN" altLang="en-US" sz="2200" noProof="1">
              <a:solidFill>
                <a:srgbClr val="FF0000"/>
              </a:solidFill>
              <a:latin typeface="+mj-ea"/>
              <a:ea typeface="+mj-ea"/>
            </a:endParaRPr>
          </a:p>
          <a:p>
            <a:pPr algn="ctr">
              <a:defRPr/>
            </a:pPr>
            <a:endParaRPr lang="zh-CN" altLang="en-US" sz="2500" noProof="1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8490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>
            <a:extLst>
              <a:ext uri="{FF2B5EF4-FFF2-40B4-BE49-F238E27FC236}">
                <a16:creationId xmlns:a16="http://schemas.microsoft.com/office/drawing/2014/main" id="{B641CFE5-9D16-44F7-96D9-8361A76BA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149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>
            <a:extLst>
              <a:ext uri="{FF2B5EF4-FFF2-40B4-BE49-F238E27FC236}">
                <a16:creationId xmlns:a16="http://schemas.microsoft.com/office/drawing/2014/main" id="{D9F6C0F9-EDA0-46FC-8A6E-46BE827CD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C8C2E58-CE24-4EF8-A4D0-CE99F9C3B76B}"/>
              </a:ext>
            </a:extLst>
          </p:cNvPr>
          <p:cNvSpPr/>
          <p:nvPr userDrawn="1"/>
        </p:nvSpPr>
        <p:spPr>
          <a:xfrm>
            <a:off x="0" y="449263"/>
            <a:ext cx="9144000" cy="424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AB8B1BE-7BC1-4F58-8253-A9FE2BD27739}"/>
              </a:ext>
            </a:extLst>
          </p:cNvPr>
          <p:cNvSpPr/>
          <p:nvPr userDrawn="1"/>
        </p:nvSpPr>
        <p:spPr>
          <a:xfrm>
            <a:off x="0" y="449263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EA68E6E-E0B7-4B2E-AC9A-03066360F5A4}"/>
              </a:ext>
            </a:extLst>
          </p:cNvPr>
          <p:cNvSpPr/>
          <p:nvPr userDrawn="1"/>
        </p:nvSpPr>
        <p:spPr>
          <a:xfrm>
            <a:off x="-3175" y="4654550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11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>
            <a:extLst>
              <a:ext uri="{FF2B5EF4-FFF2-40B4-BE49-F238E27FC236}">
                <a16:creationId xmlns:a16="http://schemas.microsoft.com/office/drawing/2014/main" id="{346BF350-7728-4272-9DE0-E5E54E28A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8">
            <a:extLst>
              <a:ext uri="{FF2B5EF4-FFF2-40B4-BE49-F238E27FC236}">
                <a16:creationId xmlns:a16="http://schemas.microsoft.com/office/drawing/2014/main" id="{754EE340-8E35-4555-99A8-1181978B072F}"/>
              </a:ext>
            </a:extLst>
          </p:cNvPr>
          <p:cNvSpPr/>
          <p:nvPr userDrawn="1"/>
        </p:nvSpPr>
        <p:spPr>
          <a:xfrm>
            <a:off x="196850" y="184150"/>
            <a:ext cx="8747125" cy="4773613"/>
          </a:xfrm>
          <a:prstGeom prst="roundRect">
            <a:avLst>
              <a:gd name="adj" fmla="val 8696"/>
            </a:avLst>
          </a:prstGeom>
          <a:solidFill>
            <a:schemeClr val="bg1"/>
          </a:solidFill>
          <a:ln w="38100">
            <a:solidFill>
              <a:srgbClr val="E9A6A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410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>
            <a:extLst>
              <a:ext uri="{FF2B5EF4-FFF2-40B4-BE49-F238E27FC236}">
                <a16:creationId xmlns:a16="http://schemas.microsoft.com/office/drawing/2014/main" id="{FC1F0CE7-9F29-490A-94DE-6FA377B486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61E31920-8FD0-4B79-8E46-610218D7B0A1}"/>
              </a:ext>
            </a:extLst>
          </p:cNvPr>
          <p:cNvSpPr txBox="1">
            <a:spLocks/>
          </p:cNvSpPr>
          <p:nvPr userDrawn="1"/>
        </p:nvSpPr>
        <p:spPr>
          <a:xfrm>
            <a:off x="676275" y="798513"/>
            <a:ext cx="7772400" cy="14001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9pPr>
          </a:lstStyle>
          <a:p>
            <a:pPr>
              <a:defRPr/>
            </a:pPr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7A9EFD09-8690-4F5A-9215-46673B7C68C9}"/>
              </a:ext>
            </a:extLst>
          </p:cNvPr>
          <p:cNvSpPr txBox="1">
            <a:spLocks/>
          </p:cNvSpPr>
          <p:nvPr userDrawn="1"/>
        </p:nvSpPr>
        <p:spPr>
          <a:xfrm>
            <a:off x="1362075" y="2087563"/>
            <a:ext cx="6400800" cy="665162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noProof="1"/>
              <a:t>单击此处编辑母版副标题样式</a:t>
            </a:r>
          </a:p>
        </p:txBody>
      </p:sp>
      <p:pic>
        <p:nvPicPr>
          <p:cNvPr id="1029" name="图片 7">
            <a:extLst>
              <a:ext uri="{FF2B5EF4-FFF2-40B4-BE49-F238E27FC236}">
                <a16:creationId xmlns:a16="http://schemas.microsoft.com/office/drawing/2014/main" id="{6BE98734-4BFE-42FB-A909-94001E21E4C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52EBAAB6-4FED-4B35-8B17-DD8E6E2117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31" name="图片 1">
            <a:extLst>
              <a:ext uri="{FF2B5EF4-FFF2-40B4-BE49-F238E27FC236}">
                <a16:creationId xmlns:a16="http://schemas.microsoft.com/office/drawing/2014/main" id="{C2403CAB-C82C-48BD-82D4-6F72DB2BF07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5">
            <a:extLst>
              <a:ext uri="{FF2B5EF4-FFF2-40B4-BE49-F238E27FC236}">
                <a16:creationId xmlns:a16="http://schemas.microsoft.com/office/drawing/2014/main" id="{55331CAC-7306-40B1-9BD9-4C40163F5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0" y="1711325"/>
            <a:ext cx="3775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CN" altLang="en-US" sz="4400" b="1"/>
              <a:t>练习十六</a:t>
            </a:r>
          </a:p>
        </p:txBody>
      </p:sp>
      <p:sp>
        <p:nvSpPr>
          <p:cNvPr id="10243" name="标题 5">
            <a:extLst>
              <a:ext uri="{FF2B5EF4-FFF2-40B4-BE49-F238E27FC236}">
                <a16:creationId xmlns:a16="http://schemas.microsoft.com/office/drawing/2014/main" id="{8D0C9A0F-315F-4233-8CFF-D1F1FBBC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511425"/>
            <a:ext cx="4467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P81-P82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练习十六）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">
            <a:extLst>
              <a:ext uri="{FF2B5EF4-FFF2-40B4-BE49-F238E27FC236}">
                <a16:creationId xmlns:a16="http://schemas.microsoft.com/office/drawing/2014/main" id="{194084C5-40AD-491C-9827-31A2005CC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096963"/>
            <a:ext cx="8002587" cy="147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/>
              <a:t>7. </a:t>
            </a:r>
            <a:r>
              <a:rPr lang="zh-CN" altLang="en-US" sz="3200" b="1" dirty="0"/>
              <a:t>当</a:t>
            </a:r>
            <a:r>
              <a:rPr lang="en-US" altLang="zh-CN" sz="3200" b="1" i="1" dirty="0"/>
              <a:t>n</a:t>
            </a:r>
            <a:r>
              <a:rPr lang="zh-CN" altLang="en-US" sz="3200" b="1" dirty="0"/>
              <a:t>表示所有的自然数</a:t>
            </a:r>
            <a:r>
              <a:rPr lang="en-US" altLang="zh-CN" sz="3200" b="1" dirty="0"/>
              <a:t>0</a:t>
            </a:r>
            <a:r>
              <a:rPr lang="zh-CN" altLang="en-US" sz="3200" b="1" dirty="0"/>
              <a:t>，</a:t>
            </a:r>
            <a:r>
              <a:rPr lang="en-US" altLang="zh-CN" sz="3200" b="1" dirty="0"/>
              <a:t>1</a:t>
            </a:r>
            <a:r>
              <a:rPr lang="zh-CN" altLang="en-US" sz="3200" b="1" dirty="0"/>
              <a:t>，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，</a:t>
            </a:r>
            <a:r>
              <a:rPr lang="en-US" altLang="zh-CN" sz="3200" b="1" dirty="0"/>
              <a:t>3</a:t>
            </a:r>
            <a:r>
              <a:rPr lang="zh-CN" altLang="en-US" sz="3200" b="1" dirty="0"/>
              <a:t>，</a:t>
            </a:r>
            <a:r>
              <a:rPr lang="en-US" altLang="zh-CN" sz="3200" b="1" dirty="0"/>
              <a:t>4</a:t>
            </a:r>
            <a:r>
              <a:rPr lang="zh-CN" altLang="en-US" sz="3200" b="1" dirty="0"/>
              <a:t>，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5</a:t>
            </a:r>
            <a:r>
              <a:rPr lang="zh-CN" altLang="en-US" sz="3200" b="1" dirty="0"/>
              <a:t>，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3200" b="1" dirty="0"/>
              <a:t>时，</a:t>
            </a:r>
            <a:r>
              <a:rPr lang="en-US" altLang="zh-CN" sz="3200" b="1" dirty="0"/>
              <a:t>2</a:t>
            </a:r>
            <a:r>
              <a:rPr lang="en-US" altLang="zh-CN" sz="3200" b="1" i="1" dirty="0"/>
              <a:t>n</a:t>
            </a:r>
            <a:r>
              <a:rPr lang="zh-CN" altLang="en-US" sz="3200" b="1" dirty="0"/>
              <a:t>表示什么数？</a:t>
            </a:r>
            <a:r>
              <a:rPr lang="en-US" altLang="zh-CN" sz="3200" b="1" dirty="0"/>
              <a:t>2</a:t>
            </a:r>
            <a:r>
              <a:rPr lang="en-US" altLang="zh-CN" sz="3200" b="1" i="1" dirty="0"/>
              <a:t>n</a:t>
            </a:r>
            <a:r>
              <a:rPr lang="en-US" altLang="zh-CN" sz="3200" b="1" dirty="0"/>
              <a:t>+1</a:t>
            </a:r>
            <a:r>
              <a:rPr lang="zh-CN" altLang="en-US" sz="3200" b="1" dirty="0"/>
              <a:t>呢？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1DE1A2F-702C-4D04-85D4-C9B0E9A13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2649538"/>
            <a:ext cx="4764446" cy="147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2</a:t>
            </a:r>
            <a:r>
              <a:rPr lang="en-US" altLang="zh-CN" sz="3200" b="1" i="1" dirty="0">
                <a:solidFill>
                  <a:srgbClr val="FF0000"/>
                </a:solidFill>
              </a:rPr>
              <a:t>n</a:t>
            </a:r>
            <a:r>
              <a:rPr lang="zh-CN" altLang="en-US" sz="3200" b="1" dirty="0">
                <a:solidFill>
                  <a:srgbClr val="FF0000"/>
                </a:solidFill>
              </a:rPr>
              <a:t>表示所有的正偶数，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2</a:t>
            </a:r>
            <a:r>
              <a:rPr lang="en-US" altLang="zh-CN" sz="3200" b="1" i="1" dirty="0">
                <a:solidFill>
                  <a:srgbClr val="FF0000"/>
                </a:solidFill>
              </a:rPr>
              <a:t>n</a:t>
            </a:r>
            <a:r>
              <a:rPr lang="en-US" altLang="zh-CN" sz="3200" b="1" dirty="0">
                <a:solidFill>
                  <a:srgbClr val="FF0000"/>
                </a:solidFill>
              </a:rPr>
              <a:t>+1</a:t>
            </a:r>
            <a:r>
              <a:rPr lang="zh-CN" altLang="en-US" sz="3200" b="1" dirty="0">
                <a:solidFill>
                  <a:srgbClr val="FF0000"/>
                </a:solidFill>
              </a:rPr>
              <a:t>表示所有的正奇数。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>
            <a:extLst>
              <a:ext uri="{FF2B5EF4-FFF2-40B4-BE49-F238E27FC236}">
                <a16:creationId xmlns:a16="http://schemas.microsoft.com/office/drawing/2014/main" id="{22AAFFEF-F3AA-426F-9BA1-29F5B2026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093788"/>
            <a:ext cx="8281987" cy="147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/>
              <a:t>8.</a:t>
            </a:r>
            <a:r>
              <a:rPr lang="zh-CN" altLang="en-US" sz="3200" b="1" dirty="0"/>
              <a:t>一台电视机打八五折后售价为</a:t>
            </a:r>
            <a:r>
              <a:rPr lang="en-US" altLang="zh-CN" sz="3200" b="1" dirty="0"/>
              <a:t>2975</a:t>
            </a:r>
            <a:r>
              <a:rPr lang="zh-CN" altLang="en-US" sz="3200" b="1" dirty="0"/>
              <a:t>元，这台电视机原价是多少元？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CC55F77-87C1-4237-A1A2-C94EA960D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2722563"/>
            <a:ext cx="452913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2975÷85%=3500</a:t>
            </a:r>
            <a:r>
              <a:rPr lang="zh-CN" altLang="en-US" sz="3200" b="1" dirty="0">
                <a:solidFill>
                  <a:srgbClr val="FF0000"/>
                </a:solidFill>
              </a:rPr>
              <a:t>（元）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F61F749-D603-4810-A03C-467D443C9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3536950"/>
            <a:ext cx="6265985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答：这台电视机原价是</a:t>
            </a:r>
            <a:r>
              <a:rPr lang="en-US" altLang="zh-CN" sz="3200" b="1" dirty="0">
                <a:solidFill>
                  <a:srgbClr val="FF0000"/>
                </a:solidFill>
              </a:rPr>
              <a:t>3500</a:t>
            </a:r>
            <a:r>
              <a:rPr lang="zh-CN" altLang="en-US" sz="3200" b="1" dirty="0">
                <a:solidFill>
                  <a:srgbClr val="FF0000"/>
                </a:solidFill>
              </a:rPr>
              <a:t>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A27998BD-1A93-4E3B-885D-9784941E6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1277938"/>
            <a:ext cx="7697787" cy="22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3200" b="1" dirty="0"/>
              <a:t>9. </a:t>
            </a:r>
            <a:r>
              <a:rPr lang="zh-CN" altLang="en-US" sz="3200" b="1" dirty="0"/>
              <a:t>绿化队为一个社区栽花。栽月季花</a:t>
            </a:r>
            <a:r>
              <a:rPr lang="en-US" altLang="zh-CN" sz="3200" b="1" dirty="0"/>
              <a:t>240</a:t>
            </a:r>
            <a:r>
              <a:rPr lang="zh-CN" altLang="en-US" sz="3200" b="1" dirty="0"/>
              <a:t>棵，如果加</a:t>
            </a:r>
            <a:r>
              <a:rPr lang="en-US" altLang="zh-CN" sz="3200" b="1" dirty="0"/>
              <a:t>16</a:t>
            </a:r>
            <a:r>
              <a:rPr lang="zh-CN" altLang="en-US" sz="3200" b="1" dirty="0"/>
              <a:t>棵，就是所栽丁香花棵数的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倍。绿化队栽了多少棵丁香花？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">
            <a:extLst>
              <a:ext uri="{FF2B5EF4-FFF2-40B4-BE49-F238E27FC236}">
                <a16:creationId xmlns:a16="http://schemas.microsoft.com/office/drawing/2014/main" id="{F60321A5-F6ED-4DA6-AC7B-B7881DB57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1047750"/>
            <a:ext cx="5041166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解：设栽了</a:t>
            </a:r>
            <a:r>
              <a:rPr lang="en-US" altLang="zh-CN" sz="3200" b="1" i="1" dirty="0">
                <a:solidFill>
                  <a:srgbClr val="FF0000"/>
                </a:solidFill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</a:rPr>
              <a:t>棵丁香花。</a:t>
            </a:r>
          </a:p>
        </p:txBody>
      </p:sp>
      <p:sp>
        <p:nvSpPr>
          <p:cNvPr id="22531" name="文本框 2">
            <a:extLst>
              <a:ext uri="{FF2B5EF4-FFF2-40B4-BE49-F238E27FC236}">
                <a16:creationId xmlns:a16="http://schemas.microsoft.com/office/drawing/2014/main" id="{CC86DC77-8C51-4058-AE6D-2C481D29E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1822450"/>
            <a:ext cx="270974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2</a:t>
            </a:r>
            <a:r>
              <a:rPr lang="en-US" altLang="zh-CN" sz="3200" b="1" i="1" dirty="0">
                <a:solidFill>
                  <a:srgbClr val="FF0000"/>
                </a:solidFill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</a:rPr>
              <a:t>=240+16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2532" name="文本框 3">
            <a:extLst>
              <a:ext uri="{FF2B5EF4-FFF2-40B4-BE49-F238E27FC236}">
                <a16:creationId xmlns:a16="http://schemas.microsoft.com/office/drawing/2014/main" id="{3E73FD08-B0C9-457F-89F6-FD059A1BA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4" y="3395663"/>
            <a:ext cx="504116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答：栽了</a:t>
            </a:r>
            <a:r>
              <a:rPr lang="en-US" altLang="zh-CN" sz="3200" b="1" dirty="0">
                <a:solidFill>
                  <a:srgbClr val="FF0000"/>
                </a:solidFill>
              </a:rPr>
              <a:t>128</a:t>
            </a:r>
            <a:r>
              <a:rPr lang="zh-CN" altLang="en-US" sz="3200" b="1" dirty="0">
                <a:solidFill>
                  <a:srgbClr val="FF0000"/>
                </a:solidFill>
              </a:rPr>
              <a:t>棵丁香花。</a:t>
            </a:r>
          </a:p>
        </p:txBody>
      </p:sp>
      <p:sp>
        <p:nvSpPr>
          <p:cNvPr id="22533" name="文本框 4">
            <a:extLst>
              <a:ext uri="{FF2B5EF4-FFF2-40B4-BE49-F238E27FC236}">
                <a16:creationId xmlns:a16="http://schemas.microsoft.com/office/drawing/2014/main" id="{DC6283DC-0DF7-48BA-BD63-3BBBD487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599" y="2711450"/>
            <a:ext cx="18891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 dirty="0">
                <a:solidFill>
                  <a:srgbClr val="FF0000"/>
                </a:solidFill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</a:rPr>
              <a:t>=128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">
            <a:extLst>
              <a:ext uri="{FF2B5EF4-FFF2-40B4-BE49-F238E27FC236}">
                <a16:creationId xmlns:a16="http://schemas.microsoft.com/office/drawing/2014/main" id="{C067BCB7-0E84-45F8-82D0-6CF340F89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508000"/>
            <a:ext cx="7375525" cy="230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/>
              <a:t>10.</a:t>
            </a:r>
            <a:r>
              <a:rPr lang="zh-CN" altLang="en-US" sz="3200" b="1" dirty="0"/>
              <a:t>阳阳正在读一本科普书，第一周读了</a:t>
            </a:r>
            <a:r>
              <a:rPr lang="en-US" altLang="zh-CN" sz="3200" b="1" dirty="0"/>
              <a:t>90</a:t>
            </a:r>
            <a:r>
              <a:rPr lang="zh-CN" altLang="en-US" sz="3200" b="1" dirty="0"/>
              <a:t>页，还剩下 </a:t>
            </a:r>
            <a:r>
              <a:rPr lang="zh-CN" altLang="en-US" sz="3600" b="1" dirty="0"/>
              <a:t>  </a:t>
            </a:r>
            <a:r>
              <a:rPr lang="zh-CN" altLang="en-US" sz="3200" b="1" dirty="0"/>
              <a:t> 没有读。这本科普书一共多少页？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AA068D8-95F6-421D-9204-047389EFEF8E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2762250"/>
            <a:ext cx="4319588" cy="1008063"/>
            <a:chOff x="1885371" y="2271863"/>
            <a:chExt cx="4320945" cy="1008063"/>
          </a:xfrm>
        </p:grpSpPr>
        <p:graphicFrame>
          <p:nvGraphicFramePr>
            <p:cNvPr id="23558" name="对象 2">
              <a:extLst>
                <a:ext uri="{FF2B5EF4-FFF2-40B4-BE49-F238E27FC236}">
                  <a16:creationId xmlns:a16="http://schemas.microsoft.com/office/drawing/2014/main" id="{01FEEEC6-1F1F-4E3F-9F6B-E415309985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5645540"/>
                </p:ext>
              </p:extLst>
            </p:nvPr>
          </p:nvGraphicFramePr>
          <p:xfrm>
            <a:off x="1885371" y="2271863"/>
            <a:ext cx="2865438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17115" imgH="393529" progId="Equation.DSMT4">
                    <p:embed/>
                  </p:oleObj>
                </mc:Choice>
                <mc:Fallback>
                  <p:oleObj name="Equation" r:id="rId2" imgW="1117115" imgH="393529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5371" y="2271863"/>
                          <a:ext cx="2865438" cy="1008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59" name="文本框 3">
              <a:extLst>
                <a:ext uri="{FF2B5EF4-FFF2-40B4-BE49-F238E27FC236}">
                  <a16:creationId xmlns:a16="http://schemas.microsoft.com/office/drawing/2014/main" id="{4631299A-C4D1-4F37-AFA4-E4CBB3242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650" y="2462539"/>
              <a:ext cx="1647666" cy="626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</a:rPr>
                <a:t>（页）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D232EB33-9994-4285-A2A6-736FAF770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876675"/>
            <a:ext cx="60071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答：这本科普书一共</a:t>
            </a:r>
            <a:r>
              <a:rPr lang="en-US" altLang="zh-CN" sz="3200" b="1" dirty="0">
                <a:solidFill>
                  <a:srgbClr val="FF0000"/>
                </a:solidFill>
              </a:rPr>
              <a:t>135</a:t>
            </a:r>
            <a:r>
              <a:rPr lang="zh-CN" altLang="en-US" sz="3200" b="1" dirty="0">
                <a:solidFill>
                  <a:srgbClr val="FF0000"/>
                </a:solidFill>
              </a:rPr>
              <a:t>页。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531D7BE-C251-47E3-BC30-54A080BF9F22}"/>
                  </a:ext>
                </a:extLst>
              </p:cNvPr>
              <p:cNvSpPr txBox="1"/>
              <p:nvPr/>
            </p:nvSpPr>
            <p:spPr>
              <a:xfrm>
                <a:off x="3390900" y="1250950"/>
                <a:ext cx="33021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3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32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531D7BE-C251-47E3-BC30-54A080BF9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1250950"/>
                <a:ext cx="330219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">
            <a:extLst>
              <a:ext uri="{FF2B5EF4-FFF2-40B4-BE49-F238E27FC236}">
                <a16:creationId xmlns:a16="http://schemas.microsoft.com/office/drawing/2014/main" id="{491783CA-AC38-4BF4-891C-BF815FB4F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1101725"/>
            <a:ext cx="8304212" cy="295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3200" b="1" dirty="0"/>
              <a:t>11. </a:t>
            </a:r>
            <a:r>
              <a:rPr lang="zh-CN" altLang="en-US" sz="3200" b="1" dirty="0"/>
              <a:t>截至</a:t>
            </a:r>
            <a:r>
              <a:rPr lang="en-US" altLang="zh-CN" sz="3200" b="1" dirty="0"/>
              <a:t>2021</a:t>
            </a:r>
            <a:r>
              <a:rPr lang="zh-CN" altLang="en-US" sz="3200" b="1" dirty="0"/>
              <a:t>年底，中国库容最大的水库是三峡水库，库容为</a:t>
            </a:r>
            <a:r>
              <a:rPr lang="en-US" altLang="zh-CN" sz="3200" b="1" dirty="0"/>
              <a:t>393</a:t>
            </a:r>
            <a:r>
              <a:rPr lang="zh-CN" altLang="en-US" sz="3200" b="1" dirty="0"/>
              <a:t>亿立方米，比北京密云水库库容的</a:t>
            </a:r>
            <a:r>
              <a:rPr lang="en-US" altLang="zh-CN" sz="3200" b="1" dirty="0"/>
              <a:t>9</a:t>
            </a:r>
            <a:r>
              <a:rPr lang="zh-CN" altLang="en-US" sz="3200" b="1" dirty="0"/>
              <a:t>倍少</a:t>
            </a:r>
            <a:r>
              <a:rPr lang="en-US" altLang="zh-CN" sz="3200" b="1" dirty="0"/>
              <a:t>0.75</a:t>
            </a:r>
            <a:r>
              <a:rPr lang="zh-CN" altLang="en-US" sz="3200" b="1" dirty="0"/>
              <a:t>亿立方米。密云水库的库容是多少？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">
            <a:extLst>
              <a:ext uri="{FF2B5EF4-FFF2-40B4-BE49-F238E27FC236}">
                <a16:creationId xmlns:a16="http://schemas.microsoft.com/office/drawing/2014/main" id="{74D25250-412F-4E5B-B4DD-89FCB0DEC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1179513"/>
            <a:ext cx="7529512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解：设密云水库的库容是</a:t>
            </a:r>
            <a:r>
              <a:rPr lang="en-US" altLang="zh-CN" sz="3200" b="1" i="1" dirty="0">
                <a:solidFill>
                  <a:srgbClr val="FF0000"/>
                </a:solidFill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</a:rPr>
              <a:t>亿立方米。</a:t>
            </a:r>
          </a:p>
        </p:txBody>
      </p:sp>
      <p:sp>
        <p:nvSpPr>
          <p:cNvPr id="25603" name="文本框 2">
            <a:extLst>
              <a:ext uri="{FF2B5EF4-FFF2-40B4-BE49-F238E27FC236}">
                <a16:creationId xmlns:a16="http://schemas.microsoft.com/office/drawing/2014/main" id="{C78C7800-C09F-41AF-80F3-FB9305FC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2" y="1947783"/>
            <a:ext cx="2887535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 9</a:t>
            </a:r>
            <a:r>
              <a:rPr lang="en-US" altLang="zh-CN" sz="3200" b="1" i="1" dirty="0">
                <a:solidFill>
                  <a:srgbClr val="FF0000"/>
                </a:solidFill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</a:rPr>
              <a:t>－</a:t>
            </a:r>
            <a:r>
              <a:rPr lang="en-US" altLang="zh-CN" sz="3200" b="1" dirty="0">
                <a:solidFill>
                  <a:srgbClr val="FF0000"/>
                </a:solidFill>
              </a:rPr>
              <a:t>0.75=393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5604" name="文本框 3">
            <a:extLst>
              <a:ext uri="{FF2B5EF4-FFF2-40B4-BE49-F238E27FC236}">
                <a16:creationId xmlns:a16="http://schemas.microsoft.com/office/drawing/2014/main" id="{C45AE68B-4AF6-4512-8311-0CFB54EBD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2716053"/>
            <a:ext cx="1779339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i="1" dirty="0">
                <a:solidFill>
                  <a:srgbClr val="FF0000"/>
                </a:solidFill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</a:rPr>
              <a:t>=43.75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5605" name="文本框 4">
            <a:extLst>
              <a:ext uri="{FF2B5EF4-FFF2-40B4-BE49-F238E27FC236}">
                <a16:creationId xmlns:a16="http://schemas.microsoft.com/office/drawing/2014/main" id="{D2EAA0C3-E792-44D2-92F1-DDAB27E36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3489325"/>
            <a:ext cx="7859724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答：密云水库的库容是</a:t>
            </a:r>
            <a:r>
              <a:rPr lang="en-US" altLang="zh-CN" sz="3200" b="1" dirty="0">
                <a:solidFill>
                  <a:srgbClr val="FF0000"/>
                </a:solidFill>
              </a:rPr>
              <a:t>43.75</a:t>
            </a:r>
            <a:r>
              <a:rPr lang="zh-CN" altLang="en-US" sz="3200" b="1" dirty="0">
                <a:solidFill>
                  <a:srgbClr val="FF0000"/>
                </a:solidFill>
              </a:rPr>
              <a:t>亿立方米。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>
            <a:extLst>
              <a:ext uri="{FF2B5EF4-FFF2-40B4-BE49-F238E27FC236}">
                <a16:creationId xmlns:a16="http://schemas.microsoft.com/office/drawing/2014/main" id="{2AFD8B54-0760-42E7-A3B4-63B72C50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084263"/>
            <a:ext cx="8564563" cy="295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3200" b="1" dirty="0"/>
              <a:t>12. </a:t>
            </a:r>
            <a:r>
              <a:rPr lang="zh-CN" altLang="en-US" sz="3200" b="1" dirty="0"/>
              <a:t>商店卖一种书包，如果每个售价为</a:t>
            </a:r>
            <a:r>
              <a:rPr lang="en-US" altLang="zh-CN" sz="3200" b="1" dirty="0"/>
              <a:t>150</a:t>
            </a:r>
            <a:r>
              <a:rPr lang="zh-CN" altLang="en-US" sz="3200" b="1" dirty="0"/>
              <a:t>元，那么售价的</a:t>
            </a:r>
            <a:r>
              <a:rPr lang="en-US" altLang="zh-CN" sz="3200" b="1" dirty="0"/>
              <a:t>60%</a:t>
            </a:r>
            <a:r>
              <a:rPr lang="zh-CN" altLang="en-US" sz="3200" b="1" dirty="0"/>
              <a:t>是进价，售价的</a:t>
            </a:r>
            <a:r>
              <a:rPr lang="en-US" altLang="zh-CN" sz="3200" b="1" dirty="0"/>
              <a:t>40%</a:t>
            </a:r>
            <a:r>
              <a:rPr lang="zh-CN" altLang="en-US" sz="3200" b="1" dirty="0"/>
              <a:t>就是利润。现在要搞促销活动，为保证一个书包的利润不少于</a:t>
            </a:r>
            <a:r>
              <a:rPr lang="en-US" altLang="zh-CN" sz="3200" b="1" dirty="0"/>
              <a:t>30</a:t>
            </a:r>
            <a:r>
              <a:rPr lang="zh-CN" altLang="en-US" sz="3200" b="1" dirty="0"/>
              <a:t>元，折扣不能低于多少？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1">
            <a:extLst>
              <a:ext uri="{FF2B5EF4-FFF2-40B4-BE49-F238E27FC236}">
                <a16:creationId xmlns:a16="http://schemas.microsoft.com/office/drawing/2014/main" id="{C03F4DFC-73C6-4090-A83F-A3D0E09F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1443038"/>
            <a:ext cx="44608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150×40%-30=30</a:t>
            </a:r>
            <a:r>
              <a:rPr lang="zh-CN" altLang="en-US" sz="3200" b="1">
                <a:solidFill>
                  <a:srgbClr val="FF0000"/>
                </a:solidFill>
              </a:rPr>
              <a:t>（元）</a:t>
            </a:r>
          </a:p>
        </p:txBody>
      </p:sp>
      <p:sp>
        <p:nvSpPr>
          <p:cNvPr id="27651" name="文本框 2">
            <a:extLst>
              <a:ext uri="{FF2B5EF4-FFF2-40B4-BE49-F238E27FC236}">
                <a16:creationId xmlns:a16="http://schemas.microsoft.com/office/drawing/2014/main" id="{2E9F207E-3C5B-4E8F-8A56-1A7BBA048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2412207"/>
            <a:ext cx="425291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150-30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</a:rPr>
              <a:t>÷150=80%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7652" name="文本框 3">
            <a:extLst>
              <a:ext uri="{FF2B5EF4-FFF2-40B4-BE49-F238E27FC236}">
                <a16:creationId xmlns:a16="http://schemas.microsoft.com/office/drawing/2014/main" id="{4311A6A0-9E24-4A08-A79A-6FC895F1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3381375"/>
            <a:ext cx="4716356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答：折扣不能低于八折。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1">
            <a:extLst>
              <a:ext uri="{FF2B5EF4-FFF2-40B4-BE49-F238E27FC236}">
                <a16:creationId xmlns:a16="http://schemas.microsoft.com/office/drawing/2014/main" id="{AA5E4B5E-B285-476B-8355-716D02FBE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330200"/>
            <a:ext cx="8447087" cy="453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/>
              <a:t>13. </a:t>
            </a:r>
            <a:r>
              <a:rPr lang="zh-CN" altLang="en-US" sz="2800" b="1" dirty="0"/>
              <a:t>小明家在电影院的正西</a:t>
            </a:r>
            <a:r>
              <a:rPr lang="en-US" altLang="zh-CN" sz="2800" b="1" dirty="0"/>
              <a:t>650m</a:t>
            </a:r>
            <a:r>
              <a:rPr lang="zh-CN" altLang="en-US" sz="2800" b="1" dirty="0"/>
              <a:t>，小东家在电</a:t>
            </a:r>
            <a:endParaRPr lang="en-US" altLang="zh-CN" sz="2800" b="1" dirty="0"/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800" b="1" dirty="0"/>
              <a:t>影院的正东</a:t>
            </a:r>
            <a:r>
              <a:rPr lang="en-US" altLang="zh-CN" sz="2800" b="1" dirty="0"/>
              <a:t>700m</a:t>
            </a:r>
            <a:r>
              <a:rPr lang="zh-CN" altLang="en-US" sz="2800" b="1" dirty="0"/>
              <a:t>。周末两人约好去看下午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时放映的电影。两人下午</a:t>
            </a:r>
            <a:r>
              <a:rPr lang="en-US" altLang="zh-CN" sz="2800" b="1" dirty="0"/>
              <a:t>2:45</a:t>
            </a:r>
            <a:r>
              <a:rPr lang="zh-CN" altLang="en-US" sz="2800" b="1" dirty="0"/>
              <a:t>同时从家里出发走向电影院，小明每分钟步行</a:t>
            </a:r>
            <a:r>
              <a:rPr lang="en-US" altLang="zh-CN" sz="2800" b="1" dirty="0"/>
              <a:t>70m</a:t>
            </a:r>
            <a:r>
              <a:rPr lang="zh-CN" altLang="en-US" sz="2800" b="1" dirty="0"/>
              <a:t>，小东每分钟步行</a:t>
            </a:r>
            <a:r>
              <a:rPr lang="en-US" altLang="zh-CN" sz="2800" b="1" dirty="0"/>
              <a:t>65m</a:t>
            </a:r>
            <a:r>
              <a:rPr lang="zh-CN" altLang="en-US" sz="2800" b="1" dirty="0"/>
              <a:t>。</a:t>
            </a:r>
            <a:r>
              <a:rPr lang="en-US" altLang="zh-CN" sz="2800" b="1" dirty="0"/>
              <a:t>2:55</a:t>
            </a:r>
            <a:r>
              <a:rPr lang="zh-CN" altLang="en-US" sz="2800" b="1" dirty="0"/>
              <a:t>两人能在电影院相遇吗？如果小明先到电影院后不停留继续向东走，从出发到两人相遇要用多长时间？相遇地点距离电影院有多远？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>
            <a:extLst>
              <a:ext uri="{FF2B5EF4-FFF2-40B4-BE49-F238E27FC236}">
                <a16:creationId xmlns:a16="http://schemas.microsoft.com/office/drawing/2014/main" id="{859058BD-150E-43B6-95DE-59D8EBDC5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114300"/>
            <a:ext cx="7485062" cy="147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/>
              <a:t>1. </a:t>
            </a:r>
            <a:r>
              <a:rPr lang="zh-CN" altLang="en-US" sz="3200" b="1" dirty="0"/>
              <a:t>学校买来</a:t>
            </a:r>
            <a:r>
              <a:rPr lang="en-US" altLang="zh-CN" sz="3200" b="1" dirty="0"/>
              <a:t>9</a:t>
            </a:r>
            <a:r>
              <a:rPr lang="zh-CN" altLang="en-US" sz="3200" b="1" dirty="0"/>
              <a:t>个足球，每个</a:t>
            </a:r>
            <a:r>
              <a:rPr lang="en-US" altLang="zh-CN" sz="3200" b="1" i="1" dirty="0"/>
              <a:t>a</a:t>
            </a:r>
            <a:r>
              <a:rPr lang="zh-CN" altLang="en-US" sz="3200" b="1" dirty="0"/>
              <a:t>元，又买来</a:t>
            </a:r>
            <a:r>
              <a:rPr lang="en-US" altLang="zh-CN" sz="3200" b="1" i="1" dirty="0"/>
              <a:t>b</a:t>
            </a:r>
            <a:r>
              <a:rPr lang="zh-CN" altLang="en-US" sz="3200" b="1" dirty="0"/>
              <a:t>个篮球，每个</a:t>
            </a:r>
            <a:r>
              <a:rPr lang="en-US" altLang="zh-CN" sz="3200" b="1" dirty="0"/>
              <a:t>58</a:t>
            </a:r>
            <a:r>
              <a:rPr lang="zh-CN" altLang="en-US" sz="3200" b="1" dirty="0"/>
              <a:t>元。</a:t>
            </a:r>
          </a:p>
        </p:txBody>
      </p:sp>
      <p:sp>
        <p:nvSpPr>
          <p:cNvPr id="11267" name="文本框 2">
            <a:extLst>
              <a:ext uri="{FF2B5EF4-FFF2-40B4-BE49-F238E27FC236}">
                <a16:creationId xmlns:a16="http://schemas.microsoft.com/office/drawing/2014/main" id="{D05AEA8E-DB7E-4FB9-AC42-50C17984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555750"/>
            <a:ext cx="8388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/>
              <a:t>9</a:t>
            </a:r>
            <a:r>
              <a:rPr lang="en-US" altLang="zh-CN" sz="3200" b="1" i="1" dirty="0"/>
              <a:t>a</a:t>
            </a:r>
            <a:r>
              <a:rPr lang="zh-CN" altLang="en-US" sz="3200" b="1" dirty="0"/>
              <a:t>表示</a:t>
            </a:r>
            <a:r>
              <a:rPr lang="en-US" altLang="zh-CN" sz="3200" b="1" dirty="0"/>
              <a:t>____________________________</a:t>
            </a:r>
            <a:r>
              <a:rPr lang="zh-CN" altLang="en-US" sz="3200" b="1" dirty="0"/>
              <a:t>；</a:t>
            </a:r>
          </a:p>
        </p:txBody>
      </p:sp>
      <p:sp>
        <p:nvSpPr>
          <p:cNvPr id="11268" name="文本框 3">
            <a:extLst>
              <a:ext uri="{FF2B5EF4-FFF2-40B4-BE49-F238E27FC236}">
                <a16:creationId xmlns:a16="http://schemas.microsoft.com/office/drawing/2014/main" id="{46325C99-2879-451F-83D9-C6DBBA5FC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38375"/>
            <a:ext cx="8388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/>
              <a:t>58</a:t>
            </a:r>
            <a:r>
              <a:rPr lang="en-US" altLang="zh-CN" sz="3200" b="1" i="1" dirty="0"/>
              <a:t>b</a:t>
            </a:r>
            <a:r>
              <a:rPr lang="zh-CN" altLang="en-US" sz="3200" b="1" dirty="0"/>
              <a:t>表示</a:t>
            </a:r>
            <a:r>
              <a:rPr lang="en-US" altLang="zh-CN" sz="3200" b="1" dirty="0"/>
              <a:t>___________________________</a:t>
            </a:r>
            <a:r>
              <a:rPr lang="zh-CN" altLang="en-US" sz="3200" b="1" dirty="0"/>
              <a:t>；</a:t>
            </a:r>
          </a:p>
        </p:txBody>
      </p:sp>
      <p:sp>
        <p:nvSpPr>
          <p:cNvPr id="11269" name="文本框 4">
            <a:extLst>
              <a:ext uri="{FF2B5EF4-FFF2-40B4-BE49-F238E27FC236}">
                <a16:creationId xmlns:a16="http://schemas.microsoft.com/office/drawing/2014/main" id="{CE814E4B-B071-4613-896A-436B8A0C2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1" y="2965450"/>
            <a:ext cx="853952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/>
              <a:t>58-</a:t>
            </a:r>
            <a:r>
              <a:rPr lang="en-US" altLang="zh-CN" sz="3200" b="1" i="1"/>
              <a:t>a</a:t>
            </a:r>
            <a:r>
              <a:rPr lang="zh-CN" altLang="en-US" sz="3200" b="1"/>
              <a:t>表示</a:t>
            </a:r>
            <a:r>
              <a:rPr lang="en-US" altLang="zh-CN" sz="3200" b="1"/>
              <a:t>___________________________</a:t>
            </a:r>
            <a:r>
              <a:rPr lang="zh-CN" altLang="en-US" sz="3200" b="1"/>
              <a:t>；</a:t>
            </a:r>
          </a:p>
        </p:txBody>
      </p:sp>
      <p:sp>
        <p:nvSpPr>
          <p:cNvPr id="11270" name="文本框 5">
            <a:extLst>
              <a:ext uri="{FF2B5EF4-FFF2-40B4-BE49-F238E27FC236}">
                <a16:creationId xmlns:a16="http://schemas.microsoft.com/office/drawing/2014/main" id="{810E3209-7770-4A89-8684-35E164C8B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49" y="3605213"/>
            <a:ext cx="8875269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/>
              <a:t>9</a:t>
            </a:r>
            <a:r>
              <a:rPr lang="en-US" altLang="zh-CN" sz="3200" b="1" i="1"/>
              <a:t>a</a:t>
            </a:r>
            <a:r>
              <a:rPr lang="en-US" altLang="zh-CN" sz="3200" b="1"/>
              <a:t>+58</a:t>
            </a:r>
            <a:r>
              <a:rPr lang="en-US" altLang="zh-CN" sz="3200" b="1" i="1"/>
              <a:t>b</a:t>
            </a:r>
            <a:r>
              <a:rPr lang="zh-CN" altLang="en-US" sz="3200" b="1"/>
              <a:t>表示</a:t>
            </a:r>
            <a:r>
              <a:rPr lang="en-US" altLang="zh-CN" sz="3200" b="1"/>
              <a:t>__________________________</a:t>
            </a:r>
            <a:r>
              <a:rPr lang="zh-CN" altLang="en-US" sz="3200" b="1"/>
              <a:t>；</a:t>
            </a:r>
          </a:p>
        </p:txBody>
      </p:sp>
      <p:sp>
        <p:nvSpPr>
          <p:cNvPr id="11271" name="文本框 6">
            <a:extLst>
              <a:ext uri="{FF2B5EF4-FFF2-40B4-BE49-F238E27FC236}">
                <a16:creationId xmlns:a16="http://schemas.microsoft.com/office/drawing/2014/main" id="{52C4FA72-0FD0-4066-8BFA-4CB07E95B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1" y="4287838"/>
            <a:ext cx="8295186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/>
              <a:t>如果</a:t>
            </a:r>
            <a:r>
              <a:rPr lang="en-US" altLang="zh-CN" sz="3200" b="1" i="1"/>
              <a:t>a</a:t>
            </a:r>
            <a:r>
              <a:rPr lang="en-US" altLang="zh-CN" sz="3200" b="1"/>
              <a:t>=45</a:t>
            </a:r>
            <a:r>
              <a:rPr lang="zh-CN" altLang="en-US" sz="3200" b="1"/>
              <a:t>，</a:t>
            </a:r>
            <a:r>
              <a:rPr lang="en-US" altLang="zh-CN" sz="3200" b="1" i="1"/>
              <a:t>b</a:t>
            </a:r>
            <a:r>
              <a:rPr lang="en-US" altLang="zh-CN" sz="3200" b="1"/>
              <a:t>=6</a:t>
            </a:r>
            <a:r>
              <a:rPr lang="zh-CN" altLang="en-US" sz="3200" b="1"/>
              <a:t>，则</a:t>
            </a:r>
            <a:r>
              <a:rPr lang="en-US" altLang="zh-CN" sz="3200" b="1"/>
              <a:t>9</a:t>
            </a:r>
            <a:r>
              <a:rPr lang="en-US" altLang="zh-CN" sz="3200" b="1" i="1"/>
              <a:t>a</a:t>
            </a:r>
            <a:r>
              <a:rPr lang="en-US" altLang="zh-CN" sz="3200" b="1"/>
              <a:t>+58</a:t>
            </a:r>
            <a:r>
              <a:rPr lang="en-US" altLang="zh-CN" sz="3200" b="1" i="1"/>
              <a:t>b</a:t>
            </a:r>
            <a:r>
              <a:rPr lang="en-US" altLang="zh-CN" sz="3200" b="1"/>
              <a:t>=_________</a:t>
            </a:r>
            <a:r>
              <a:rPr lang="zh-CN" altLang="en-US" sz="3200" b="1"/>
              <a:t>；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3F9CB1D-7586-4055-9A04-5809F309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6" y="1522413"/>
            <a:ext cx="5267324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9</a:t>
            </a:r>
            <a:r>
              <a:rPr lang="zh-CN" altLang="en-US" sz="3200" b="1" dirty="0">
                <a:solidFill>
                  <a:srgbClr val="FF0000"/>
                </a:solidFill>
              </a:rPr>
              <a:t>个足球的总价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3B6E0AE-7C25-4B37-9CE4-C38722C21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6" y="2193925"/>
            <a:ext cx="5267324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 dirty="0">
                <a:solidFill>
                  <a:srgbClr val="FF0000"/>
                </a:solidFill>
              </a:rPr>
              <a:t>b</a:t>
            </a:r>
            <a:r>
              <a:rPr lang="zh-CN" altLang="en-US" sz="3200" b="1" dirty="0">
                <a:solidFill>
                  <a:srgbClr val="FF0000"/>
                </a:solidFill>
              </a:rPr>
              <a:t>个篮球的总价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D23F2BA-2048-41D1-992B-90A780CBF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2944813"/>
            <a:ext cx="6699581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篮球单价比足球单价贵的价钱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7C4C038-183E-4DF3-8109-9837DC058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89" y="3584575"/>
            <a:ext cx="6297612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买</a:t>
            </a:r>
            <a:r>
              <a:rPr lang="en-US" altLang="zh-CN" sz="3200" b="1" dirty="0">
                <a:solidFill>
                  <a:srgbClr val="FF0000"/>
                </a:solidFill>
              </a:rPr>
              <a:t>9</a:t>
            </a:r>
            <a:r>
              <a:rPr lang="zh-CN" altLang="en-US" sz="3200" b="1" dirty="0">
                <a:solidFill>
                  <a:srgbClr val="FF0000"/>
                </a:solidFill>
              </a:rPr>
              <a:t>个足球和</a:t>
            </a:r>
            <a:r>
              <a:rPr lang="en-US" altLang="zh-CN" sz="3200" b="1" i="1" dirty="0">
                <a:solidFill>
                  <a:srgbClr val="FF0000"/>
                </a:solidFill>
              </a:rPr>
              <a:t>b</a:t>
            </a:r>
            <a:r>
              <a:rPr lang="zh-CN" altLang="en-US" sz="3200" b="1" dirty="0">
                <a:solidFill>
                  <a:srgbClr val="FF0000"/>
                </a:solidFill>
              </a:rPr>
              <a:t>个篮球共用的钱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D8C3A93-FEAD-4691-BDD7-F1BE12B1C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4" y="4295775"/>
            <a:ext cx="1576386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753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1">
            <a:extLst>
              <a:ext uri="{FF2B5EF4-FFF2-40B4-BE49-F238E27FC236}">
                <a16:creationId xmlns:a16="http://schemas.microsoft.com/office/drawing/2014/main" id="{CB70E8F4-C95C-4C54-875F-A55559D0A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1212850"/>
            <a:ext cx="497046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650÷70</a:t>
            </a:r>
            <a:r>
              <a:rPr lang="zh-CN" altLang="en-US" sz="3200" b="1" dirty="0">
                <a:solidFill>
                  <a:srgbClr val="FF0000"/>
                </a:solidFill>
              </a:rPr>
              <a:t>≈</a:t>
            </a:r>
            <a:r>
              <a:rPr lang="en-US" altLang="zh-CN" sz="3200" b="1" dirty="0">
                <a:solidFill>
                  <a:srgbClr val="FF0000"/>
                </a:solidFill>
              </a:rPr>
              <a:t>9.3</a:t>
            </a:r>
            <a:r>
              <a:rPr lang="zh-CN" altLang="en-US" sz="3200" b="1" dirty="0">
                <a:solidFill>
                  <a:srgbClr val="FF0000"/>
                </a:solidFill>
              </a:rPr>
              <a:t>（分钟）</a:t>
            </a:r>
          </a:p>
        </p:txBody>
      </p:sp>
      <p:sp>
        <p:nvSpPr>
          <p:cNvPr id="29699" name="文本框 2">
            <a:extLst>
              <a:ext uri="{FF2B5EF4-FFF2-40B4-BE49-F238E27FC236}">
                <a16:creationId xmlns:a16="http://schemas.microsoft.com/office/drawing/2014/main" id="{1CB25059-2D8D-42CA-BE90-C08F84964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7" y="1839913"/>
            <a:ext cx="522429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700÷65</a:t>
            </a:r>
            <a:r>
              <a:rPr lang="zh-CN" altLang="en-US" sz="3200" b="1">
                <a:solidFill>
                  <a:srgbClr val="FF0000"/>
                </a:solidFill>
              </a:rPr>
              <a:t>≈</a:t>
            </a:r>
            <a:r>
              <a:rPr lang="en-US" altLang="zh-CN" sz="3200" b="1">
                <a:solidFill>
                  <a:srgbClr val="FF0000"/>
                </a:solidFill>
              </a:rPr>
              <a:t>10.8</a:t>
            </a:r>
            <a:r>
              <a:rPr lang="zh-CN" altLang="en-US" sz="3200" b="1">
                <a:solidFill>
                  <a:srgbClr val="FF0000"/>
                </a:solidFill>
              </a:rPr>
              <a:t>（分钟）</a:t>
            </a:r>
          </a:p>
        </p:txBody>
      </p:sp>
      <p:sp>
        <p:nvSpPr>
          <p:cNvPr id="29700" name="文本框 3">
            <a:extLst>
              <a:ext uri="{FF2B5EF4-FFF2-40B4-BE49-F238E27FC236}">
                <a16:creationId xmlns:a16="http://schemas.microsoft.com/office/drawing/2014/main" id="{202986A4-AD76-44B4-BE01-B39977F77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" y="2563813"/>
            <a:ext cx="8593137" cy="147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答：</a:t>
            </a:r>
            <a:r>
              <a:rPr lang="en-US" altLang="zh-CN" sz="3200" b="1" dirty="0">
                <a:solidFill>
                  <a:srgbClr val="FF0000"/>
                </a:solidFill>
              </a:rPr>
              <a:t>2:55</a:t>
            </a:r>
            <a:r>
              <a:rPr lang="zh-CN" altLang="en-US" sz="3200" b="1" dirty="0">
                <a:solidFill>
                  <a:srgbClr val="FF0000"/>
                </a:solidFill>
              </a:rPr>
              <a:t>分时，小明能到电影院，小东不能到电影院。所以</a:t>
            </a:r>
            <a:r>
              <a:rPr lang="en-US" altLang="zh-CN" sz="3200" b="1" dirty="0">
                <a:solidFill>
                  <a:srgbClr val="FF0000"/>
                </a:solidFill>
              </a:rPr>
              <a:t>2:55</a:t>
            </a:r>
            <a:r>
              <a:rPr lang="zh-CN" altLang="en-US" sz="3200" b="1" dirty="0">
                <a:solidFill>
                  <a:srgbClr val="FF0000"/>
                </a:solidFill>
              </a:rPr>
              <a:t>分时两人不能在电影院相遇。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1">
            <a:extLst>
              <a:ext uri="{FF2B5EF4-FFF2-40B4-BE49-F238E27FC236}">
                <a16:creationId xmlns:a16="http://schemas.microsoft.com/office/drawing/2014/main" id="{55DD4A65-CD1C-406A-9EE9-E41A07F35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1071563"/>
            <a:ext cx="81867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650+700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</a:rPr>
              <a:t>÷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65+70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</a:rPr>
              <a:t>=10</a:t>
            </a:r>
            <a:r>
              <a:rPr lang="zh-CN" altLang="en-US" sz="3200" b="1" dirty="0">
                <a:solidFill>
                  <a:srgbClr val="FF0000"/>
                </a:solidFill>
              </a:rPr>
              <a:t>（分钟）</a:t>
            </a:r>
          </a:p>
        </p:txBody>
      </p:sp>
      <p:sp>
        <p:nvSpPr>
          <p:cNvPr id="30723" name="文本框 2">
            <a:extLst>
              <a:ext uri="{FF2B5EF4-FFF2-40B4-BE49-F238E27FC236}">
                <a16:creationId xmlns:a16="http://schemas.microsoft.com/office/drawing/2014/main" id="{DA9F7A48-097A-4E67-8686-B13852EEC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98625"/>
            <a:ext cx="4800600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70×10=700</a:t>
            </a:r>
            <a:r>
              <a:rPr lang="zh-CN" altLang="en-US" sz="3200" b="1">
                <a:solidFill>
                  <a:srgbClr val="FF0000"/>
                </a:solidFill>
              </a:rPr>
              <a:t>（米）</a:t>
            </a:r>
          </a:p>
        </p:txBody>
      </p:sp>
      <p:sp>
        <p:nvSpPr>
          <p:cNvPr id="30724" name="文本框 3">
            <a:extLst>
              <a:ext uri="{FF2B5EF4-FFF2-40B4-BE49-F238E27FC236}">
                <a16:creationId xmlns:a16="http://schemas.microsoft.com/office/drawing/2014/main" id="{49628AEC-D01F-49CA-B241-08EFC4CEB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381250"/>
            <a:ext cx="470271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700-650=50</a:t>
            </a:r>
            <a:r>
              <a:rPr lang="zh-CN" altLang="en-US" sz="3200" b="1" dirty="0">
                <a:solidFill>
                  <a:srgbClr val="FF0000"/>
                </a:solidFill>
              </a:rPr>
              <a:t>（米）</a:t>
            </a:r>
          </a:p>
        </p:txBody>
      </p:sp>
      <p:sp>
        <p:nvSpPr>
          <p:cNvPr id="30725" name="文本框 4">
            <a:extLst>
              <a:ext uri="{FF2B5EF4-FFF2-40B4-BE49-F238E27FC236}">
                <a16:creationId xmlns:a16="http://schemas.microsoft.com/office/drawing/2014/main" id="{6830BA66-62C9-448C-9763-0A1C85B9B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984500"/>
            <a:ext cx="8456613" cy="147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答：从出发到两人相遇用了</a:t>
            </a:r>
            <a:r>
              <a:rPr lang="en-US" altLang="zh-CN" sz="3200" b="1" dirty="0">
                <a:solidFill>
                  <a:srgbClr val="FF0000"/>
                </a:solidFill>
              </a:rPr>
              <a:t>10</a:t>
            </a:r>
            <a:r>
              <a:rPr lang="zh-CN" altLang="en-US" sz="3200" b="1" dirty="0">
                <a:solidFill>
                  <a:srgbClr val="FF0000"/>
                </a:solidFill>
              </a:rPr>
              <a:t>分钟，相遇地点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        </a:t>
            </a:r>
            <a:r>
              <a:rPr lang="zh-CN" altLang="en-US" sz="3200" b="1" dirty="0">
                <a:solidFill>
                  <a:srgbClr val="FF0000"/>
                </a:solidFill>
              </a:rPr>
              <a:t>距离电影院有</a:t>
            </a:r>
            <a:r>
              <a:rPr lang="en-US" altLang="zh-CN" sz="3200" b="1" dirty="0">
                <a:solidFill>
                  <a:srgbClr val="FF0000"/>
                </a:solidFill>
              </a:rPr>
              <a:t>50</a:t>
            </a:r>
            <a:r>
              <a:rPr lang="zh-CN" altLang="en-US" sz="3200" b="1" dirty="0">
                <a:solidFill>
                  <a:srgbClr val="FF0000"/>
                </a:solidFill>
              </a:rPr>
              <a:t>米。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id="{A099F456-2FD3-4EBD-9E2D-22F6C4B81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877888"/>
            <a:ext cx="8482012" cy="22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14. 8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条腿的蜘蛛和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条腿的螳螂共有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25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只。如果它们一共有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170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条腿，那么蜘蛛和螳螂各有多少只？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D1A369C-7F5B-4401-A432-4CC5691885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0585" y="3048463"/>
            <a:ext cx="4826629" cy="15611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1">
            <a:extLst>
              <a:ext uri="{FF2B5EF4-FFF2-40B4-BE49-F238E27FC236}">
                <a16:creationId xmlns:a16="http://schemas.microsoft.com/office/drawing/2014/main" id="{DBC2488F-2348-4F25-889C-8BC64BE07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4" y="741363"/>
            <a:ext cx="8343479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解：设蜘蛛有</a:t>
            </a:r>
            <a:r>
              <a:rPr lang="en-US" altLang="zh-CN" sz="3200" b="1" i="1" dirty="0">
                <a:solidFill>
                  <a:srgbClr val="FF0000"/>
                </a:solidFill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</a:rPr>
              <a:t>只，螳螂有（</a:t>
            </a:r>
            <a:r>
              <a:rPr lang="en-US" altLang="zh-CN" sz="3200" b="1" dirty="0">
                <a:solidFill>
                  <a:srgbClr val="FF0000"/>
                </a:solidFill>
              </a:rPr>
              <a:t>25-</a:t>
            </a:r>
            <a:r>
              <a:rPr lang="en-US" altLang="zh-CN" sz="3200" b="1" i="1" dirty="0">
                <a:solidFill>
                  <a:srgbClr val="FF0000"/>
                </a:solidFill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</a:rPr>
              <a:t>）只。</a:t>
            </a:r>
          </a:p>
        </p:txBody>
      </p:sp>
      <p:sp>
        <p:nvSpPr>
          <p:cNvPr id="32771" name="文本框 2">
            <a:extLst>
              <a:ext uri="{FF2B5EF4-FFF2-40B4-BE49-F238E27FC236}">
                <a16:creationId xmlns:a16="http://schemas.microsoft.com/office/drawing/2014/main" id="{8A60ED96-3736-444D-A4D0-0AE47D1B3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1549400"/>
            <a:ext cx="557074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8</a:t>
            </a: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+</a:t>
            </a:r>
            <a:r>
              <a:rPr lang="zh-CN" altLang="en-US" sz="3200" b="1">
                <a:solidFill>
                  <a:srgbClr val="FF0000"/>
                </a:solidFill>
              </a:rPr>
              <a:t>（</a:t>
            </a:r>
            <a:r>
              <a:rPr lang="en-US" altLang="zh-CN" sz="3200" b="1">
                <a:solidFill>
                  <a:srgbClr val="FF0000"/>
                </a:solidFill>
              </a:rPr>
              <a:t>25-</a:t>
            </a: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zh-CN" altLang="en-US" sz="3200" b="1">
                <a:solidFill>
                  <a:srgbClr val="FF0000"/>
                </a:solidFill>
              </a:rPr>
              <a:t>）</a:t>
            </a:r>
            <a:r>
              <a:rPr lang="en-US" altLang="zh-CN" sz="3200" b="1">
                <a:solidFill>
                  <a:srgbClr val="FF0000"/>
                </a:solidFill>
              </a:rPr>
              <a:t>6=170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2772" name="文本框 3">
            <a:extLst>
              <a:ext uri="{FF2B5EF4-FFF2-40B4-BE49-F238E27FC236}">
                <a16:creationId xmlns:a16="http://schemas.microsoft.com/office/drawing/2014/main" id="{88B8F252-785E-428A-86E2-412E5AC5A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824" y="2346325"/>
            <a:ext cx="16668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=10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2773" name="文本框 4">
            <a:extLst>
              <a:ext uri="{FF2B5EF4-FFF2-40B4-BE49-F238E27FC236}">
                <a16:creationId xmlns:a16="http://schemas.microsoft.com/office/drawing/2014/main" id="{D3A913FF-5B41-495F-BE81-68EF35EFC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7" y="3121025"/>
            <a:ext cx="4867686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25-10=15</a:t>
            </a:r>
            <a:r>
              <a:rPr lang="zh-CN" altLang="en-US" sz="3200" b="1">
                <a:solidFill>
                  <a:srgbClr val="FF0000"/>
                </a:solidFill>
              </a:rPr>
              <a:t>（只）</a:t>
            </a:r>
          </a:p>
        </p:txBody>
      </p:sp>
      <p:sp>
        <p:nvSpPr>
          <p:cNvPr id="32774" name="文本框 5">
            <a:extLst>
              <a:ext uri="{FF2B5EF4-FFF2-40B4-BE49-F238E27FC236}">
                <a16:creationId xmlns:a16="http://schemas.microsoft.com/office/drawing/2014/main" id="{17556C68-2138-4521-9699-9812D2AAB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3927475"/>
            <a:ext cx="70072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答：蜘蛛有</a:t>
            </a:r>
            <a:r>
              <a:rPr lang="en-US" altLang="zh-CN" sz="3200" b="1" dirty="0">
                <a:solidFill>
                  <a:srgbClr val="FF0000"/>
                </a:solidFill>
              </a:rPr>
              <a:t>10</a:t>
            </a:r>
            <a:r>
              <a:rPr lang="zh-CN" altLang="en-US" sz="3200" b="1" dirty="0">
                <a:solidFill>
                  <a:srgbClr val="FF0000"/>
                </a:solidFill>
              </a:rPr>
              <a:t>只，螳螂有</a:t>
            </a:r>
            <a:r>
              <a:rPr lang="en-US" altLang="zh-CN" sz="3200" b="1" dirty="0">
                <a:solidFill>
                  <a:srgbClr val="FF0000"/>
                </a:solidFill>
              </a:rPr>
              <a:t>15</a:t>
            </a:r>
            <a:r>
              <a:rPr lang="zh-CN" altLang="en-US" sz="3200" b="1" dirty="0">
                <a:solidFill>
                  <a:srgbClr val="FF0000"/>
                </a:solidFill>
              </a:rPr>
              <a:t>只。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id="{E88D615A-4AFD-4A2A-B2E8-0890C3DDD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265" y="1305358"/>
            <a:ext cx="8362661" cy="22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2.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）工地上有 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水泥，如果每天用去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2.5t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，用了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天，剩余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________t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水泥。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 hangingPunct="1"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（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）已知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=100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=10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，剩余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______t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水泥。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7659B0E-B69E-4287-B65E-A01E3442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090" y="2079193"/>
            <a:ext cx="255371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-2.5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zh-CN" alt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A16E24F-9E47-4050-8985-FECCEB3BB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2821131"/>
            <a:ext cx="1104034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75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88841EE3-A8CD-4311-BBB3-43D0568A1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1582738"/>
            <a:ext cx="8305800" cy="147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小丽家去年收获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500kg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草莓，今年比去年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增产两成，今年收获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________kg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草莓。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02481C-C3DB-4F3B-A2AB-EB4E0343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442" y="2303895"/>
            <a:ext cx="11829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600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3B1FC0-CD72-4652-95D4-3F5CBB02EA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4697" y="1576597"/>
            <a:ext cx="6870024" cy="2622997"/>
          </a:xfrm>
          <a:prstGeom prst="rect">
            <a:avLst/>
          </a:prstGeom>
        </p:spPr>
      </p:pic>
      <p:sp>
        <p:nvSpPr>
          <p:cNvPr id="5" name="文本框 1">
            <a:extLst>
              <a:ext uri="{FF2B5EF4-FFF2-40B4-BE49-F238E27FC236}">
                <a16:creationId xmlns:a16="http://schemas.microsoft.com/office/drawing/2014/main" id="{147660E4-DAB1-45AB-81B2-9C50B9908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712788"/>
            <a:ext cx="8207375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用小棒摆六边形，如下图所示。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id="{23A446DE-31C1-4901-AC13-E19597DDB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82713"/>
            <a:ext cx="8394700" cy="25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）你能发现什么规律？按这个规律摆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个六边形，需要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根小棒。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）按这个规律摆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150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个六边形，需要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根小棒。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DFBE946-CA50-4932-8C88-421F700FE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509" y="1987550"/>
            <a:ext cx="1179513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2A904DC-BA58-4848-95B6-C4EA9CAD8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1322" y="2603500"/>
            <a:ext cx="1275051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751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>
            <a:extLst>
              <a:ext uri="{FF2B5EF4-FFF2-40B4-BE49-F238E27FC236}">
                <a16:creationId xmlns:a16="http://schemas.microsoft.com/office/drawing/2014/main" id="{53A90B95-D31E-407C-AABB-F0CC8052E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" y="606425"/>
            <a:ext cx="3138487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/>
              <a:t>5. </a:t>
            </a:r>
            <a:r>
              <a:rPr lang="zh-CN" altLang="en-US" sz="3200" b="1" dirty="0"/>
              <a:t>解方程。</a:t>
            </a:r>
          </a:p>
        </p:txBody>
      </p:sp>
      <p:graphicFrame>
        <p:nvGraphicFramePr>
          <p:cNvPr id="16387" name="对象 5">
            <a:extLst>
              <a:ext uri="{FF2B5EF4-FFF2-40B4-BE49-F238E27FC236}">
                <a16:creationId xmlns:a16="http://schemas.microsoft.com/office/drawing/2014/main" id="{C9953B69-D51D-46BD-BE1D-C4EC1F5231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3938" y="1371600"/>
          <a:ext cx="204946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753" imgH="393529" progId="Equation.DSMT4">
                  <p:embed/>
                </p:oleObj>
              </mc:Choice>
              <mc:Fallback>
                <p:oleObj name="Equation" r:id="rId2" imgW="799753" imgH="393529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1371600"/>
                        <a:ext cx="2049462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D8F1A7CD-468B-4AA4-81D4-8AA150F2AB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7875" y="2373313"/>
          <a:ext cx="20510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753" imgH="393529" progId="Equation.DSMT4">
                  <p:embed/>
                </p:oleObj>
              </mc:Choice>
              <mc:Fallback>
                <p:oleObj name="Equation" r:id="rId4" imgW="799753" imgH="393529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2373313"/>
                        <a:ext cx="205105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C1EC02CA-7B5D-4DD8-869B-3AFE396918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3275" y="3382963"/>
          <a:ext cx="12033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696" imgH="393529" progId="Equation.DSMT4">
                  <p:embed/>
                </p:oleObj>
              </mc:Choice>
              <mc:Fallback>
                <p:oleObj name="Equation" r:id="rId6" imgW="469696" imgH="393529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3382963"/>
                        <a:ext cx="12033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文本框 8">
            <a:extLst>
              <a:ext uri="{FF2B5EF4-FFF2-40B4-BE49-F238E27FC236}">
                <a16:creationId xmlns:a16="http://schemas.microsoft.com/office/drawing/2014/main" id="{E78DAD21-90D2-426B-8423-9E4001CBE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038" y="1560513"/>
            <a:ext cx="3192934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/>
              <a:t>4+0.7</a:t>
            </a:r>
            <a:r>
              <a:rPr lang="en-US" altLang="zh-CN" sz="3200" b="1" i="1"/>
              <a:t>x</a:t>
            </a:r>
            <a:r>
              <a:rPr lang="en-US" altLang="zh-CN" sz="3200" b="1"/>
              <a:t>=102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7CD2C8-ED7C-4CBE-8136-5EFE245E4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412" y="2373313"/>
            <a:ext cx="30495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0.7</a:t>
            </a: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=102-4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C085E4-60B6-4DEB-9A06-CCF720C80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412" y="3005138"/>
            <a:ext cx="225424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0.7</a:t>
            </a:r>
            <a:r>
              <a:rPr lang="en-US" altLang="zh-CN" sz="3200" b="1" i="1" dirty="0">
                <a:solidFill>
                  <a:srgbClr val="FF0000"/>
                </a:solidFill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</a:rPr>
              <a:t>=98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8D4D97C-CA02-4F5B-A4EB-A464E66E9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3694113"/>
            <a:ext cx="180570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=140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">
            <a:extLst>
              <a:ext uri="{FF2B5EF4-FFF2-40B4-BE49-F238E27FC236}">
                <a16:creationId xmlns:a16="http://schemas.microsoft.com/office/drawing/2014/main" id="{875FB20B-799F-4BBB-AD6B-D6EBE53E8B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0663" y="1236663"/>
          <a:ext cx="1562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336" imgH="393529" progId="Equation.DSMT4">
                  <p:embed/>
                </p:oleObj>
              </mc:Choice>
              <mc:Fallback>
                <p:oleObj name="Equation" r:id="rId2" imgW="609336" imgH="393529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1236663"/>
                        <a:ext cx="156210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BF936574-ABBE-4AFE-9EC3-F692078AD9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3213" y="2546350"/>
          <a:ext cx="19843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028" imgH="177646" progId="Equation.DSMT4">
                  <p:embed/>
                </p:oleObj>
              </mc:Choice>
              <mc:Fallback>
                <p:oleObj name="Equation" r:id="rId4" imgW="774028" imgH="177646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2546350"/>
                        <a:ext cx="19843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F1346C08-6C5C-4643-BB87-72F1E6CC5E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3213" y="3214688"/>
          <a:ext cx="12366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181" imgH="177646" progId="Equation.DSMT4">
                  <p:embed/>
                </p:oleObj>
              </mc:Choice>
              <mc:Fallback>
                <p:oleObj name="Equation" r:id="rId6" imgW="482181" imgH="177646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3214688"/>
                        <a:ext cx="12366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对象 4">
            <a:extLst>
              <a:ext uri="{FF2B5EF4-FFF2-40B4-BE49-F238E27FC236}">
                <a16:creationId xmlns:a16="http://schemas.microsoft.com/office/drawing/2014/main" id="{EDBCB472-782A-44FC-B06D-56E71C3F06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9488" y="1236663"/>
          <a:ext cx="237648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6698" imgH="393529" progId="Equation.DSMT4">
                  <p:embed/>
                </p:oleObj>
              </mc:Choice>
              <mc:Fallback>
                <p:oleObj name="Equation" r:id="rId8" imgW="926698" imgH="393529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1236663"/>
                        <a:ext cx="237648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880D8B98-C96D-4417-9096-1F646099F8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100" y="2320925"/>
          <a:ext cx="146526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252" imgH="393529" progId="Equation.DSMT4">
                  <p:embed/>
                </p:oleObj>
              </mc:Choice>
              <mc:Fallback>
                <p:oleObj name="Equation" r:id="rId10" imgW="571252" imgH="393529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2320925"/>
                        <a:ext cx="1465263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78900933-59F1-47E8-86B8-1DDD6E3849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9650" y="3403600"/>
          <a:ext cx="11715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7002" imgH="177723" progId="Equation.DSMT4">
                  <p:embed/>
                </p:oleObj>
              </mc:Choice>
              <mc:Fallback>
                <p:oleObj name="Equation" r:id="rId12" imgW="457002" imgH="177723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3403600"/>
                        <a:ext cx="11715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">
            <a:extLst>
              <a:ext uri="{FF2B5EF4-FFF2-40B4-BE49-F238E27FC236}">
                <a16:creationId xmlns:a16="http://schemas.microsoft.com/office/drawing/2014/main" id="{AB1E8A2A-2C99-4683-86B8-95E02A9A9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622425"/>
            <a:ext cx="7948612" cy="147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/>
              <a:t>6. </a:t>
            </a:r>
            <a:r>
              <a:rPr lang="zh-CN" altLang="en-US" sz="3200" b="1" dirty="0"/>
              <a:t>三个连续的自然数，中间的数是</a:t>
            </a:r>
            <a:r>
              <a:rPr lang="en-US" altLang="zh-CN" sz="3200" b="1" i="1" dirty="0"/>
              <a:t>a</a:t>
            </a:r>
            <a:r>
              <a:rPr lang="zh-CN" altLang="en-US" sz="3200" b="1" dirty="0"/>
              <a:t>，则</a:t>
            </a:r>
            <a:r>
              <a:rPr lang="en-US" altLang="zh-CN" sz="3200" b="1" i="1" dirty="0"/>
              <a:t>a</a:t>
            </a:r>
            <a:r>
              <a:rPr lang="zh-CN" altLang="en-US" sz="3200" b="1" dirty="0"/>
              <a:t>前边和后边分别是</a:t>
            </a:r>
            <a:r>
              <a:rPr lang="en-US" altLang="zh-CN" sz="3200" b="1" dirty="0"/>
              <a:t>________</a:t>
            </a:r>
            <a:r>
              <a:rPr lang="zh-CN" altLang="en-US" sz="3200" b="1" dirty="0"/>
              <a:t>和</a:t>
            </a:r>
            <a:r>
              <a:rPr lang="en-US" altLang="zh-CN" sz="3200" b="1" dirty="0"/>
              <a:t>________</a:t>
            </a:r>
            <a:r>
              <a:rPr lang="zh-CN" altLang="en-US" sz="3200" b="1" dirty="0"/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BF4C6F-152F-4269-BDBD-FAE54BFA8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2322513"/>
            <a:ext cx="1181874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</a:rPr>
              <a:t>a</a:t>
            </a:r>
            <a:r>
              <a:rPr lang="en-US" altLang="zh-CN" sz="3200" b="1">
                <a:solidFill>
                  <a:srgbClr val="FF0000"/>
                </a:solidFill>
              </a:rPr>
              <a:t>-1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9A5E73-C077-4560-B990-D0D80C05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38" y="2322513"/>
            <a:ext cx="13382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</a:rPr>
              <a:t>a</a:t>
            </a:r>
            <a:r>
              <a:rPr lang="en-US" altLang="zh-CN" sz="3200" b="1">
                <a:solidFill>
                  <a:srgbClr val="FF0000"/>
                </a:solidFill>
              </a:rPr>
              <a:t>+1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866</Words>
  <Application>Microsoft Office PowerPoint</Application>
  <PresentationFormat>全屏显示(16:9)</PresentationFormat>
  <Paragraphs>74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等线</vt:lpstr>
      <vt:lpstr>黑体</vt:lpstr>
      <vt:lpstr>楷体</vt:lpstr>
      <vt:lpstr>楷体_GB2312</vt:lpstr>
      <vt:lpstr>宋体</vt:lpstr>
      <vt:lpstr>Arial</vt:lpstr>
      <vt:lpstr>Cambria Math</vt:lpstr>
      <vt:lpstr>Times New Roman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状元成才路;lenovo</dc:creator>
  <cp:keywords>状元成才路</cp:keywords>
  <dc:description>状元成才路</dc:description>
  <cp:lastModifiedBy>魏洲 许</cp:lastModifiedBy>
  <cp:revision>24</cp:revision>
  <dcterms:created xsi:type="dcterms:W3CDTF">2014-04-24T10:36:34Z</dcterms:created>
  <dcterms:modified xsi:type="dcterms:W3CDTF">2023-02-12T15:50:23Z</dcterms:modified>
  <cp:category>状元成才路</cp:category>
  <cp:contentStatus>状元成才路</cp:contentStatus>
  <cp:version>状元成才路</cp:version>
</cp:coreProperties>
</file>