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3"/>
  </p:sldMasterIdLst>
  <p:notesMasterIdLst>
    <p:notesMasterId r:id="rId5"/>
  </p:notesMasterIdLst>
  <p:handoutMasterIdLst>
    <p:handoutMasterId r:id="rId26"/>
  </p:handoutMasterIdLst>
  <p:sldIdLst>
    <p:sldId id="613" r:id="rId4"/>
    <p:sldId id="568" r:id="rId6"/>
    <p:sldId id="588" r:id="rId7"/>
    <p:sldId id="606" r:id="rId8"/>
    <p:sldId id="614" r:id="rId9"/>
    <p:sldId id="615" r:id="rId10"/>
    <p:sldId id="616" r:id="rId11"/>
    <p:sldId id="617" r:id="rId12"/>
    <p:sldId id="618" r:id="rId13"/>
    <p:sldId id="619" r:id="rId14"/>
    <p:sldId id="620" r:id="rId15"/>
    <p:sldId id="621" r:id="rId16"/>
    <p:sldId id="622" r:id="rId17"/>
    <p:sldId id="623" r:id="rId18"/>
    <p:sldId id="624" r:id="rId19"/>
    <p:sldId id="626" r:id="rId20"/>
    <p:sldId id="580" r:id="rId21"/>
    <p:sldId id="597" r:id="rId22"/>
    <p:sldId id="628" r:id="rId23"/>
    <p:sldId id="643" r:id="rId24"/>
    <p:sldId id="637" r:id="rId25"/>
  </p:sldIdLst>
  <p:sldSz cx="9144000" cy="5143500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7FF"/>
    <a:srgbClr val="FFC000"/>
    <a:srgbClr val="E0E0E0"/>
    <a:srgbClr val="338F87"/>
    <a:srgbClr val="45BDB5"/>
    <a:srgbClr val="0071C8"/>
    <a:srgbClr val="009ACC"/>
    <a:srgbClr val="003648"/>
    <a:srgbClr val="00658A"/>
    <a:srgbClr val="009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05"/>
        <p:guide pos="3133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3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tags" Target="../tags/tag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23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6.x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8.jpeg"/><Relationship Id="rId2" Type="http://schemas.openxmlformats.org/officeDocument/2006/relationships/tags" Target="../tags/tag8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16.w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20.w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21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7.xml"/><Relationship Id="rId6" Type="http://schemas.openxmlformats.org/officeDocument/2006/relationships/image" Target="../media/image8.jpeg"/><Relationship Id="rId5" Type="http://schemas.openxmlformats.org/officeDocument/2006/relationships/tags" Target="../tags/tag6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10000" y="287401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729480" y="3011170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91000" y="2934335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09385" y="2943225"/>
            <a:ext cx="23685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+mn-ea"/>
                <a:ea typeface="+mn-ea"/>
                <a:sym typeface="+mn-ea"/>
              </a:rPr>
              <a:t>圆锥的体积</a:t>
            </a:r>
            <a:endParaRPr lang="zh-CN" sz="3200" b="1">
              <a:solidFill>
                <a:schemeClr val="tx1"/>
              </a:solidFill>
              <a:uFillTx/>
              <a:latin typeface="+mn-ea"/>
              <a:ea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486400" y="2266950"/>
            <a:ext cx="1607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圆  锥</a:t>
            </a:r>
            <a:endParaRPr 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95800" y="1683385"/>
            <a:ext cx="4189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  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圆柱与圆锥 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4" name="Group 2"/>
          <p:cNvGrpSpPr/>
          <p:nvPr/>
        </p:nvGrpSpPr>
        <p:grpSpPr>
          <a:xfrm>
            <a:off x="6115050" y="2186305"/>
            <a:ext cx="1545431" cy="2571750"/>
            <a:chOff x="0" y="0"/>
            <a:chExt cx="1298" cy="2160"/>
          </a:xfrm>
        </p:grpSpPr>
        <p:sp>
          <p:nvSpPr>
            <p:cNvPr id="18435" name="AutoShape 3"/>
            <p:cNvSpPr/>
            <p:nvPr/>
          </p:nvSpPr>
          <p:spPr>
            <a:xfrm rot="10769834">
              <a:off x="0" y="120"/>
              <a:ext cx="1296" cy="2040"/>
            </a:xfrm>
            <a:prstGeom prst="triangle">
              <a:avLst>
                <a:gd name="adj" fmla="val 49606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8436" name="Oval 4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8437" name="Group 5"/>
          <p:cNvGrpSpPr/>
          <p:nvPr/>
        </p:nvGrpSpPr>
        <p:grpSpPr>
          <a:xfrm>
            <a:off x="3060700" y="2186305"/>
            <a:ext cx="1545431" cy="2569369"/>
            <a:chOff x="0" y="0"/>
            <a:chExt cx="1298" cy="2158"/>
          </a:xfrm>
        </p:grpSpPr>
        <p:sp>
          <p:nvSpPr>
            <p:cNvPr id="18438" name="AutoShape 6"/>
            <p:cNvSpPr/>
            <p:nvPr/>
          </p:nvSpPr>
          <p:spPr>
            <a:xfrm rot="10800000">
              <a:off x="0" y="118"/>
              <a:ext cx="1296" cy="2040"/>
            </a:xfrm>
            <a:prstGeom prst="triangle">
              <a:avLst>
                <a:gd name="adj" fmla="val 49769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8439" name="Oval 7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8440" name="Group 8"/>
          <p:cNvGrpSpPr/>
          <p:nvPr/>
        </p:nvGrpSpPr>
        <p:grpSpPr>
          <a:xfrm>
            <a:off x="2080022" y="528955"/>
            <a:ext cx="2577703" cy="1543050"/>
            <a:chOff x="0" y="0"/>
            <a:chExt cx="2165" cy="1296"/>
          </a:xfrm>
        </p:grpSpPr>
        <p:sp>
          <p:nvSpPr>
            <p:cNvPr id="18441" name="AutoShape 9"/>
            <p:cNvSpPr/>
            <p:nvPr/>
          </p:nvSpPr>
          <p:spPr>
            <a:xfrm rot="5400000">
              <a:off x="497" y="-372"/>
              <a:ext cx="1296" cy="2040"/>
            </a:xfrm>
            <a:prstGeom prst="triangle">
              <a:avLst>
                <a:gd name="adj" fmla="val 49301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8442" name="Oval 10"/>
            <p:cNvSpPr/>
            <p:nvPr/>
          </p:nvSpPr>
          <p:spPr>
            <a:xfrm rot="5406111">
              <a:off x="-529" y="529"/>
              <a:ext cx="1296" cy="23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8443" name="Group 11"/>
          <p:cNvGrpSpPr/>
          <p:nvPr/>
        </p:nvGrpSpPr>
        <p:grpSpPr>
          <a:xfrm>
            <a:off x="1314450" y="2129155"/>
            <a:ext cx="1544241" cy="2557463"/>
            <a:chOff x="0" y="0"/>
            <a:chExt cx="1297" cy="2148"/>
          </a:xfrm>
        </p:grpSpPr>
        <p:sp>
          <p:nvSpPr>
            <p:cNvPr id="18444" name="AutoShape 12"/>
            <p:cNvSpPr/>
            <p:nvPr/>
          </p:nvSpPr>
          <p:spPr>
            <a:xfrm>
              <a:off x="0" y="0"/>
              <a:ext cx="1297" cy="900"/>
            </a:xfrm>
            <a:prstGeom prst="can">
              <a:avLst>
                <a:gd name="adj" fmla="val 32546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8445" name="AutoShape 13"/>
            <p:cNvSpPr/>
            <p:nvPr/>
          </p:nvSpPr>
          <p:spPr>
            <a:xfrm>
              <a:off x="0" y="1248"/>
              <a:ext cx="1297" cy="900"/>
            </a:xfrm>
            <a:prstGeom prst="can">
              <a:avLst>
                <a:gd name="adj" fmla="val 32546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8446" name="AutoShape 14"/>
            <p:cNvSpPr/>
            <p:nvPr/>
          </p:nvSpPr>
          <p:spPr>
            <a:xfrm>
              <a:off x="0" y="672"/>
              <a:ext cx="1297" cy="900"/>
            </a:xfrm>
            <a:prstGeom prst="can">
              <a:avLst>
                <a:gd name="adj" fmla="val 32509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9458" name="Group 2"/>
          <p:cNvGrpSpPr/>
          <p:nvPr/>
        </p:nvGrpSpPr>
        <p:grpSpPr>
          <a:xfrm>
            <a:off x="6229350" y="2148840"/>
            <a:ext cx="1545431" cy="2571750"/>
            <a:chOff x="0" y="0"/>
            <a:chExt cx="1298" cy="2160"/>
          </a:xfrm>
        </p:grpSpPr>
        <p:sp>
          <p:nvSpPr>
            <p:cNvPr id="19459" name="AutoShape 3"/>
            <p:cNvSpPr/>
            <p:nvPr/>
          </p:nvSpPr>
          <p:spPr>
            <a:xfrm rot="10769834">
              <a:off x="0" y="120"/>
              <a:ext cx="1296" cy="2040"/>
            </a:xfrm>
            <a:prstGeom prst="triangle">
              <a:avLst>
                <a:gd name="adj" fmla="val 49606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9460" name="Oval 4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9461" name="Group 5"/>
          <p:cNvGrpSpPr/>
          <p:nvPr/>
        </p:nvGrpSpPr>
        <p:grpSpPr>
          <a:xfrm>
            <a:off x="2971800" y="2205990"/>
            <a:ext cx="1545431" cy="2569369"/>
            <a:chOff x="0" y="0"/>
            <a:chExt cx="1298" cy="2158"/>
          </a:xfrm>
        </p:grpSpPr>
        <p:sp>
          <p:nvSpPr>
            <p:cNvPr id="19462" name="AutoShape 6"/>
            <p:cNvSpPr/>
            <p:nvPr/>
          </p:nvSpPr>
          <p:spPr>
            <a:xfrm rot="10800000">
              <a:off x="0" y="118"/>
              <a:ext cx="1296" cy="2040"/>
            </a:xfrm>
            <a:prstGeom prst="triangle">
              <a:avLst>
                <a:gd name="adj" fmla="val 49769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9463" name="Oval 7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9464" name="Group 8"/>
          <p:cNvGrpSpPr/>
          <p:nvPr/>
        </p:nvGrpSpPr>
        <p:grpSpPr>
          <a:xfrm>
            <a:off x="4572000" y="2205990"/>
            <a:ext cx="1545431" cy="2569369"/>
            <a:chOff x="0" y="0"/>
            <a:chExt cx="1298" cy="2158"/>
          </a:xfrm>
        </p:grpSpPr>
        <p:sp>
          <p:nvSpPr>
            <p:cNvPr id="19465" name="AutoShape 9"/>
            <p:cNvSpPr/>
            <p:nvPr/>
          </p:nvSpPr>
          <p:spPr>
            <a:xfrm rot="10800000">
              <a:off x="0" y="118"/>
              <a:ext cx="1296" cy="2040"/>
            </a:xfrm>
            <a:prstGeom prst="triangle">
              <a:avLst>
                <a:gd name="adj" fmla="val 49769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9466" name="Oval 10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9467" name="Group 11"/>
          <p:cNvGrpSpPr/>
          <p:nvPr/>
        </p:nvGrpSpPr>
        <p:grpSpPr>
          <a:xfrm>
            <a:off x="1314450" y="2205990"/>
            <a:ext cx="1544241" cy="2500313"/>
            <a:chOff x="0" y="0"/>
            <a:chExt cx="1297" cy="2100"/>
          </a:xfrm>
        </p:grpSpPr>
        <p:sp>
          <p:nvSpPr>
            <p:cNvPr id="19468" name="AutoShape 12"/>
            <p:cNvSpPr/>
            <p:nvPr/>
          </p:nvSpPr>
          <p:spPr>
            <a:xfrm>
              <a:off x="0" y="0"/>
              <a:ext cx="1297" cy="900"/>
            </a:xfrm>
            <a:prstGeom prst="can">
              <a:avLst>
                <a:gd name="adj" fmla="val 32546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9469" name="AutoShape 13"/>
            <p:cNvSpPr/>
            <p:nvPr/>
          </p:nvSpPr>
          <p:spPr>
            <a:xfrm>
              <a:off x="0" y="1200"/>
              <a:ext cx="1297" cy="900"/>
            </a:xfrm>
            <a:prstGeom prst="can">
              <a:avLst>
                <a:gd name="adj" fmla="val 32546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9470" name="AutoShape 14"/>
            <p:cNvSpPr/>
            <p:nvPr/>
          </p:nvSpPr>
          <p:spPr>
            <a:xfrm>
              <a:off x="0" y="624"/>
              <a:ext cx="1297" cy="900"/>
            </a:xfrm>
            <a:prstGeom prst="can">
              <a:avLst>
                <a:gd name="adj" fmla="val 32509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AutoShape 2"/>
          <p:cNvSpPr/>
          <p:nvPr/>
        </p:nvSpPr>
        <p:spPr>
          <a:xfrm>
            <a:off x="1465580" y="2186305"/>
            <a:ext cx="1544241" cy="2571750"/>
          </a:xfrm>
          <a:prstGeom prst="can">
            <a:avLst>
              <a:gd name="adj" fmla="val 22204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eaLnBrk="0" hangingPunct="0"/>
            <a:endParaRPr lang="zh-CN" altLang="en-US" sz="100" dirty="0">
              <a:latin typeface="Arial" panose="020B0604020202020204" pitchFamily="34" charset="0"/>
              <a:ea typeface="迷你简胖头鱼" panose="03000509000000000000" pitchFamily="65" charset="-122"/>
            </a:endParaRPr>
          </a:p>
        </p:txBody>
      </p:sp>
      <p:grpSp>
        <p:nvGrpSpPr>
          <p:cNvPr id="20483" name="Group 3"/>
          <p:cNvGrpSpPr/>
          <p:nvPr/>
        </p:nvGrpSpPr>
        <p:grpSpPr>
          <a:xfrm>
            <a:off x="4665980" y="2186305"/>
            <a:ext cx="1545431" cy="2571750"/>
            <a:chOff x="0" y="0"/>
            <a:chExt cx="1298" cy="2160"/>
          </a:xfrm>
        </p:grpSpPr>
        <p:sp>
          <p:nvSpPr>
            <p:cNvPr id="20484" name="AutoShape 4"/>
            <p:cNvSpPr/>
            <p:nvPr/>
          </p:nvSpPr>
          <p:spPr>
            <a:xfrm rot="10769834">
              <a:off x="0" y="120"/>
              <a:ext cx="1296" cy="2040"/>
            </a:xfrm>
            <a:prstGeom prst="triangle">
              <a:avLst>
                <a:gd name="adj" fmla="val 49667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20485" name="Oval 5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20486" name="Group 6"/>
          <p:cNvGrpSpPr/>
          <p:nvPr/>
        </p:nvGrpSpPr>
        <p:grpSpPr>
          <a:xfrm>
            <a:off x="3065780" y="2186305"/>
            <a:ext cx="1543050" cy="2543175"/>
            <a:chOff x="0" y="0"/>
            <a:chExt cx="1296" cy="2136"/>
          </a:xfrm>
        </p:grpSpPr>
        <p:sp>
          <p:nvSpPr>
            <p:cNvPr id="20487" name="AutoShape 7"/>
            <p:cNvSpPr/>
            <p:nvPr/>
          </p:nvSpPr>
          <p:spPr>
            <a:xfrm rot="10800000">
              <a:off x="0" y="96"/>
              <a:ext cx="1296" cy="2040"/>
            </a:xfrm>
            <a:prstGeom prst="triangle">
              <a:avLst>
                <a:gd name="adj" fmla="val 49769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20488" name="Oval 8"/>
            <p:cNvSpPr/>
            <p:nvPr/>
          </p:nvSpPr>
          <p:spPr>
            <a:xfrm>
              <a:off x="0" y="0"/>
              <a:ext cx="1296" cy="23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20489" name="Group 9"/>
          <p:cNvGrpSpPr/>
          <p:nvPr/>
        </p:nvGrpSpPr>
        <p:grpSpPr>
          <a:xfrm>
            <a:off x="2231152" y="528955"/>
            <a:ext cx="2577703" cy="1543050"/>
            <a:chOff x="0" y="0"/>
            <a:chExt cx="2165" cy="1296"/>
          </a:xfrm>
        </p:grpSpPr>
        <p:sp>
          <p:nvSpPr>
            <p:cNvPr id="20490" name="AutoShape 10"/>
            <p:cNvSpPr/>
            <p:nvPr/>
          </p:nvSpPr>
          <p:spPr>
            <a:xfrm rot="5400000">
              <a:off x="497" y="-372"/>
              <a:ext cx="1296" cy="2040"/>
            </a:xfrm>
            <a:prstGeom prst="triangle">
              <a:avLst>
                <a:gd name="adj" fmla="val 47991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20491" name="Oval 11"/>
            <p:cNvSpPr/>
            <p:nvPr/>
          </p:nvSpPr>
          <p:spPr>
            <a:xfrm rot="5406111">
              <a:off x="-529" y="529"/>
              <a:ext cx="1296" cy="23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20492" name="Group 12"/>
          <p:cNvGrpSpPr/>
          <p:nvPr/>
        </p:nvGrpSpPr>
        <p:grpSpPr>
          <a:xfrm>
            <a:off x="1465580" y="2186305"/>
            <a:ext cx="1544241" cy="2614613"/>
            <a:chOff x="0" y="0"/>
            <a:chExt cx="1297" cy="2196"/>
          </a:xfrm>
        </p:grpSpPr>
        <p:sp>
          <p:nvSpPr>
            <p:cNvPr id="20493" name="AutoShape 13"/>
            <p:cNvSpPr/>
            <p:nvPr/>
          </p:nvSpPr>
          <p:spPr>
            <a:xfrm>
              <a:off x="0" y="0"/>
              <a:ext cx="1297" cy="920"/>
            </a:xfrm>
            <a:prstGeom prst="can">
              <a:avLst>
                <a:gd name="adj" fmla="val 32546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20494" name="AutoShape 14"/>
            <p:cNvSpPr/>
            <p:nvPr/>
          </p:nvSpPr>
          <p:spPr>
            <a:xfrm>
              <a:off x="0" y="1276"/>
              <a:ext cx="1297" cy="920"/>
            </a:xfrm>
            <a:prstGeom prst="can">
              <a:avLst>
                <a:gd name="adj" fmla="val 32546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20495" name="AutoShape 15"/>
            <p:cNvSpPr/>
            <p:nvPr/>
          </p:nvSpPr>
          <p:spPr>
            <a:xfrm>
              <a:off x="0" y="687"/>
              <a:ext cx="1297" cy="920"/>
            </a:xfrm>
            <a:prstGeom prst="can">
              <a:avLst>
                <a:gd name="adj" fmla="val 32509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AutoShape 2"/>
          <p:cNvSpPr/>
          <p:nvPr/>
        </p:nvSpPr>
        <p:spPr>
          <a:xfrm>
            <a:off x="1522730" y="2114550"/>
            <a:ext cx="1544241" cy="2571750"/>
          </a:xfrm>
          <a:prstGeom prst="can">
            <a:avLst>
              <a:gd name="adj" fmla="val 22204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eaLnBrk="0" hangingPunct="0"/>
            <a:endParaRPr lang="zh-CN" altLang="en-US" sz="100" dirty="0">
              <a:latin typeface="Arial" panose="020B0604020202020204" pitchFamily="34" charset="0"/>
              <a:ea typeface="迷你简胖头鱼" panose="03000509000000000000" pitchFamily="65" charset="-122"/>
            </a:endParaRPr>
          </a:p>
        </p:txBody>
      </p:sp>
      <p:grpSp>
        <p:nvGrpSpPr>
          <p:cNvPr id="21507" name="Group 3"/>
          <p:cNvGrpSpPr/>
          <p:nvPr/>
        </p:nvGrpSpPr>
        <p:grpSpPr>
          <a:xfrm>
            <a:off x="4723130" y="2114550"/>
            <a:ext cx="1545431" cy="2569369"/>
            <a:chOff x="0" y="0"/>
            <a:chExt cx="1298" cy="2160"/>
          </a:xfrm>
        </p:grpSpPr>
        <p:sp>
          <p:nvSpPr>
            <p:cNvPr id="21508" name="AutoShape 4"/>
            <p:cNvSpPr/>
            <p:nvPr/>
          </p:nvSpPr>
          <p:spPr>
            <a:xfrm rot="10800000">
              <a:off x="0" y="120"/>
              <a:ext cx="1296" cy="2040"/>
            </a:xfrm>
            <a:prstGeom prst="triangle">
              <a:avLst>
                <a:gd name="adj" fmla="val 48532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21509" name="Oval 5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21510" name="Group 6"/>
          <p:cNvGrpSpPr/>
          <p:nvPr/>
        </p:nvGrpSpPr>
        <p:grpSpPr>
          <a:xfrm>
            <a:off x="3122930" y="2114550"/>
            <a:ext cx="1545431" cy="2569369"/>
            <a:chOff x="0" y="0"/>
            <a:chExt cx="1298" cy="2158"/>
          </a:xfrm>
        </p:grpSpPr>
        <p:sp>
          <p:nvSpPr>
            <p:cNvPr id="21511" name="AutoShape 7"/>
            <p:cNvSpPr/>
            <p:nvPr/>
          </p:nvSpPr>
          <p:spPr>
            <a:xfrm rot="10800000">
              <a:off x="0" y="118"/>
              <a:ext cx="1296" cy="2040"/>
            </a:xfrm>
            <a:prstGeom prst="triangle">
              <a:avLst>
                <a:gd name="adj" fmla="val 49843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21512" name="Oval 8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21513" name="Group 9"/>
          <p:cNvGrpSpPr/>
          <p:nvPr/>
        </p:nvGrpSpPr>
        <p:grpSpPr>
          <a:xfrm>
            <a:off x="2208530" y="298450"/>
            <a:ext cx="2569369" cy="1543050"/>
            <a:chOff x="0" y="0"/>
            <a:chExt cx="2184" cy="1296"/>
          </a:xfrm>
        </p:grpSpPr>
        <p:sp>
          <p:nvSpPr>
            <p:cNvPr id="21514" name="AutoShape 10"/>
            <p:cNvSpPr/>
            <p:nvPr/>
          </p:nvSpPr>
          <p:spPr>
            <a:xfrm rot="5400000">
              <a:off x="516" y="-372"/>
              <a:ext cx="1296" cy="2040"/>
            </a:xfrm>
            <a:prstGeom prst="triangle">
              <a:avLst>
                <a:gd name="adj" fmla="val 49301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21515" name="Oval 11"/>
            <p:cNvSpPr/>
            <p:nvPr/>
          </p:nvSpPr>
          <p:spPr>
            <a:xfrm rot="5406111">
              <a:off x="-529" y="529"/>
              <a:ext cx="1296" cy="23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21516" name="Group 12"/>
          <p:cNvGrpSpPr/>
          <p:nvPr/>
        </p:nvGrpSpPr>
        <p:grpSpPr>
          <a:xfrm>
            <a:off x="1522730" y="2114550"/>
            <a:ext cx="1544241" cy="2569369"/>
            <a:chOff x="0" y="0"/>
            <a:chExt cx="1297" cy="2158"/>
          </a:xfrm>
        </p:grpSpPr>
        <p:sp>
          <p:nvSpPr>
            <p:cNvPr id="21517" name="AutoShape 13"/>
            <p:cNvSpPr/>
            <p:nvPr/>
          </p:nvSpPr>
          <p:spPr>
            <a:xfrm>
              <a:off x="0" y="0"/>
              <a:ext cx="1297" cy="904"/>
            </a:xfrm>
            <a:prstGeom prst="can">
              <a:avLst>
                <a:gd name="adj" fmla="val 32546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21518" name="AutoShape 14"/>
            <p:cNvSpPr/>
            <p:nvPr/>
          </p:nvSpPr>
          <p:spPr>
            <a:xfrm>
              <a:off x="0" y="1254"/>
              <a:ext cx="1297" cy="904"/>
            </a:xfrm>
            <a:prstGeom prst="can">
              <a:avLst>
                <a:gd name="adj" fmla="val 32546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21519" name="AutoShape 15"/>
            <p:cNvSpPr/>
            <p:nvPr/>
          </p:nvSpPr>
          <p:spPr>
            <a:xfrm>
              <a:off x="0" y="675"/>
              <a:ext cx="1297" cy="904"/>
            </a:xfrm>
            <a:prstGeom prst="can">
              <a:avLst>
                <a:gd name="adj" fmla="val 32509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Group 2"/>
          <p:cNvGrpSpPr/>
          <p:nvPr/>
        </p:nvGrpSpPr>
        <p:grpSpPr>
          <a:xfrm>
            <a:off x="4608830" y="767080"/>
            <a:ext cx="1543050" cy="2600325"/>
            <a:chOff x="0" y="0"/>
            <a:chExt cx="1296" cy="2184"/>
          </a:xfrm>
        </p:grpSpPr>
        <p:sp>
          <p:nvSpPr>
            <p:cNvPr id="22531" name="AutoShape 3"/>
            <p:cNvSpPr/>
            <p:nvPr/>
          </p:nvSpPr>
          <p:spPr>
            <a:xfrm rot="10800000">
              <a:off x="0" y="144"/>
              <a:ext cx="1296" cy="2040"/>
            </a:xfrm>
            <a:prstGeom prst="triangle">
              <a:avLst>
                <a:gd name="adj" fmla="val 50431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22532" name="Oval 4"/>
            <p:cNvSpPr/>
            <p:nvPr/>
          </p:nvSpPr>
          <p:spPr>
            <a:xfrm>
              <a:off x="0" y="0"/>
              <a:ext cx="1296" cy="23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22533" name="Group 5"/>
          <p:cNvGrpSpPr/>
          <p:nvPr/>
        </p:nvGrpSpPr>
        <p:grpSpPr>
          <a:xfrm>
            <a:off x="6209030" y="795655"/>
            <a:ext cx="1543050" cy="2600325"/>
            <a:chOff x="0" y="0"/>
            <a:chExt cx="1296" cy="2184"/>
          </a:xfrm>
        </p:grpSpPr>
        <p:sp>
          <p:nvSpPr>
            <p:cNvPr id="22534" name="AutoShape 6"/>
            <p:cNvSpPr/>
            <p:nvPr/>
          </p:nvSpPr>
          <p:spPr>
            <a:xfrm rot="10800000">
              <a:off x="0" y="144"/>
              <a:ext cx="1296" cy="2040"/>
            </a:xfrm>
            <a:prstGeom prst="triangle">
              <a:avLst>
                <a:gd name="adj" fmla="val 50431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22535" name="Oval 7"/>
            <p:cNvSpPr/>
            <p:nvPr/>
          </p:nvSpPr>
          <p:spPr>
            <a:xfrm>
              <a:off x="0" y="0"/>
              <a:ext cx="1296" cy="23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22536" name="Group 8"/>
          <p:cNvGrpSpPr/>
          <p:nvPr/>
        </p:nvGrpSpPr>
        <p:grpSpPr>
          <a:xfrm>
            <a:off x="2980055" y="767080"/>
            <a:ext cx="1543050" cy="2600325"/>
            <a:chOff x="0" y="0"/>
            <a:chExt cx="1296" cy="2184"/>
          </a:xfrm>
        </p:grpSpPr>
        <p:sp>
          <p:nvSpPr>
            <p:cNvPr id="22537" name="AutoShape 9"/>
            <p:cNvSpPr/>
            <p:nvPr/>
          </p:nvSpPr>
          <p:spPr>
            <a:xfrm rot="10800000">
              <a:off x="0" y="144"/>
              <a:ext cx="1296" cy="2040"/>
            </a:xfrm>
            <a:prstGeom prst="triangle">
              <a:avLst>
                <a:gd name="adj" fmla="val 50431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22538" name="Oval 10"/>
            <p:cNvSpPr/>
            <p:nvPr/>
          </p:nvSpPr>
          <p:spPr>
            <a:xfrm>
              <a:off x="0" y="0"/>
              <a:ext cx="1296" cy="23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22539" name="Group 11"/>
          <p:cNvGrpSpPr/>
          <p:nvPr/>
        </p:nvGrpSpPr>
        <p:grpSpPr>
          <a:xfrm>
            <a:off x="1322705" y="752792"/>
            <a:ext cx="1544241" cy="2599135"/>
            <a:chOff x="0" y="0"/>
            <a:chExt cx="1297" cy="2183"/>
          </a:xfrm>
        </p:grpSpPr>
        <p:sp>
          <p:nvSpPr>
            <p:cNvPr id="22540" name="AutoShape 12"/>
            <p:cNvSpPr/>
            <p:nvPr/>
          </p:nvSpPr>
          <p:spPr>
            <a:xfrm>
              <a:off x="0" y="0"/>
              <a:ext cx="1297" cy="936"/>
            </a:xfrm>
            <a:prstGeom prst="can">
              <a:avLst>
                <a:gd name="adj" fmla="val 32546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22541" name="AutoShape 13"/>
            <p:cNvSpPr/>
            <p:nvPr/>
          </p:nvSpPr>
          <p:spPr>
            <a:xfrm>
              <a:off x="0" y="649"/>
              <a:ext cx="1297" cy="935"/>
            </a:xfrm>
            <a:prstGeom prst="can">
              <a:avLst>
                <a:gd name="adj" fmla="val 32509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22542" name="AutoShape 14"/>
            <p:cNvSpPr/>
            <p:nvPr/>
          </p:nvSpPr>
          <p:spPr>
            <a:xfrm>
              <a:off x="0" y="1247"/>
              <a:ext cx="1297" cy="936"/>
            </a:xfrm>
            <a:prstGeom prst="can">
              <a:avLst>
                <a:gd name="adj" fmla="val 32546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sp>
        <p:nvSpPr>
          <p:cNvPr id="5" name="TextBox 26"/>
          <p:cNvSpPr txBox="1"/>
          <p:nvPr/>
        </p:nvSpPr>
        <p:spPr>
          <a:xfrm>
            <a:off x="457200" y="3714750"/>
            <a:ext cx="8228965" cy="11245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indent="720090" defTabSz="914400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cs typeface="黑体" panose="02010609060101010101" pitchFamily="2" charset="-122"/>
              </a:rPr>
              <a:t>你发现圆锥的体积与同它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宋体" panose="02010600030101010101" pitchFamily="2" charset="-122"/>
                <a:cs typeface="黑体" panose="02010609060101010101" pitchFamily="2" charset="-122"/>
              </a:rPr>
              <a:t>等底、等高</a:t>
            </a: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cs typeface="黑体" panose="02010609060101010101" pitchFamily="2" charset="-122"/>
              </a:rPr>
              <a:t>的圆柱的体积之间的关系了吗？</a:t>
            </a:r>
            <a:endParaRPr kumimoji="0" lang="zh-CN" altLang="en-US" sz="2800" b="1" kern="1200" cap="none" spc="0" normalizeH="0" baseline="0" noProof="0" dirty="0">
              <a:latin typeface="宋体" panose="0201060003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29590" y="1714500"/>
            <a:ext cx="1612900" cy="52197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等底等高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左大括号 2"/>
          <p:cNvSpPr/>
          <p:nvPr/>
        </p:nvSpPr>
        <p:spPr>
          <a:xfrm>
            <a:off x="2312035" y="1362075"/>
            <a:ext cx="247015" cy="1219200"/>
          </a:xfrm>
          <a:prstGeom prst="leftBrace">
            <a:avLst>
              <a:gd name="adj1" fmla="val 108333"/>
              <a:gd name="adj2" fmla="val 50000"/>
            </a:avLst>
          </a:prstGeom>
          <a:ln w="285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54605" y="1073150"/>
            <a:ext cx="5074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圆柱的体积等于圆锥体积的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倍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54605" y="2310765"/>
            <a:ext cx="5074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楷体" panose="02010609060101010101" charset="-122"/>
              </a:rPr>
              <a:t>圆锥的体积等于圆柱体积的</a:t>
            </a:r>
            <a:endParaRPr lang="zh-CN" altLang="en-US" sz="2800" b="1">
              <a:latin typeface="Times New Roman" panose="02020603050405020304" pitchFamily="18" charset="0"/>
              <a:cs typeface="楷体" panose="02010609060101010101" charset="-122"/>
            </a:endParaRPr>
          </a:p>
        </p:txBody>
      </p:sp>
      <p:graphicFrame>
        <p:nvGraphicFramePr>
          <p:cNvPr id="6" name="对象 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942455" y="2112645"/>
          <a:ext cx="339090" cy="146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139700" imgH="660400" progId="Equation.KSEE3">
                  <p:embed/>
                </p:oleObj>
              </mc:Choice>
              <mc:Fallback>
                <p:oleObj name="" r:id="rId1" imgW="139700" imgH="6604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42455" y="2112645"/>
                        <a:ext cx="339090" cy="1469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2667000" y="3333750"/>
            <a:ext cx="3669665" cy="1048807"/>
            <a:chOff x="1533525" y="1878169"/>
            <a:chExt cx="3799622" cy="1114232"/>
          </a:xfrm>
        </p:grpSpPr>
        <p:sp>
          <p:nvSpPr>
            <p:cNvPr id="8" name="TextBox 22"/>
            <p:cNvSpPr txBox="1"/>
            <p:nvPr/>
          </p:nvSpPr>
          <p:spPr>
            <a:xfrm>
              <a:off x="1533525" y="2200633"/>
              <a:ext cx="3799622" cy="554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2800" b="1" i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zh-CN" altLang="en-US" sz="2800" b="1" kern="1200" cap="none" spc="0" normalizeH="0" baseline="-2500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圆锥</a:t>
              </a:r>
              <a:r>
                <a:rPr kumimoji="0" lang="zh-CN" altLang="en-US" sz="28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kumimoji="0" lang="en-US" altLang="zh-CN" sz="28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kumimoji="0" lang="en-US" altLang="zh-CN" sz="2800" b="1" i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zh-CN" altLang="en-US" sz="2800" b="1" kern="1200" cap="none" spc="0" normalizeH="0" baseline="-2500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圆柱</a:t>
              </a:r>
              <a:r>
                <a:rPr kumimoji="0" lang="zh-CN" altLang="en-US" sz="28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＝</a:t>
              </a:r>
              <a:r>
                <a:rPr kumimoji="0" lang="en-US" altLang="zh-CN" sz="28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kumimoji="0" lang="en-US" altLang="zh-CN" sz="2800" b="1" i="1" kern="1200" cap="none" spc="0" normalizeH="0" baseline="0" noProof="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</a:t>
              </a:r>
              <a:endParaRPr kumimoji="0" lang="zh-CN" altLang="en-US" sz="2800" b="1" i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7895" name="对象 23"/>
            <p:cNvGraphicFramePr>
              <a:graphicFrameLocks noChangeAspect="1"/>
            </p:cNvGraphicFramePr>
            <p:nvPr/>
          </p:nvGraphicFramePr>
          <p:xfrm>
            <a:off x="2667344" y="1878169"/>
            <a:ext cx="422161" cy="1091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" r:id="rId3" imgW="152400" imgH="393700" progId="Equation.DSMT4">
                    <p:embed/>
                  </p:oleObj>
                </mc:Choice>
                <mc:Fallback>
                  <p:oleObj name="" r:id="rId3" imgW="152400" imgH="393700" progId="Equation.DSMT4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667344" y="1878169"/>
                          <a:ext cx="422161" cy="109193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896" name="对象 24"/>
            <p:cNvGraphicFramePr>
              <a:graphicFrameLocks noChangeAspect="1"/>
            </p:cNvGraphicFramePr>
            <p:nvPr/>
          </p:nvGraphicFramePr>
          <p:xfrm>
            <a:off x="4160581" y="1901554"/>
            <a:ext cx="422107" cy="10908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" r:id="rId5" imgW="152400" imgH="393700" progId="Equation.DSMT4">
                    <p:embed/>
                  </p:oleObj>
                </mc:Choice>
                <mc:Fallback>
                  <p:oleObj name="" r:id="rId5" imgW="152400" imgH="393700" progId="Equation.DSMT4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60581" y="1901554"/>
                          <a:ext cx="422107" cy="1090847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TextBox 1"/>
          <p:cNvSpPr txBox="1"/>
          <p:nvPr/>
        </p:nvSpPr>
        <p:spPr>
          <a:xfrm>
            <a:off x="1015365" y="244475"/>
            <a:ext cx="7917815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20000"/>
              </a:lnSpc>
              <a:buFont typeface="Arial" panose="020B0604020202020204" pitchFamily="34" charset="0"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工地上有一堆沙子，其形状近似于一个圆锥（如下图）。这堆沙子的体积大约是多少？如果每立方米沙子大约重1.5t，这堆沙子大约重多少吨？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64" name="Group 83"/>
          <p:cNvGrpSpPr/>
          <p:nvPr/>
        </p:nvGrpSpPr>
        <p:grpSpPr>
          <a:xfrm>
            <a:off x="10160" y="2153171"/>
            <a:ext cx="2598883" cy="1626029"/>
            <a:chOff x="4057" y="1522"/>
            <a:chExt cx="1449" cy="644"/>
          </a:xfrm>
        </p:grpSpPr>
        <p:grpSp>
          <p:nvGrpSpPr>
            <p:cNvPr id="40967" name="Group 77"/>
            <p:cNvGrpSpPr/>
            <p:nvPr/>
          </p:nvGrpSpPr>
          <p:grpSpPr>
            <a:xfrm>
              <a:off x="4057" y="1522"/>
              <a:ext cx="1449" cy="560"/>
              <a:chOff x="4105" y="1566"/>
              <a:chExt cx="1449" cy="607"/>
            </a:xfrm>
          </p:grpSpPr>
          <p:pic>
            <p:nvPicPr>
              <p:cNvPr id="40970" name="Picture 60" descr="6B11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4105" y="1566"/>
                <a:ext cx="1294" cy="59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40971" name="Line 64"/>
              <p:cNvSpPr/>
              <p:nvPr/>
            </p:nvSpPr>
            <p:spPr>
              <a:xfrm>
                <a:off x="4171" y="1946"/>
                <a:ext cx="0" cy="227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972" name="Line 65"/>
              <p:cNvSpPr/>
              <p:nvPr/>
            </p:nvSpPr>
            <p:spPr>
              <a:xfrm>
                <a:off x="5319" y="1946"/>
                <a:ext cx="0" cy="227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973" name="Line 66"/>
              <p:cNvSpPr/>
              <p:nvPr/>
            </p:nvSpPr>
            <p:spPr>
              <a:xfrm>
                <a:off x="4737" y="1624"/>
                <a:ext cx="817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974" name="Line 67"/>
              <p:cNvSpPr/>
              <p:nvPr/>
            </p:nvSpPr>
            <p:spPr>
              <a:xfrm>
                <a:off x="5293" y="1951"/>
                <a:ext cx="181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0975" name="Line 69"/>
              <p:cNvSpPr/>
              <p:nvPr/>
            </p:nvSpPr>
            <p:spPr>
              <a:xfrm rot="-5400000" flipV="1">
                <a:off x="5152" y="1779"/>
                <a:ext cx="321" cy="11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triangle" w="med" len="med"/>
                <a:tailEnd type="triangle" w="med" len="med"/>
              </a:ln>
            </p:spPr>
          </p:sp>
          <p:sp>
            <p:nvSpPr>
              <p:cNvPr id="40976" name="Line 71"/>
              <p:cNvSpPr/>
              <p:nvPr/>
            </p:nvSpPr>
            <p:spPr>
              <a:xfrm>
                <a:off x="4865" y="2160"/>
                <a:ext cx="432" cy="0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  <p:sp>
            <p:nvSpPr>
              <p:cNvPr id="40977" name="Line 75"/>
              <p:cNvSpPr/>
              <p:nvPr/>
            </p:nvSpPr>
            <p:spPr>
              <a:xfrm flipH="1" flipV="1">
                <a:off x="4185" y="2159"/>
                <a:ext cx="334" cy="2"/>
              </a:xfrm>
              <a:prstGeom prst="line">
                <a:avLst/>
              </a:prstGeom>
              <a:ln w="127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sp>
          <p:nvSpPr>
            <p:cNvPr id="25" name="Text Box 73"/>
            <p:cNvSpPr txBox="1">
              <a:spLocks noChangeArrowheads="1"/>
            </p:cNvSpPr>
            <p:nvPr/>
          </p:nvSpPr>
          <p:spPr bwMode="auto">
            <a:xfrm>
              <a:off x="4473" y="1959"/>
              <a:ext cx="476" cy="2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2400" b="1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4m</a:t>
              </a:r>
              <a:r>
                <a:rPr kumimoji="0" lang="en-US" altLang="zh-CN" sz="2800" b="1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endParaRPr kumimoji="0" lang="en-US" altLang="zh-CN" sz="2800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Text Box 74"/>
            <p:cNvSpPr txBox="1">
              <a:spLocks noChangeArrowheads="1"/>
            </p:cNvSpPr>
            <p:nvPr/>
          </p:nvSpPr>
          <p:spPr bwMode="auto">
            <a:xfrm rot="16200000">
              <a:off x="5170" y="1566"/>
              <a:ext cx="331" cy="2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p>
              <a:pPr marR="0" defTabSz="914400" eaLnBrk="1" hangingPunct="1">
                <a:spcBef>
                  <a:spcPct val="50000"/>
                </a:spcBef>
                <a:buClrTx/>
                <a:buSzTx/>
                <a:buFont typeface="Arial" panose="020B0604020202020204" pitchFamily="34" charset="0"/>
                <a:defRPr/>
              </a:pPr>
              <a:r>
                <a:rPr kumimoji="0" lang="en-US" altLang="zh-CN" sz="2400" b="1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1.5m</a:t>
              </a:r>
              <a:r>
                <a:rPr kumimoji="0" lang="en-US" altLang="zh-CN" sz="2800" b="1" kern="1200" cap="none" spc="0" normalizeH="0" baseline="0" noProof="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 </a:t>
              </a:r>
              <a:endParaRPr kumimoji="0" lang="en-US" altLang="zh-CN" sz="2800" b="1" kern="1200" cap="none" spc="0" normalizeH="0" baseline="0" noProof="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667000" y="1854835"/>
            <a:ext cx="4934585" cy="1052195"/>
            <a:chOff x="-135" y="2848"/>
            <a:chExt cx="7771" cy="1657"/>
          </a:xfrm>
        </p:grpSpPr>
        <p:sp>
          <p:nvSpPr>
            <p:cNvPr id="4" name="TextBox 3"/>
            <p:cNvSpPr txBox="1"/>
            <p:nvPr/>
          </p:nvSpPr>
          <p:spPr bwMode="auto">
            <a:xfrm>
              <a:off x="-135" y="2848"/>
              <a:ext cx="4222" cy="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 eaLnBrk="1" hangingPunct="1">
                <a:lnSpc>
                  <a:spcPct val="120000"/>
                </a:lnSpc>
                <a:buClrTx/>
                <a:buSzTx/>
                <a:buFont typeface="Arial" panose="020B0604020202020204" pitchFamily="34" charset="0"/>
                <a:defRPr/>
              </a:pPr>
              <a:r>
                <a:rPr kumimoji="0" lang="zh-CN" altLang="en-US" sz="2800" b="1" kern="1200" cap="none" spc="0" normalizeH="0" baseline="0" noProof="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沙堆的底面积：</a:t>
              </a:r>
              <a:endPara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8" name="TextBox 9"/>
            <p:cNvSpPr txBox="1"/>
            <p:nvPr/>
          </p:nvSpPr>
          <p:spPr bwMode="auto">
            <a:xfrm>
              <a:off x="-135" y="3548"/>
              <a:ext cx="7771" cy="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3.14</a:t>
              </a:r>
              <a:r>
                <a:rPr lang="en-US" altLang="zh-CN" sz="28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×</a:t>
              </a:r>
              <a:r>
                <a:rPr lang="zh-CN" altLang="en-US" sz="28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8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4÷2</a:t>
              </a:r>
              <a:r>
                <a:rPr lang="zh-CN" altLang="en-US" sz="28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）</a:t>
              </a:r>
              <a:r>
                <a:rPr lang="en-US" altLang="zh-CN" sz="280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12.56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（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m</a:t>
              </a:r>
              <a:r>
                <a:rPr kumimoji="0" lang="en-US" altLang="zh-CN" sz="280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）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3390" y="257175"/>
            <a:ext cx="634365" cy="688340"/>
            <a:chOff x="1080" y="1050"/>
            <a:chExt cx="999" cy="1084"/>
          </a:xfrm>
        </p:grpSpPr>
        <p:pic>
          <p:nvPicPr>
            <p:cNvPr id="12" name="图片 11" descr="图标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>
              <p:custDataLst>
                <p:tags r:id="rId4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609215" y="2907030"/>
            <a:ext cx="6432550" cy="779780"/>
            <a:chOff x="-24" y="4355"/>
            <a:chExt cx="10130" cy="1228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-24" y="4416"/>
              <a:ext cx="3298" cy="9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 eaLnBrk="1" hangingPunct="1">
                <a:lnSpc>
                  <a:spcPct val="120000"/>
                </a:lnSpc>
                <a:buClrTx/>
                <a:buSzTx/>
                <a:buFont typeface="Arial" panose="020B0604020202020204" pitchFamily="34" charset="0"/>
                <a:defRPr/>
              </a:pPr>
              <a:r>
                <a:rPr kumimoji="0" lang="zh-CN" altLang="en-US" sz="2800" b="1" kern="1200" cap="none" spc="0" normalizeH="0" baseline="0" noProof="0" dirty="0">
                  <a:solidFill>
                    <a:schemeClr val="tx1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沙堆的体积：</a:t>
              </a:r>
              <a:endParaRPr kumimoji="0" lang="zh-CN" altLang="en-US" sz="2800" b="1" kern="1200" cap="none" spc="0" normalizeH="0" baseline="0" noProof="0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3216" y="4355"/>
              <a:ext cx="6890" cy="1228"/>
              <a:chOff x="4416" y="4400"/>
              <a:chExt cx="6890" cy="1228"/>
            </a:xfrm>
          </p:grpSpPr>
          <p:sp>
            <p:nvSpPr>
              <p:cNvPr id="10" name="TextBox 16"/>
              <p:cNvSpPr txBox="1"/>
              <p:nvPr/>
            </p:nvSpPr>
            <p:spPr bwMode="auto">
              <a:xfrm>
                <a:off x="4678" y="4498"/>
                <a:ext cx="6628" cy="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000" b="1">
                    <a:solidFill>
                      <a:schemeClr val="tx1"/>
                    </a:solidFill>
                    <a:latin typeface="楷体_GB2312" panose="02010609030101010101" pitchFamily="49" charset="-122"/>
                    <a:ea typeface="楷体_GB2312" panose="0201060903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×12.56×1.5</a:t>
                </a:r>
                <a:r>
                  <a:rPr kumimoji="0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＝</a:t>
                </a: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 6.28</a:t>
                </a:r>
                <a:r>
                  <a:rPr kumimoji="0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（</a:t>
                </a:r>
                <a:r>
                  <a:rPr kumimoji="0" lang="en-US" altLang="zh-CN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m</a:t>
                </a:r>
                <a:r>
                  <a:rPr kumimoji="0" lang="en-US" altLang="zh-CN" sz="280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3</a:t>
                </a:r>
                <a:r>
                  <a:rPr kumimoji="0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）</a:t>
                </a:r>
                <a:endPara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4416" y="4400"/>
                <a:ext cx="661" cy="1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80000"/>
                  </a:lnSpc>
                </a:pPr>
                <a:r>
                  <a:rPr lang="en-US" altLang="zh-CN" sz="2800" b="1" u="sng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1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3</a:t>
                </a:r>
                <a:endPara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7" name="圆角矩形 16"/>
          <p:cNvSpPr/>
          <p:nvPr/>
        </p:nvSpPr>
        <p:spPr>
          <a:xfrm>
            <a:off x="3276600" y="819150"/>
            <a:ext cx="182372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427605" y="4171950"/>
            <a:ext cx="63849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</a:t>
            </a:r>
            <a:r>
              <a:rPr lang="en-US" alt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这堆沙子的体积大约是6.28</a:t>
            </a:r>
            <a:r>
              <a:rPr lang="en-US" altLang="zh-CN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en-US" altLang="zh-CN" sz="2800" b="1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8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这堆沙子大约重9.42吨。</a:t>
            </a:r>
            <a:endParaRPr lang="en-US" altLang="zh-CN" sz="28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705600" y="1352550"/>
            <a:ext cx="1458595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TextBox 4"/>
          <p:cNvSpPr txBox="1"/>
          <p:nvPr>
            <p:custDataLst>
              <p:tags r:id="rId5"/>
            </p:custDataLst>
          </p:nvPr>
        </p:nvSpPr>
        <p:spPr bwMode="auto">
          <a:xfrm>
            <a:off x="2609215" y="3556635"/>
            <a:ext cx="5490845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沙堆重：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6.28×1.5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9.42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t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2" grpId="0"/>
      <p:bldP spid="5" grpId="0" bldLvl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" name="TextBox 42"/>
          <p:cNvSpPr txBox="1"/>
          <p:nvPr/>
        </p:nvSpPr>
        <p:spPr>
          <a:xfrm>
            <a:off x="381000" y="666750"/>
            <a:ext cx="8489950" cy="11245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algn="l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1.一个圆锥形的零件，底面积是19cm²，高是12cm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这个零件的体积是多少？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044893" y="2080895"/>
            <a:ext cx="2465817" cy="1001395"/>
            <a:chOff x="682483" y="2439619"/>
            <a:chExt cx="2466449" cy="1001395"/>
          </a:xfrm>
        </p:grpSpPr>
        <p:grpSp>
          <p:nvGrpSpPr>
            <p:cNvPr id="43019" name="组合 10"/>
            <p:cNvGrpSpPr/>
            <p:nvPr/>
          </p:nvGrpSpPr>
          <p:grpSpPr>
            <a:xfrm>
              <a:off x="682483" y="2439619"/>
              <a:ext cx="1551068" cy="1001395"/>
              <a:chOff x="1533525" y="2002815"/>
              <a:chExt cx="1551188" cy="1000569"/>
            </a:xfrm>
          </p:grpSpPr>
          <p:sp>
            <p:nvSpPr>
              <p:cNvPr id="47" name="TextBox 22"/>
              <p:cNvSpPr txBox="1"/>
              <p:nvPr/>
            </p:nvSpPr>
            <p:spPr>
              <a:xfrm>
                <a:off x="1533525" y="2201089"/>
                <a:ext cx="1395304" cy="52153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R="0" defTabSz="914400" eaLnBrk="1" hangingPunct="1">
                  <a:buClrTx/>
                  <a:buSzTx/>
                  <a:buFont typeface="Arial" panose="020B0604020202020204" pitchFamily="34" charset="0"/>
                  <a:defRPr/>
                </a:pPr>
                <a:r>
                  <a:rPr kumimoji="0" lang="en-US" altLang="zh-CN" sz="2800" b="1" i="1" kern="1200" cap="none" spc="0" normalizeH="0" baseline="0" noProof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V</a:t>
                </a:r>
                <a:r>
                  <a:rPr kumimoji="0" lang="zh-CN" altLang="en-US" sz="2800" b="1" kern="1200" cap="none" spc="0" normalizeH="0" baseline="-25000" noProof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圆锥</a:t>
                </a:r>
                <a:r>
                  <a:rPr kumimoji="0" lang="zh-CN" altLang="en-US" sz="2800" b="1" kern="1200" cap="none" spc="0" normalizeH="0" baseline="0" noProof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＝</a:t>
                </a:r>
                <a:r>
                  <a:rPr kumimoji="0" lang="en-US" altLang="zh-CN" sz="2800" b="1" kern="1200" cap="none" spc="0" normalizeH="0" baseline="0" noProof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    </a:t>
                </a:r>
                <a:r>
                  <a:rPr kumimoji="0" lang="en-US" altLang="zh-CN" sz="2800" b="1" i="1" kern="1200" cap="none" spc="0" normalizeH="0" baseline="0" noProof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Sh</a:t>
                </a:r>
                <a:endParaRPr kumimoji="0" lang="zh-CN" altLang="en-US" sz="2800" b="1" i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43022" name="对象 24"/>
              <p:cNvGraphicFramePr>
                <a:graphicFrameLocks noChangeAspect="1"/>
              </p:cNvGraphicFramePr>
              <p:nvPr/>
            </p:nvGraphicFramePr>
            <p:xfrm>
              <a:off x="2698504" y="2002815"/>
              <a:ext cx="386209" cy="10005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77" name="" r:id="rId2" imgW="152400" imgH="393700" progId="Equation.DSMT4">
                      <p:embed/>
                    </p:oleObj>
                  </mc:Choice>
                  <mc:Fallback>
                    <p:oleObj name="" r:id="rId2" imgW="152400" imgH="393700" progId="Equation.DSMT4">
                      <p:embed/>
                      <p:pic>
                        <p:nvPicPr>
                          <p:cNvPr id="0" name="图片 3076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2698504" y="2002815"/>
                            <a:ext cx="386209" cy="1000569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43020" name="矩形 3"/>
            <p:cNvSpPr/>
            <p:nvPr/>
          </p:nvSpPr>
          <p:spPr>
            <a:xfrm>
              <a:off x="2608409" y="2654736"/>
              <a:ext cx="540523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＝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429000" y="2077085"/>
            <a:ext cx="4443097" cy="984250"/>
            <a:chOff x="2939198" y="2483692"/>
            <a:chExt cx="4443318" cy="984249"/>
          </a:xfrm>
        </p:grpSpPr>
        <p:sp>
          <p:nvSpPr>
            <p:cNvPr id="51" name="TextBox 46"/>
            <p:cNvSpPr txBox="1"/>
            <p:nvPr/>
          </p:nvSpPr>
          <p:spPr bwMode="auto">
            <a:xfrm>
              <a:off x="3126217" y="2559892"/>
              <a:ext cx="4256299" cy="7372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×19 ×12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＝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76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（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cm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³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）</a:t>
              </a:r>
              <a:r>
                <a:rPr kumimoji="0" lang="zh-CN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 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3018" name="对象 1"/>
            <p:cNvGraphicFramePr>
              <a:graphicFrameLocks noChangeAspect="1"/>
            </p:cNvGraphicFramePr>
            <p:nvPr/>
          </p:nvGraphicFramePr>
          <p:xfrm>
            <a:off x="2939198" y="2483692"/>
            <a:ext cx="370223" cy="9842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4" imgW="152400" imgH="393700" progId="Equation.DSMT4">
                    <p:embed/>
                  </p:oleObj>
                </mc:Choice>
                <mc:Fallback>
                  <p:oleObj name="" r:id="rId4" imgW="152400" imgH="393700" progId="Equation.DSMT4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939198" y="2483692"/>
                          <a:ext cx="370223" cy="98424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" name="矩形 52"/>
          <p:cNvSpPr/>
          <p:nvPr/>
        </p:nvSpPr>
        <p:spPr>
          <a:xfrm>
            <a:off x="1447800" y="3252470"/>
            <a:ext cx="5035550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答：这个零件的体积是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76cm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³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12745" y="134620"/>
            <a:ext cx="31254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P33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204" name="TextBox 15"/>
          <p:cNvSpPr txBox="1"/>
          <p:nvPr/>
        </p:nvSpPr>
        <p:spPr>
          <a:xfrm>
            <a:off x="304800" y="431165"/>
            <a:ext cx="8326120" cy="16414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如图，一个用钢铸造成的圆锥形铅锤，底面直径是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，高是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6cm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。每立方厘米钢大约重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7.9g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。这个铅锤大约重多少克？（得数保留整数。）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5" name="Picture 32" descr="6B1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0" y="1581150"/>
            <a:ext cx="1484313" cy="199548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5062" name="Group 66"/>
          <p:cNvGrpSpPr/>
          <p:nvPr/>
        </p:nvGrpSpPr>
        <p:grpSpPr>
          <a:xfrm rot="0">
            <a:off x="304800" y="2304098"/>
            <a:ext cx="7304468" cy="522288"/>
            <a:chOff x="747" y="2427"/>
            <a:chExt cx="3903" cy="329"/>
          </a:xfrm>
        </p:grpSpPr>
        <p:sp>
          <p:nvSpPr>
            <p:cNvPr id="6" name="TextBox 5"/>
            <p:cNvSpPr txBox="1"/>
            <p:nvPr/>
          </p:nvSpPr>
          <p:spPr>
            <a:xfrm>
              <a:off x="747" y="2427"/>
              <a:ext cx="1216" cy="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 eaLnBrk="1" hangingPunct="1">
                <a:buClrTx/>
                <a:buSzTx/>
                <a:buFont typeface="Arial" panose="020B0604020202020204" pitchFamily="34" charset="0"/>
                <a:defRPr/>
              </a:pPr>
              <a:r>
                <a:rPr kumimoji="0" lang="zh-CN" altLang="en-US" sz="2800" b="1" kern="1200" cap="none" spc="0" normalizeH="0" baseline="0" noProof="0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铅锤底面积：</a:t>
              </a:r>
              <a:endPara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 bwMode="auto">
            <a:xfrm>
              <a:off x="1849" y="2427"/>
              <a:ext cx="2801" cy="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3.14</a:t>
              </a:r>
              <a:r>
                <a:rPr lang="en-US" altLang="zh-CN" sz="28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×</a:t>
              </a:r>
              <a:r>
                <a:rPr lang="zh-CN" altLang="en-US" sz="28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（</a:t>
              </a:r>
              <a:r>
                <a:rPr lang="en-US" altLang="zh-CN" sz="28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4÷2</a:t>
              </a:r>
              <a:r>
                <a:rPr lang="zh-CN" altLang="en-US" sz="28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）</a:t>
              </a:r>
              <a:r>
                <a:rPr lang="en-US" altLang="zh-CN" sz="280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  <a:sym typeface="+mn-ea"/>
                </a:rPr>
                <a:t>2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＝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12.56 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cm</a:t>
              </a:r>
              <a:r>
                <a:rPr kumimoji="0" lang="en-US" altLang="zh-CN" sz="280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）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</a:t>
              </a:r>
              <a:endPara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2912745" y="132080"/>
            <a:ext cx="31254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P33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535828" y="4370706"/>
            <a:ext cx="5636878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答：这个铅锤大约重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198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克 。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04800" y="3741420"/>
            <a:ext cx="5897245" cy="524510"/>
            <a:chOff x="630" y="6238"/>
            <a:chExt cx="9287" cy="826"/>
          </a:xfrm>
        </p:grpSpPr>
        <p:sp>
          <p:nvSpPr>
            <p:cNvPr id="13" name="TextBox 6"/>
            <p:cNvSpPr txBox="1"/>
            <p:nvPr/>
          </p:nvSpPr>
          <p:spPr>
            <a:xfrm>
              <a:off x="4064" y="6238"/>
              <a:ext cx="5853" cy="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25.12×7.9 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≈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198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g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）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630" y="6242"/>
              <a:ext cx="3545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铅锤的质量：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04800" y="2876550"/>
            <a:ext cx="6775450" cy="757555"/>
            <a:chOff x="480" y="4170"/>
            <a:chExt cx="10670" cy="1193"/>
          </a:xfrm>
        </p:grpSpPr>
        <p:sp>
          <p:nvSpPr>
            <p:cNvPr id="15" name="TextBox 9"/>
            <p:cNvSpPr txBox="1"/>
            <p:nvPr/>
          </p:nvSpPr>
          <p:spPr>
            <a:xfrm>
              <a:off x="4320" y="4410"/>
              <a:ext cx="6830" cy="8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000" b="1">
                  <a:solidFill>
                    <a:schemeClr val="tx1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 ×12.56×6 </a:t>
              </a:r>
              <a:r>
                <a:rPr kumimoji="0" 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＝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25.12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（</a:t>
              </a:r>
              <a:r>
                <a:rPr kumimoji="0" lang="en-US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cm</a:t>
              </a:r>
              <a:r>
                <a:rPr kumimoji="0" lang="en-US" altLang="zh-CN" sz="2800" i="0" u="none" strike="noStrike" kern="1200" cap="none" spc="0" normalizeH="0" baseline="30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）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4"/>
            <p:cNvSpPr txBox="1">
              <a:spLocks noChangeArrowheads="1"/>
            </p:cNvSpPr>
            <p:nvPr/>
          </p:nvSpPr>
          <p:spPr bwMode="auto">
            <a:xfrm>
              <a:off x="480" y="4410"/>
              <a:ext cx="3446" cy="8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</a:rPr>
                <a:t>铅锤的体积：</a:t>
              </a: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7" name="对象 21"/>
            <p:cNvGraphicFramePr>
              <a:graphicFrameLocks noChangeAspect="1"/>
            </p:cNvGraphicFramePr>
            <p:nvPr/>
          </p:nvGraphicFramePr>
          <p:xfrm>
            <a:off x="4175" y="4170"/>
            <a:ext cx="461" cy="11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" name="" r:id="rId2" imgW="152400" imgH="393700" progId="Equation.DSMT4">
                    <p:embed/>
                  </p:oleObj>
                </mc:Choice>
                <mc:Fallback>
                  <p:oleObj name="" r:id="rId2" imgW="152400" imgH="393700" progId="Equation.DSMT4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175" y="4170"/>
                          <a:ext cx="461" cy="119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7800" y="829310"/>
            <a:ext cx="8789035" cy="267652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249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）一个圆柱的体积是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75.36m</a:t>
            </a:r>
            <a:r>
              <a:rPr kumimoji="0" lang="en-US" altLang="zh-CN" sz="2800" b="1" kern="1200" cap="none" spc="0" normalizeH="0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，与它等底、等高的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defTabSz="91249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圆锥的体积是（          ）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zh-CN" sz="2800" b="1" kern="1200" cap="none" spc="0" normalizeH="0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kumimoji="0" lang="en-US" altLang="zh-CN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defTabSz="91249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）一个圆锥的体积是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141.3m</a:t>
            </a:r>
            <a:r>
              <a:rPr kumimoji="0" lang="en-US" altLang="zh-CN" sz="2800" b="1" kern="1200" cap="none" spc="0" normalizeH="0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，与它等底、等高的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defTabSz="91249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圆柱的体积是（         ）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altLang="zh-CN" sz="2800" b="1" kern="1200" cap="none" spc="0" normalizeH="0" baseline="300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86200" y="1581150"/>
            <a:ext cx="982980" cy="565150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2495">
              <a:lnSpc>
                <a:spcPct val="11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25.12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33800" y="2930843"/>
            <a:ext cx="1097280" cy="5219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2495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423.9</a:t>
            </a:r>
            <a:endParaRPr kumimoji="0" lang="en-US" altLang="zh-CN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12745" y="132080"/>
            <a:ext cx="31254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P34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练习六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T3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情境导入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6466" r="3905"/>
          <a:stretch>
            <a:fillRect/>
          </a:stretch>
        </p:blipFill>
        <p:spPr>
          <a:xfrm>
            <a:off x="3276600" y="819150"/>
            <a:ext cx="2667000" cy="1863090"/>
          </a:xfrm>
          <a:prstGeom prst="rect">
            <a:avLst/>
          </a:prstGeom>
        </p:spPr>
      </p:pic>
      <p:pic>
        <p:nvPicPr>
          <p:cNvPr id="6" name="图片 5" descr="F:\ppt素材\新画人物图\老师8 拷贝.png老师8 拷贝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7800" y="2826068"/>
            <a:ext cx="1125855" cy="1445895"/>
          </a:xfrm>
          <a:prstGeom prst="rect">
            <a:avLst/>
          </a:prstGeom>
        </p:spPr>
      </p:pic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2590800" y="3054985"/>
            <a:ext cx="4336415" cy="1056249"/>
          </a:xfrm>
          <a:prstGeom prst="wedgeRoundRectCallout">
            <a:avLst>
              <a:gd name="adj1" fmla="val -56233"/>
              <a:gd name="adj2" fmla="val -10201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你能算出这堆小麦大约有多少立方米吗？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336290" y="742950"/>
            <a:ext cx="2566670" cy="1767840"/>
            <a:chOff x="4106601" y="995742"/>
            <a:chExt cx="1332175" cy="2099020"/>
          </a:xfrm>
        </p:grpSpPr>
        <p:grpSp>
          <p:nvGrpSpPr>
            <p:cNvPr id="14353" name="组合 4114"/>
            <p:cNvGrpSpPr/>
            <p:nvPr/>
          </p:nvGrpSpPr>
          <p:grpSpPr>
            <a:xfrm>
              <a:off x="4106601" y="995742"/>
              <a:ext cx="1332175" cy="2099020"/>
              <a:chOff x="4106601" y="995742"/>
              <a:chExt cx="1332175" cy="2099020"/>
            </a:xfrm>
          </p:grpSpPr>
          <p:sp>
            <p:nvSpPr>
              <p:cNvPr id="14355" name="椭圆 4107"/>
              <p:cNvSpPr/>
              <p:nvPr>
                <p:custDataLst>
                  <p:tags r:id="rId4"/>
                </p:custDataLst>
              </p:nvPr>
            </p:nvSpPr>
            <p:spPr>
              <a:xfrm>
                <a:off x="4106601" y="2523847"/>
                <a:ext cx="1332175" cy="570915"/>
              </a:xfrm>
              <a:prstGeom prst="ellipse">
                <a:avLst/>
              </a:prstGeom>
              <a:noFill/>
              <a:ln w="28575" cap="flat" cmpd="sng">
                <a:solidFill>
                  <a:srgbClr val="00B0F0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anchor="ctr"/>
              <a:p>
                <a:pPr algn="ctr" eaLnBrk="1" hangingPunct="1">
                  <a:buFont typeface="Arial" panose="020B0604020202020204" pitchFamily="34" charset="0"/>
                </a:pPr>
                <a:endParaRPr lang="zh-CN" altLang="en-US" sz="3200" b="1" dirty="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cxnSp>
            <p:nvCxnSpPr>
              <p:cNvPr id="30" name="直接连接符 29"/>
              <p:cNvCxnSpPr>
                <a:stCxn id="14355" idx="2"/>
              </p:cNvCxnSpPr>
              <p:nvPr>
                <p:custDataLst>
                  <p:tags r:id="rId5"/>
                </p:custDataLst>
              </p:nvPr>
            </p:nvCxnSpPr>
            <p:spPr>
              <a:xfrm flipV="1">
                <a:off x="4106601" y="996069"/>
                <a:ext cx="680919" cy="181327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>
                <a:endCxn id="14355" idx="6"/>
              </p:cNvCxnSpPr>
              <p:nvPr>
                <p:custDataLst>
                  <p:tags r:id="rId6"/>
                </p:custDataLst>
              </p:nvPr>
            </p:nvCxnSpPr>
            <p:spPr>
              <a:xfrm>
                <a:off x="4787445" y="995742"/>
                <a:ext cx="651256" cy="1813270"/>
              </a:xfrm>
              <a:prstGeom prst="line">
                <a:avLst/>
              </a:prstGeom>
              <a:ln w="285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54" name="椭圆 54"/>
            <p:cNvSpPr/>
            <p:nvPr>
              <p:custDataLst>
                <p:tags r:id="rId7"/>
              </p:custDataLst>
            </p:nvPr>
          </p:nvSpPr>
          <p:spPr>
            <a:xfrm>
              <a:off x="4106601" y="2809736"/>
              <a:ext cx="1332175" cy="285026"/>
            </a:xfrm>
            <a:custGeom>
              <a:avLst/>
              <a:gdLst/>
              <a:ahLst/>
              <a:cxnLst>
                <a:cxn ang="0">
                  <a:pos x="1332172" y="0"/>
                </a:cxn>
                <a:cxn ang="0">
                  <a:pos x="666086" y="111954"/>
                </a:cxn>
                <a:cxn ang="0">
                  <a:pos x="0" y="0"/>
                </a:cxn>
              </a:cxnLst>
              <a:pathLst>
                <a:path w="1332172" h="111954">
                  <a:moveTo>
                    <a:pt x="1332172" y="0"/>
                  </a:moveTo>
                  <a:cubicBezTo>
                    <a:pt x="1332172" y="61830"/>
                    <a:pt x="1033955" y="111954"/>
                    <a:pt x="666086" y="111954"/>
                  </a:cubicBezTo>
                  <a:cubicBezTo>
                    <a:pt x="298217" y="111954"/>
                    <a:pt x="0" y="61830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B0F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638800" y="895350"/>
            <a:ext cx="3023235" cy="1327785"/>
          </a:xfrm>
          <a:prstGeom prst="cloudCallout">
            <a:avLst>
              <a:gd name="adj1" fmla="val -61732"/>
              <a:gd name="adj2" fmla="val -5667"/>
            </a:avLst>
          </a:prstGeom>
          <a:solidFill>
            <a:schemeClr val="accent5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p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圆锥的体积如何计算呢？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9621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53060" y="1256665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793490" y="1511935"/>
            <a:ext cx="4841875" cy="1346835"/>
            <a:chOff x="5014" y="461"/>
            <a:chExt cx="7625" cy="2121"/>
          </a:xfrm>
        </p:grpSpPr>
        <p:pic>
          <p:nvPicPr>
            <p:cNvPr id="5" name="图片 4" descr="书本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0" y="570"/>
              <a:ext cx="1599" cy="2012"/>
            </a:xfrm>
            <a:prstGeom prst="rect">
              <a:avLst/>
            </a:prstGeom>
          </p:spPr>
        </p:pic>
        <p:sp>
          <p:nvSpPr>
            <p:cNvPr id="10" name="AutoShape 27"/>
            <p:cNvSpPr>
              <a:spLocks noChangeArrowheads="1"/>
            </p:cNvSpPr>
            <p:nvPr/>
          </p:nvSpPr>
          <p:spPr bwMode="auto">
            <a:xfrm>
              <a:off x="5014" y="461"/>
              <a:ext cx="5651" cy="1671"/>
            </a:xfrm>
            <a:prstGeom prst="wedgeRoundRectCallout">
              <a:avLst>
                <a:gd name="adj1" fmla="val 57308"/>
                <a:gd name="adj2" fmla="val 30433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+mn-cs"/>
                </a:rPr>
                <a:t>圆锥的体积可能与哪种图形的体积有关？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endParaRPr>
            </a:p>
          </p:txBody>
        </p:sp>
      </p:grpSp>
      <p:pic>
        <p:nvPicPr>
          <p:cNvPr id="17411" name="Picture 35" descr="6B102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59180"/>
            <a:ext cx="2340610" cy="18110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" name="组合 13"/>
          <p:cNvGrpSpPr/>
          <p:nvPr/>
        </p:nvGrpSpPr>
        <p:grpSpPr>
          <a:xfrm>
            <a:off x="1143000" y="2952750"/>
            <a:ext cx="4607560" cy="1751330"/>
            <a:chOff x="662" y="4410"/>
            <a:chExt cx="7256" cy="2758"/>
          </a:xfrm>
        </p:grpSpPr>
        <p:sp>
          <p:nvSpPr>
            <p:cNvPr id="7" name="AutoShape 27"/>
            <p:cNvSpPr>
              <a:spLocks noChangeArrowheads="1"/>
            </p:cNvSpPr>
            <p:nvPr/>
          </p:nvSpPr>
          <p:spPr bwMode="auto">
            <a:xfrm>
              <a:off x="2860" y="5504"/>
              <a:ext cx="5059" cy="1664"/>
            </a:xfrm>
            <a:prstGeom prst="wedgeRoundRectCallout">
              <a:avLst>
                <a:gd name="adj1" fmla="val -59547"/>
                <a:gd name="adj2" fmla="val -23061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wrap="square">
              <a:spAutoFit/>
            </a:bodyPr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圆柱的底面是圆，圆锥的底面也是圆。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pic>
          <p:nvPicPr>
            <p:cNvPr id="8" name="图片 7" descr="F:\ppt素材\新画人物图\女03 3拷贝.png女03 3拷贝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662" y="4410"/>
              <a:ext cx="1922" cy="2657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609600" y="590550"/>
            <a:ext cx="634365" cy="688340"/>
            <a:chOff x="1080" y="1050"/>
            <a:chExt cx="999" cy="1084"/>
          </a:xfrm>
        </p:grpSpPr>
        <p:pic>
          <p:nvPicPr>
            <p:cNvPr id="12" name="图片 11" descr="图标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>
              <p:custDataLst>
                <p:tags r:id="rId7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12763" y="268288"/>
            <a:ext cx="7297738" cy="112458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latin typeface="宋体" panose="02010600030101010101" pitchFamily="2" charset="-122"/>
                <a:cs typeface="宋体" panose="02010600030101010101" pitchFamily="2" charset="-122"/>
              </a:rPr>
              <a:t>     下面通过实验，探究一下圆锥和圆柱体积之间的关系。</a:t>
            </a:r>
            <a:endParaRPr kumimoji="0" lang="zh-CN" altLang="en-US" sz="2800" b="1" kern="1200" cap="none" spc="0" normalizeH="0" baseline="0" noProof="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TextBox 26"/>
          <p:cNvSpPr txBox="1"/>
          <p:nvPr/>
        </p:nvSpPr>
        <p:spPr>
          <a:xfrm>
            <a:off x="457200" y="1442085"/>
            <a:ext cx="8093075" cy="11245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）各组准备好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沙子和水，还有等底等高的圆柱、圆锥形容器。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/>
          <p:nvPr/>
        </p:nvSpPr>
        <p:spPr>
          <a:xfrm>
            <a:off x="2686050" y="3783013"/>
            <a:ext cx="720725" cy="73025"/>
          </a:xfrm>
          <a:prstGeom prst="rightArrow">
            <a:avLst>
              <a:gd name="adj1" fmla="val 50000"/>
              <a:gd name="adj2" fmla="val 246647"/>
            </a:avLst>
          </a:prstGeom>
          <a:solidFill>
            <a:srgbClr val="00B0F0"/>
          </a:solidFill>
          <a:ln w="9525">
            <a:noFill/>
          </a:ln>
        </p:spPr>
        <p:txBody>
          <a:bodyPr wrap="none" anchor="ctr"/>
          <a:p>
            <a:pPr eaLnBrk="1" hangingPunct="1">
              <a:buFont typeface="Arial" panose="020B0604020202020204" pitchFamily="34" charset="0"/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1" name="Picture 21" descr="6B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4563" y="3200400"/>
            <a:ext cx="4130675" cy="1585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20" descr="6B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2825750"/>
            <a:ext cx="1250950" cy="174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图片 2" descr="矢量灯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268288"/>
            <a:ext cx="570042" cy="540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3313" t="19947"/>
          <a:stretch>
            <a:fillRect/>
          </a:stretch>
        </p:blipFill>
        <p:spPr>
          <a:xfrm>
            <a:off x="2190115" y="2264410"/>
            <a:ext cx="5374005" cy="249428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789" h="4544">
                <a:moveTo>
                  <a:pt x="9789" y="758"/>
                </a:moveTo>
                <a:lnTo>
                  <a:pt x="9789" y="4544"/>
                </a:lnTo>
                <a:lnTo>
                  <a:pt x="0" y="4544"/>
                </a:lnTo>
                <a:cubicBezTo>
                  <a:pt x="2" y="4536"/>
                  <a:pt x="5" y="4522"/>
                  <a:pt x="6" y="4518"/>
                </a:cubicBezTo>
                <a:cubicBezTo>
                  <a:pt x="18" y="4465"/>
                  <a:pt x="27" y="4429"/>
                  <a:pt x="39" y="4372"/>
                </a:cubicBezTo>
                <a:cubicBezTo>
                  <a:pt x="58" y="4286"/>
                  <a:pt x="78" y="4181"/>
                  <a:pt x="81" y="4128"/>
                </a:cubicBezTo>
                <a:cubicBezTo>
                  <a:pt x="82" y="4116"/>
                  <a:pt x="84" y="4097"/>
                  <a:pt x="86" y="4084"/>
                </a:cubicBezTo>
                <a:cubicBezTo>
                  <a:pt x="88" y="4069"/>
                  <a:pt x="89" y="4052"/>
                  <a:pt x="90" y="4044"/>
                </a:cubicBezTo>
                <a:cubicBezTo>
                  <a:pt x="90" y="4010"/>
                  <a:pt x="105" y="3949"/>
                  <a:pt x="126" y="3914"/>
                </a:cubicBezTo>
                <a:cubicBezTo>
                  <a:pt x="149" y="3877"/>
                  <a:pt x="162" y="3817"/>
                  <a:pt x="162" y="3788"/>
                </a:cubicBezTo>
                <a:cubicBezTo>
                  <a:pt x="163" y="3777"/>
                  <a:pt x="165" y="3758"/>
                  <a:pt x="167" y="3744"/>
                </a:cubicBezTo>
                <a:cubicBezTo>
                  <a:pt x="170" y="3725"/>
                  <a:pt x="172" y="3706"/>
                  <a:pt x="173" y="3694"/>
                </a:cubicBezTo>
                <a:cubicBezTo>
                  <a:pt x="175" y="3673"/>
                  <a:pt x="178" y="3644"/>
                  <a:pt x="183" y="3615"/>
                </a:cubicBezTo>
                <a:cubicBezTo>
                  <a:pt x="185" y="3604"/>
                  <a:pt x="188" y="3589"/>
                  <a:pt x="189" y="3583"/>
                </a:cubicBezTo>
                <a:cubicBezTo>
                  <a:pt x="198" y="3516"/>
                  <a:pt x="222" y="3419"/>
                  <a:pt x="243" y="3377"/>
                </a:cubicBezTo>
                <a:cubicBezTo>
                  <a:pt x="266" y="3324"/>
                  <a:pt x="281" y="3271"/>
                  <a:pt x="291" y="3232"/>
                </a:cubicBezTo>
                <a:cubicBezTo>
                  <a:pt x="295" y="3217"/>
                  <a:pt x="302" y="3193"/>
                  <a:pt x="305" y="3182"/>
                </a:cubicBezTo>
                <a:cubicBezTo>
                  <a:pt x="317" y="3143"/>
                  <a:pt x="334" y="3070"/>
                  <a:pt x="335" y="3017"/>
                </a:cubicBezTo>
                <a:cubicBezTo>
                  <a:pt x="333" y="2973"/>
                  <a:pt x="351" y="2902"/>
                  <a:pt x="368" y="2873"/>
                </a:cubicBezTo>
                <a:cubicBezTo>
                  <a:pt x="392" y="2831"/>
                  <a:pt x="411" y="2736"/>
                  <a:pt x="420" y="2680"/>
                </a:cubicBezTo>
                <a:cubicBezTo>
                  <a:pt x="421" y="2671"/>
                  <a:pt x="424" y="2655"/>
                  <a:pt x="425" y="2649"/>
                </a:cubicBezTo>
                <a:cubicBezTo>
                  <a:pt x="433" y="2608"/>
                  <a:pt x="435" y="2589"/>
                  <a:pt x="438" y="2565"/>
                </a:cubicBezTo>
                <a:cubicBezTo>
                  <a:pt x="438" y="2558"/>
                  <a:pt x="440" y="2544"/>
                  <a:pt x="441" y="2536"/>
                </a:cubicBezTo>
                <a:cubicBezTo>
                  <a:pt x="443" y="2520"/>
                  <a:pt x="444" y="2503"/>
                  <a:pt x="445" y="2493"/>
                </a:cubicBezTo>
                <a:cubicBezTo>
                  <a:pt x="445" y="2459"/>
                  <a:pt x="463" y="2371"/>
                  <a:pt x="484" y="2308"/>
                </a:cubicBezTo>
                <a:cubicBezTo>
                  <a:pt x="519" y="2184"/>
                  <a:pt x="537" y="2102"/>
                  <a:pt x="545" y="2019"/>
                </a:cubicBezTo>
                <a:cubicBezTo>
                  <a:pt x="547" y="1981"/>
                  <a:pt x="561" y="1920"/>
                  <a:pt x="571" y="1896"/>
                </a:cubicBezTo>
                <a:cubicBezTo>
                  <a:pt x="600" y="1800"/>
                  <a:pt x="634" y="1645"/>
                  <a:pt x="634" y="1555"/>
                </a:cubicBezTo>
                <a:cubicBezTo>
                  <a:pt x="635" y="1542"/>
                  <a:pt x="633" y="1529"/>
                  <a:pt x="632" y="1522"/>
                </a:cubicBezTo>
                <a:cubicBezTo>
                  <a:pt x="631" y="1514"/>
                  <a:pt x="630" y="1502"/>
                  <a:pt x="630" y="1494"/>
                </a:cubicBezTo>
                <a:cubicBezTo>
                  <a:pt x="629" y="1461"/>
                  <a:pt x="649" y="1395"/>
                  <a:pt x="664" y="1354"/>
                </a:cubicBezTo>
                <a:cubicBezTo>
                  <a:pt x="671" y="1335"/>
                  <a:pt x="679" y="1309"/>
                  <a:pt x="684" y="1293"/>
                </a:cubicBezTo>
                <a:cubicBezTo>
                  <a:pt x="689" y="1275"/>
                  <a:pt x="694" y="1258"/>
                  <a:pt x="697" y="1250"/>
                </a:cubicBezTo>
                <a:cubicBezTo>
                  <a:pt x="710" y="1214"/>
                  <a:pt x="724" y="1145"/>
                  <a:pt x="727" y="1107"/>
                </a:cubicBezTo>
                <a:cubicBezTo>
                  <a:pt x="728" y="1096"/>
                  <a:pt x="730" y="1079"/>
                  <a:pt x="731" y="1067"/>
                </a:cubicBezTo>
                <a:cubicBezTo>
                  <a:pt x="733" y="1054"/>
                  <a:pt x="735" y="1039"/>
                  <a:pt x="736" y="1031"/>
                </a:cubicBezTo>
                <a:cubicBezTo>
                  <a:pt x="738" y="999"/>
                  <a:pt x="751" y="934"/>
                  <a:pt x="763" y="891"/>
                </a:cubicBezTo>
                <a:cubicBezTo>
                  <a:pt x="773" y="857"/>
                  <a:pt x="786" y="802"/>
                  <a:pt x="784" y="777"/>
                </a:cubicBezTo>
                <a:cubicBezTo>
                  <a:pt x="775" y="668"/>
                  <a:pt x="945" y="512"/>
                  <a:pt x="1050" y="502"/>
                </a:cubicBezTo>
                <a:cubicBezTo>
                  <a:pt x="1078" y="502"/>
                  <a:pt x="1131" y="477"/>
                  <a:pt x="1156" y="457"/>
                </a:cubicBezTo>
                <a:cubicBezTo>
                  <a:pt x="1192" y="427"/>
                  <a:pt x="1254" y="410"/>
                  <a:pt x="1285" y="412"/>
                </a:cubicBezTo>
                <a:cubicBezTo>
                  <a:pt x="1300" y="412"/>
                  <a:pt x="1324" y="409"/>
                  <a:pt x="1340" y="407"/>
                </a:cubicBezTo>
                <a:cubicBezTo>
                  <a:pt x="1384" y="400"/>
                  <a:pt x="1437" y="390"/>
                  <a:pt x="1494" y="386"/>
                </a:cubicBezTo>
                <a:cubicBezTo>
                  <a:pt x="1532" y="384"/>
                  <a:pt x="1594" y="372"/>
                  <a:pt x="1623" y="359"/>
                </a:cubicBezTo>
                <a:cubicBezTo>
                  <a:pt x="1647" y="348"/>
                  <a:pt x="1694" y="340"/>
                  <a:pt x="1721" y="341"/>
                </a:cubicBezTo>
                <a:cubicBezTo>
                  <a:pt x="1732" y="341"/>
                  <a:pt x="1746" y="342"/>
                  <a:pt x="1754" y="342"/>
                </a:cubicBezTo>
                <a:cubicBezTo>
                  <a:pt x="1766" y="343"/>
                  <a:pt x="1784" y="344"/>
                  <a:pt x="1797" y="343"/>
                </a:cubicBezTo>
                <a:lnTo>
                  <a:pt x="1799" y="343"/>
                </a:lnTo>
                <a:lnTo>
                  <a:pt x="1908" y="343"/>
                </a:lnTo>
                <a:lnTo>
                  <a:pt x="1910" y="343"/>
                </a:lnTo>
                <a:lnTo>
                  <a:pt x="1912" y="343"/>
                </a:lnTo>
                <a:lnTo>
                  <a:pt x="2021" y="343"/>
                </a:lnTo>
                <a:cubicBezTo>
                  <a:pt x="2037" y="343"/>
                  <a:pt x="2054" y="343"/>
                  <a:pt x="2064" y="343"/>
                </a:cubicBezTo>
                <a:cubicBezTo>
                  <a:pt x="2074" y="342"/>
                  <a:pt x="2087" y="342"/>
                  <a:pt x="2095" y="342"/>
                </a:cubicBezTo>
                <a:cubicBezTo>
                  <a:pt x="2124" y="341"/>
                  <a:pt x="2170" y="346"/>
                  <a:pt x="2191" y="352"/>
                </a:cubicBezTo>
                <a:cubicBezTo>
                  <a:pt x="2211" y="356"/>
                  <a:pt x="2242" y="360"/>
                  <a:pt x="2265" y="360"/>
                </a:cubicBezTo>
                <a:cubicBezTo>
                  <a:pt x="2277" y="360"/>
                  <a:pt x="2292" y="359"/>
                  <a:pt x="2300" y="359"/>
                </a:cubicBezTo>
                <a:cubicBezTo>
                  <a:pt x="2309" y="358"/>
                  <a:pt x="2322" y="357"/>
                  <a:pt x="2329" y="357"/>
                </a:cubicBezTo>
                <a:cubicBezTo>
                  <a:pt x="2362" y="356"/>
                  <a:pt x="2402" y="368"/>
                  <a:pt x="2424" y="377"/>
                </a:cubicBezTo>
                <a:cubicBezTo>
                  <a:pt x="2495" y="401"/>
                  <a:pt x="2551" y="409"/>
                  <a:pt x="2628" y="410"/>
                </a:cubicBezTo>
                <a:cubicBezTo>
                  <a:pt x="2640" y="410"/>
                  <a:pt x="2657" y="409"/>
                  <a:pt x="2666" y="409"/>
                </a:cubicBezTo>
                <a:cubicBezTo>
                  <a:pt x="2680" y="409"/>
                  <a:pt x="2700" y="408"/>
                  <a:pt x="2714" y="408"/>
                </a:cubicBezTo>
                <a:lnTo>
                  <a:pt x="2717" y="408"/>
                </a:lnTo>
                <a:lnTo>
                  <a:pt x="2719" y="408"/>
                </a:lnTo>
                <a:lnTo>
                  <a:pt x="2737" y="408"/>
                </a:lnTo>
                <a:lnTo>
                  <a:pt x="2758" y="408"/>
                </a:lnTo>
                <a:lnTo>
                  <a:pt x="2843" y="408"/>
                </a:lnTo>
                <a:lnTo>
                  <a:pt x="2845" y="408"/>
                </a:lnTo>
                <a:lnTo>
                  <a:pt x="2848" y="408"/>
                </a:lnTo>
                <a:lnTo>
                  <a:pt x="2864" y="408"/>
                </a:lnTo>
                <a:lnTo>
                  <a:pt x="2882" y="408"/>
                </a:lnTo>
                <a:lnTo>
                  <a:pt x="2956" y="408"/>
                </a:lnTo>
                <a:cubicBezTo>
                  <a:pt x="2972" y="408"/>
                  <a:pt x="2989" y="408"/>
                  <a:pt x="2999" y="408"/>
                </a:cubicBezTo>
                <a:cubicBezTo>
                  <a:pt x="3009" y="407"/>
                  <a:pt x="3022" y="407"/>
                  <a:pt x="3030" y="407"/>
                </a:cubicBezTo>
                <a:cubicBezTo>
                  <a:pt x="3041" y="407"/>
                  <a:pt x="3059" y="408"/>
                  <a:pt x="3071" y="409"/>
                </a:cubicBezTo>
                <a:cubicBezTo>
                  <a:pt x="3076" y="409"/>
                  <a:pt x="3084" y="409"/>
                  <a:pt x="3085" y="409"/>
                </a:cubicBezTo>
                <a:cubicBezTo>
                  <a:pt x="3150" y="410"/>
                  <a:pt x="3228" y="435"/>
                  <a:pt x="3293" y="471"/>
                </a:cubicBezTo>
                <a:cubicBezTo>
                  <a:pt x="3348" y="500"/>
                  <a:pt x="3403" y="530"/>
                  <a:pt x="3455" y="573"/>
                </a:cubicBezTo>
                <a:cubicBezTo>
                  <a:pt x="3493" y="612"/>
                  <a:pt x="3569" y="640"/>
                  <a:pt x="3614" y="643"/>
                </a:cubicBezTo>
                <a:cubicBezTo>
                  <a:pt x="3625" y="645"/>
                  <a:pt x="3643" y="648"/>
                  <a:pt x="3652" y="650"/>
                </a:cubicBezTo>
                <a:cubicBezTo>
                  <a:pt x="3703" y="661"/>
                  <a:pt x="3732" y="666"/>
                  <a:pt x="3781" y="667"/>
                </a:cubicBezTo>
                <a:cubicBezTo>
                  <a:pt x="3793" y="667"/>
                  <a:pt x="3807" y="666"/>
                  <a:pt x="3815" y="666"/>
                </a:cubicBezTo>
                <a:cubicBezTo>
                  <a:pt x="3824" y="665"/>
                  <a:pt x="3837" y="664"/>
                  <a:pt x="3844" y="664"/>
                </a:cubicBezTo>
                <a:cubicBezTo>
                  <a:pt x="3875" y="663"/>
                  <a:pt x="3913" y="674"/>
                  <a:pt x="3931" y="682"/>
                </a:cubicBezTo>
                <a:cubicBezTo>
                  <a:pt x="3991" y="707"/>
                  <a:pt x="4110" y="715"/>
                  <a:pt x="4175" y="716"/>
                </a:cubicBezTo>
                <a:cubicBezTo>
                  <a:pt x="4186" y="716"/>
                  <a:pt x="4199" y="715"/>
                  <a:pt x="4207" y="715"/>
                </a:cubicBezTo>
                <a:cubicBezTo>
                  <a:pt x="4217" y="715"/>
                  <a:pt x="4234" y="714"/>
                  <a:pt x="4246" y="714"/>
                </a:cubicBezTo>
                <a:cubicBezTo>
                  <a:pt x="4262" y="714"/>
                  <a:pt x="4279" y="715"/>
                  <a:pt x="4289" y="716"/>
                </a:cubicBezTo>
                <a:cubicBezTo>
                  <a:pt x="4299" y="717"/>
                  <a:pt x="4312" y="717"/>
                  <a:pt x="4320" y="717"/>
                </a:cubicBezTo>
                <a:cubicBezTo>
                  <a:pt x="4368" y="717"/>
                  <a:pt x="4417" y="704"/>
                  <a:pt x="4456" y="688"/>
                </a:cubicBezTo>
                <a:cubicBezTo>
                  <a:pt x="4461" y="686"/>
                  <a:pt x="4470" y="683"/>
                  <a:pt x="4472" y="682"/>
                </a:cubicBezTo>
                <a:cubicBezTo>
                  <a:pt x="4492" y="676"/>
                  <a:pt x="4510" y="666"/>
                  <a:pt x="4522" y="660"/>
                </a:cubicBezTo>
                <a:cubicBezTo>
                  <a:pt x="4553" y="639"/>
                  <a:pt x="4618" y="623"/>
                  <a:pt x="4655" y="624"/>
                </a:cubicBezTo>
                <a:cubicBezTo>
                  <a:pt x="4746" y="619"/>
                  <a:pt x="4850" y="588"/>
                  <a:pt x="4916" y="556"/>
                </a:cubicBezTo>
                <a:cubicBezTo>
                  <a:pt x="4927" y="550"/>
                  <a:pt x="4944" y="542"/>
                  <a:pt x="4956" y="537"/>
                </a:cubicBezTo>
                <a:cubicBezTo>
                  <a:pt x="4973" y="530"/>
                  <a:pt x="4990" y="522"/>
                  <a:pt x="5000" y="517"/>
                </a:cubicBezTo>
                <a:cubicBezTo>
                  <a:pt x="5032" y="496"/>
                  <a:pt x="5099" y="478"/>
                  <a:pt x="5140" y="479"/>
                </a:cubicBezTo>
                <a:cubicBezTo>
                  <a:pt x="5178" y="479"/>
                  <a:pt x="5234" y="465"/>
                  <a:pt x="5258" y="456"/>
                </a:cubicBezTo>
                <a:cubicBezTo>
                  <a:pt x="5287" y="444"/>
                  <a:pt x="5342" y="433"/>
                  <a:pt x="5368" y="432"/>
                </a:cubicBezTo>
                <a:cubicBezTo>
                  <a:pt x="5398" y="432"/>
                  <a:pt x="5454" y="418"/>
                  <a:pt x="5480" y="408"/>
                </a:cubicBezTo>
                <a:cubicBezTo>
                  <a:pt x="5511" y="396"/>
                  <a:pt x="5567" y="384"/>
                  <a:pt x="5593" y="383"/>
                </a:cubicBezTo>
                <a:cubicBezTo>
                  <a:pt x="5610" y="382"/>
                  <a:pt x="5632" y="379"/>
                  <a:pt x="5651" y="375"/>
                </a:cubicBezTo>
                <a:cubicBezTo>
                  <a:pt x="5658" y="373"/>
                  <a:pt x="5668" y="371"/>
                  <a:pt x="5671" y="371"/>
                </a:cubicBezTo>
                <a:cubicBezTo>
                  <a:pt x="5719" y="364"/>
                  <a:pt x="5792" y="334"/>
                  <a:pt x="5838" y="302"/>
                </a:cubicBezTo>
                <a:cubicBezTo>
                  <a:pt x="5861" y="287"/>
                  <a:pt x="5901" y="265"/>
                  <a:pt x="5918" y="256"/>
                </a:cubicBezTo>
                <a:cubicBezTo>
                  <a:pt x="5943" y="242"/>
                  <a:pt x="6005" y="206"/>
                  <a:pt x="6051" y="171"/>
                </a:cubicBezTo>
                <a:cubicBezTo>
                  <a:pt x="6110" y="124"/>
                  <a:pt x="6180" y="93"/>
                  <a:pt x="6207" y="93"/>
                </a:cubicBezTo>
                <a:cubicBezTo>
                  <a:pt x="6217" y="92"/>
                  <a:pt x="6235" y="88"/>
                  <a:pt x="6249" y="85"/>
                </a:cubicBezTo>
                <a:cubicBezTo>
                  <a:pt x="6270" y="79"/>
                  <a:pt x="6294" y="75"/>
                  <a:pt x="6310" y="72"/>
                </a:cubicBezTo>
                <a:cubicBezTo>
                  <a:pt x="6353" y="66"/>
                  <a:pt x="6423" y="46"/>
                  <a:pt x="6455" y="28"/>
                </a:cubicBezTo>
                <a:cubicBezTo>
                  <a:pt x="6484" y="12"/>
                  <a:pt x="6534" y="-2"/>
                  <a:pt x="6561" y="0"/>
                </a:cubicBezTo>
                <a:cubicBezTo>
                  <a:pt x="6572" y="0"/>
                  <a:pt x="6585" y="1"/>
                  <a:pt x="6593" y="2"/>
                </a:cubicBezTo>
                <a:cubicBezTo>
                  <a:pt x="6604" y="3"/>
                  <a:pt x="6621" y="5"/>
                  <a:pt x="6633" y="4"/>
                </a:cubicBezTo>
                <a:cubicBezTo>
                  <a:pt x="6649" y="5"/>
                  <a:pt x="6666" y="3"/>
                  <a:pt x="6676" y="3"/>
                </a:cubicBezTo>
                <a:cubicBezTo>
                  <a:pt x="6686" y="2"/>
                  <a:pt x="6699" y="1"/>
                  <a:pt x="6707" y="1"/>
                </a:cubicBezTo>
                <a:cubicBezTo>
                  <a:pt x="6718" y="1"/>
                  <a:pt x="6736" y="3"/>
                  <a:pt x="6748" y="5"/>
                </a:cubicBezTo>
                <a:cubicBezTo>
                  <a:pt x="6755" y="6"/>
                  <a:pt x="6764" y="7"/>
                  <a:pt x="6766" y="7"/>
                </a:cubicBezTo>
                <a:cubicBezTo>
                  <a:pt x="6836" y="3"/>
                  <a:pt x="6987" y="109"/>
                  <a:pt x="6998" y="193"/>
                </a:cubicBezTo>
                <a:cubicBezTo>
                  <a:pt x="7001" y="227"/>
                  <a:pt x="7044" y="283"/>
                  <a:pt x="7073" y="310"/>
                </a:cubicBezTo>
                <a:cubicBezTo>
                  <a:pt x="7105" y="340"/>
                  <a:pt x="7142" y="392"/>
                  <a:pt x="7158" y="417"/>
                </a:cubicBezTo>
                <a:cubicBezTo>
                  <a:pt x="7168" y="433"/>
                  <a:pt x="7183" y="454"/>
                  <a:pt x="7197" y="472"/>
                </a:cubicBezTo>
                <a:cubicBezTo>
                  <a:pt x="7206" y="484"/>
                  <a:pt x="7217" y="499"/>
                  <a:pt x="7222" y="507"/>
                </a:cubicBezTo>
                <a:cubicBezTo>
                  <a:pt x="7252" y="557"/>
                  <a:pt x="7321" y="613"/>
                  <a:pt x="7372" y="627"/>
                </a:cubicBezTo>
                <a:cubicBezTo>
                  <a:pt x="7404" y="637"/>
                  <a:pt x="7452" y="665"/>
                  <a:pt x="7470" y="678"/>
                </a:cubicBezTo>
                <a:cubicBezTo>
                  <a:pt x="7526" y="715"/>
                  <a:pt x="7641" y="765"/>
                  <a:pt x="7722" y="766"/>
                </a:cubicBezTo>
                <a:cubicBezTo>
                  <a:pt x="7736" y="766"/>
                  <a:pt x="7751" y="765"/>
                  <a:pt x="7760" y="764"/>
                </a:cubicBezTo>
                <a:cubicBezTo>
                  <a:pt x="7771" y="763"/>
                  <a:pt x="7786" y="762"/>
                  <a:pt x="7795" y="762"/>
                </a:cubicBezTo>
                <a:cubicBezTo>
                  <a:pt x="7883" y="764"/>
                  <a:pt x="7952" y="783"/>
                  <a:pt x="8029" y="809"/>
                </a:cubicBezTo>
                <a:lnTo>
                  <a:pt x="8032" y="810"/>
                </a:lnTo>
                <a:lnTo>
                  <a:pt x="8034" y="811"/>
                </a:lnTo>
                <a:lnTo>
                  <a:pt x="8036" y="811"/>
                </a:lnTo>
                <a:cubicBezTo>
                  <a:pt x="8061" y="820"/>
                  <a:pt x="8084" y="829"/>
                  <a:pt x="8101" y="835"/>
                </a:cubicBezTo>
                <a:cubicBezTo>
                  <a:pt x="8119" y="843"/>
                  <a:pt x="8145" y="853"/>
                  <a:pt x="8168" y="860"/>
                </a:cubicBezTo>
                <a:cubicBezTo>
                  <a:pt x="8184" y="866"/>
                  <a:pt x="8203" y="873"/>
                  <a:pt x="8212" y="876"/>
                </a:cubicBezTo>
                <a:cubicBezTo>
                  <a:pt x="8278" y="902"/>
                  <a:pt x="8378" y="927"/>
                  <a:pt x="8438" y="937"/>
                </a:cubicBezTo>
                <a:cubicBezTo>
                  <a:pt x="8444" y="938"/>
                  <a:pt x="8453" y="940"/>
                  <a:pt x="8455" y="940"/>
                </a:cubicBezTo>
                <a:cubicBezTo>
                  <a:pt x="8500" y="949"/>
                  <a:pt x="8514" y="951"/>
                  <a:pt x="8549" y="954"/>
                </a:cubicBezTo>
                <a:cubicBezTo>
                  <a:pt x="8555" y="955"/>
                  <a:pt x="8565" y="956"/>
                  <a:pt x="8568" y="956"/>
                </a:cubicBezTo>
                <a:cubicBezTo>
                  <a:pt x="8587" y="959"/>
                  <a:pt x="8610" y="959"/>
                  <a:pt x="8624" y="959"/>
                </a:cubicBezTo>
                <a:cubicBezTo>
                  <a:pt x="8685" y="953"/>
                  <a:pt x="8772" y="980"/>
                  <a:pt x="8807" y="1019"/>
                </a:cubicBezTo>
                <a:cubicBezTo>
                  <a:pt x="8854" y="1060"/>
                  <a:pt x="8911" y="1076"/>
                  <a:pt x="8943" y="1080"/>
                </a:cubicBezTo>
                <a:cubicBezTo>
                  <a:pt x="8951" y="1081"/>
                  <a:pt x="8966" y="1084"/>
                  <a:pt x="8973" y="1086"/>
                </a:cubicBezTo>
                <a:cubicBezTo>
                  <a:pt x="9016" y="1096"/>
                  <a:pt x="9043" y="1099"/>
                  <a:pt x="9084" y="1101"/>
                </a:cubicBezTo>
                <a:cubicBezTo>
                  <a:pt x="9095" y="1102"/>
                  <a:pt x="9109" y="1104"/>
                  <a:pt x="9115" y="1104"/>
                </a:cubicBezTo>
                <a:cubicBezTo>
                  <a:pt x="9128" y="1106"/>
                  <a:pt x="9143" y="1107"/>
                  <a:pt x="9153" y="1107"/>
                </a:cubicBezTo>
                <a:cubicBezTo>
                  <a:pt x="9186" y="1108"/>
                  <a:pt x="9237" y="1091"/>
                  <a:pt x="9263" y="1075"/>
                </a:cubicBezTo>
                <a:cubicBezTo>
                  <a:pt x="9290" y="1058"/>
                  <a:pt x="9339" y="1043"/>
                  <a:pt x="9363" y="1039"/>
                </a:cubicBezTo>
                <a:cubicBezTo>
                  <a:pt x="9381" y="1035"/>
                  <a:pt x="9404" y="1029"/>
                  <a:pt x="9425" y="1020"/>
                </a:cubicBezTo>
                <a:lnTo>
                  <a:pt x="9427" y="1019"/>
                </a:lnTo>
                <a:lnTo>
                  <a:pt x="9429" y="1018"/>
                </a:lnTo>
                <a:lnTo>
                  <a:pt x="9431" y="1017"/>
                </a:lnTo>
                <a:lnTo>
                  <a:pt x="9433" y="1016"/>
                </a:lnTo>
                <a:lnTo>
                  <a:pt x="9435" y="1015"/>
                </a:lnTo>
                <a:cubicBezTo>
                  <a:pt x="9479" y="1001"/>
                  <a:pt x="9540" y="961"/>
                  <a:pt x="9594" y="896"/>
                </a:cubicBezTo>
                <a:cubicBezTo>
                  <a:pt x="9636" y="841"/>
                  <a:pt x="9716" y="788"/>
                  <a:pt x="9761" y="771"/>
                </a:cubicBezTo>
                <a:cubicBezTo>
                  <a:pt x="9769" y="767"/>
                  <a:pt x="9787" y="759"/>
                  <a:pt x="9789" y="758"/>
                </a:cubicBezTo>
                <a:close/>
              </a:path>
            </a:pathLst>
          </a:custGeom>
        </p:spPr>
      </p:pic>
      <p:sp>
        <p:nvSpPr>
          <p:cNvPr id="16" name="TextBox 8"/>
          <p:cNvSpPr txBox="1"/>
          <p:nvPr/>
        </p:nvSpPr>
        <p:spPr>
          <a:xfrm>
            <a:off x="381953" y="285750"/>
            <a:ext cx="7412038" cy="52197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buClrTx/>
              <a:buSzTx/>
              <a:buFont typeface="Arial" panose="020B0604020202020204" pitchFamily="34" charset="0"/>
              <a:defRPr/>
            </a:pP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kumimoji="0" lang="en-US" altLang="zh-CN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8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）用倒沙子或水的方法试一试。</a:t>
            </a:r>
            <a:endParaRPr kumimoji="0" lang="zh-CN" altLang="en-US" sz="28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27"/>
          <p:cNvSpPr/>
          <p:nvPr/>
        </p:nvSpPr>
        <p:spPr>
          <a:xfrm>
            <a:off x="446405" y="1365250"/>
            <a:ext cx="3260725" cy="943610"/>
          </a:xfrm>
          <a:prstGeom prst="wedgeRoundRectCallout">
            <a:avLst>
              <a:gd name="adj1" fmla="val 27643"/>
              <a:gd name="adj2" fmla="val 71265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我把圆柱装满沙子，再往圆锥里倒。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AutoShape 27"/>
          <p:cNvSpPr>
            <a:spLocks noChangeArrowheads="1"/>
          </p:cNvSpPr>
          <p:nvPr/>
        </p:nvSpPr>
        <p:spPr bwMode="auto">
          <a:xfrm>
            <a:off x="6169025" y="2188210"/>
            <a:ext cx="2378075" cy="498475"/>
          </a:xfrm>
          <a:prstGeom prst="wedgeRoundRectCallout">
            <a:avLst>
              <a:gd name="adj1" fmla="val -57456"/>
              <a:gd name="adj2" fmla="val 50764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三次正好倒满。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+mn-cs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98075" b="98313"/>
          <a:stretch>
            <a:fillRect/>
          </a:stretch>
        </p:blipFill>
        <p:spPr>
          <a:xfrm>
            <a:off x="8172181" y="1883410"/>
            <a:ext cx="138064" cy="6079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17" h="96">
                <a:moveTo>
                  <a:pt x="0" y="0"/>
                </a:moveTo>
                <a:lnTo>
                  <a:pt x="217" y="0"/>
                </a:lnTo>
                <a:lnTo>
                  <a:pt x="217" y="96"/>
                </a:lnTo>
                <a:cubicBezTo>
                  <a:pt x="184" y="66"/>
                  <a:pt x="107" y="29"/>
                  <a:pt x="63" y="19"/>
                </a:cubicBezTo>
                <a:cubicBezTo>
                  <a:pt x="53" y="16"/>
                  <a:pt x="37" y="11"/>
                  <a:pt x="29" y="9"/>
                </a:cubicBezTo>
                <a:cubicBezTo>
                  <a:pt x="18" y="5"/>
                  <a:pt x="4" y="1"/>
                  <a:pt x="0" y="0"/>
                </a:cubicBezTo>
                <a:close/>
              </a:path>
            </a:pathLst>
          </a:cu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100000" t="1687" r="-4942" b="66701"/>
          <a:stretch>
            <a:fillRect/>
          </a:stretch>
        </p:blipFill>
        <p:spPr>
          <a:xfrm>
            <a:off x="8310245" y="1944208"/>
            <a:ext cx="354330" cy="1139379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58" h="1794">
                <a:moveTo>
                  <a:pt x="0" y="1794"/>
                </a:moveTo>
                <a:cubicBezTo>
                  <a:pt x="7" y="1791"/>
                  <a:pt x="20" y="1784"/>
                  <a:pt x="24" y="1782"/>
                </a:cubicBezTo>
                <a:cubicBezTo>
                  <a:pt x="39" y="1773"/>
                  <a:pt x="55" y="1765"/>
                  <a:pt x="62" y="1761"/>
                </a:cubicBezTo>
                <a:cubicBezTo>
                  <a:pt x="95" y="1745"/>
                  <a:pt x="156" y="1706"/>
                  <a:pt x="191" y="1678"/>
                </a:cubicBezTo>
                <a:cubicBezTo>
                  <a:pt x="216" y="1658"/>
                  <a:pt x="268" y="1622"/>
                  <a:pt x="300" y="1607"/>
                </a:cubicBezTo>
                <a:cubicBezTo>
                  <a:pt x="374" y="1573"/>
                  <a:pt x="428" y="1508"/>
                  <a:pt x="455" y="1447"/>
                </a:cubicBezTo>
                <a:cubicBezTo>
                  <a:pt x="472" y="1417"/>
                  <a:pt x="481" y="1388"/>
                  <a:pt x="488" y="1366"/>
                </a:cubicBezTo>
                <a:cubicBezTo>
                  <a:pt x="495" y="1336"/>
                  <a:pt x="515" y="1289"/>
                  <a:pt x="527" y="1272"/>
                </a:cubicBezTo>
                <a:cubicBezTo>
                  <a:pt x="544" y="1250"/>
                  <a:pt x="559" y="1197"/>
                  <a:pt x="558" y="1149"/>
                </a:cubicBezTo>
                <a:cubicBezTo>
                  <a:pt x="558" y="1131"/>
                  <a:pt x="557" y="1108"/>
                  <a:pt x="556" y="1095"/>
                </a:cubicBezTo>
                <a:cubicBezTo>
                  <a:pt x="555" y="1078"/>
                  <a:pt x="553" y="1054"/>
                  <a:pt x="554" y="1041"/>
                </a:cubicBezTo>
                <a:cubicBezTo>
                  <a:pt x="554" y="1020"/>
                  <a:pt x="554" y="1002"/>
                  <a:pt x="554" y="993"/>
                </a:cubicBezTo>
                <a:cubicBezTo>
                  <a:pt x="555" y="983"/>
                  <a:pt x="555" y="972"/>
                  <a:pt x="555" y="966"/>
                </a:cubicBezTo>
                <a:cubicBezTo>
                  <a:pt x="555" y="956"/>
                  <a:pt x="554" y="939"/>
                  <a:pt x="553" y="927"/>
                </a:cubicBezTo>
                <a:cubicBezTo>
                  <a:pt x="553" y="922"/>
                  <a:pt x="553" y="914"/>
                  <a:pt x="553" y="913"/>
                </a:cubicBezTo>
                <a:cubicBezTo>
                  <a:pt x="553" y="867"/>
                  <a:pt x="535" y="795"/>
                  <a:pt x="509" y="739"/>
                </a:cubicBezTo>
                <a:cubicBezTo>
                  <a:pt x="503" y="723"/>
                  <a:pt x="493" y="701"/>
                  <a:pt x="488" y="684"/>
                </a:cubicBezTo>
                <a:cubicBezTo>
                  <a:pt x="481" y="666"/>
                  <a:pt x="473" y="646"/>
                  <a:pt x="468" y="635"/>
                </a:cubicBezTo>
                <a:cubicBezTo>
                  <a:pt x="448" y="593"/>
                  <a:pt x="430" y="526"/>
                  <a:pt x="431" y="496"/>
                </a:cubicBezTo>
                <a:cubicBezTo>
                  <a:pt x="430" y="482"/>
                  <a:pt x="428" y="461"/>
                  <a:pt x="424" y="443"/>
                </a:cubicBezTo>
                <a:cubicBezTo>
                  <a:pt x="422" y="431"/>
                  <a:pt x="419" y="416"/>
                  <a:pt x="418" y="409"/>
                </a:cubicBezTo>
                <a:cubicBezTo>
                  <a:pt x="410" y="322"/>
                  <a:pt x="336" y="187"/>
                  <a:pt x="258" y="178"/>
                </a:cubicBezTo>
                <a:cubicBezTo>
                  <a:pt x="224" y="178"/>
                  <a:pt x="152" y="126"/>
                  <a:pt x="109" y="87"/>
                </a:cubicBezTo>
                <a:cubicBezTo>
                  <a:pt x="92" y="72"/>
                  <a:pt x="67" y="52"/>
                  <a:pt x="51" y="40"/>
                </a:cubicBezTo>
                <a:cubicBezTo>
                  <a:pt x="36" y="29"/>
                  <a:pt x="21" y="16"/>
                  <a:pt x="13" y="11"/>
                </a:cubicBezTo>
                <a:cubicBezTo>
                  <a:pt x="9" y="7"/>
                  <a:pt x="1" y="1"/>
                  <a:pt x="0" y="0"/>
                </a:cubicBezTo>
                <a:lnTo>
                  <a:pt x="0" y="1794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l="12253" t="100000" r="86687" b="-1991"/>
          <a:stretch>
            <a:fillRect/>
          </a:stretch>
        </p:blipFill>
        <p:spPr>
          <a:xfrm>
            <a:off x="1640609" y="5185410"/>
            <a:ext cx="76023" cy="71754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20" h="113">
                <a:moveTo>
                  <a:pt x="93" y="106"/>
                </a:moveTo>
                <a:cubicBezTo>
                  <a:pt x="103" y="94"/>
                  <a:pt x="109" y="60"/>
                  <a:pt x="114" y="30"/>
                </a:cubicBezTo>
                <a:cubicBezTo>
                  <a:pt x="116" y="21"/>
                  <a:pt x="119" y="1"/>
                  <a:pt x="120" y="0"/>
                </a:cubicBezTo>
                <a:lnTo>
                  <a:pt x="0" y="0"/>
                </a:lnTo>
                <a:cubicBezTo>
                  <a:pt x="1" y="2"/>
                  <a:pt x="9" y="16"/>
                  <a:pt x="10" y="17"/>
                </a:cubicBezTo>
                <a:cubicBezTo>
                  <a:pt x="22" y="39"/>
                  <a:pt x="35" y="61"/>
                  <a:pt x="46" y="74"/>
                </a:cubicBezTo>
                <a:cubicBezTo>
                  <a:pt x="51" y="81"/>
                  <a:pt x="58" y="90"/>
                  <a:pt x="60" y="92"/>
                </a:cubicBezTo>
                <a:cubicBezTo>
                  <a:pt x="69" y="106"/>
                  <a:pt x="76" y="114"/>
                  <a:pt x="82" y="113"/>
                </a:cubicBezTo>
                <a:cubicBezTo>
                  <a:pt x="85" y="113"/>
                  <a:pt x="90" y="109"/>
                  <a:pt x="93" y="106"/>
                </a:cubicBez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025" y="2064385"/>
            <a:ext cx="304800" cy="289560"/>
          </a:xfrm>
          <a:prstGeom prst="rect">
            <a:avLst/>
          </a:prstGeom>
        </p:spPr>
      </p:pic>
      <p:sp>
        <p:nvSpPr>
          <p:cNvPr id="18" name="AutoShape 27"/>
          <p:cNvSpPr/>
          <p:nvPr/>
        </p:nvSpPr>
        <p:spPr>
          <a:xfrm>
            <a:off x="3806825" y="1124585"/>
            <a:ext cx="4364990" cy="939800"/>
          </a:xfrm>
          <a:prstGeom prst="wedgeRoundRectCallout">
            <a:avLst>
              <a:gd name="adj1" fmla="val -44719"/>
              <a:gd name="adj2" fmla="val 112635"/>
              <a:gd name="adj3" fmla="val 16667"/>
            </a:avLst>
          </a:prstGeom>
          <a:solidFill>
            <a:srgbClr val="FFFFFF"/>
          </a:solidFill>
          <a:ln w="19050" cap="flat" cmpd="sng">
            <a:solidFill>
              <a:srgbClr val="33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</a:rPr>
              <a:t>圆锥装满后，我把沙子倒进盒子里，正好倒了三次。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4338" name="Group 2"/>
          <p:cNvGrpSpPr/>
          <p:nvPr/>
        </p:nvGrpSpPr>
        <p:grpSpPr>
          <a:xfrm>
            <a:off x="5998369" y="2014855"/>
            <a:ext cx="1545431" cy="2569369"/>
            <a:chOff x="0" y="0"/>
            <a:chExt cx="1298" cy="2158"/>
          </a:xfrm>
        </p:grpSpPr>
        <p:sp>
          <p:nvSpPr>
            <p:cNvPr id="14339" name="AutoShape 3"/>
            <p:cNvSpPr/>
            <p:nvPr/>
          </p:nvSpPr>
          <p:spPr>
            <a:xfrm rot="10800000">
              <a:off x="0" y="118"/>
              <a:ext cx="1296" cy="2040"/>
            </a:xfrm>
            <a:prstGeom prst="triangle">
              <a:avLst>
                <a:gd name="adj" fmla="val 49769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4340" name="Oval 4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4341" name="Group 5"/>
          <p:cNvGrpSpPr/>
          <p:nvPr/>
        </p:nvGrpSpPr>
        <p:grpSpPr>
          <a:xfrm>
            <a:off x="4398169" y="2014855"/>
            <a:ext cx="1545431" cy="2571750"/>
            <a:chOff x="0" y="0"/>
            <a:chExt cx="1298" cy="2160"/>
          </a:xfrm>
        </p:grpSpPr>
        <p:sp>
          <p:nvSpPr>
            <p:cNvPr id="14342" name="AutoShape 6"/>
            <p:cNvSpPr/>
            <p:nvPr/>
          </p:nvSpPr>
          <p:spPr>
            <a:xfrm rot="10769834">
              <a:off x="0" y="120"/>
              <a:ext cx="1296" cy="2040"/>
            </a:xfrm>
            <a:prstGeom prst="triangle">
              <a:avLst>
                <a:gd name="adj" fmla="val 50667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4343" name="Oval 7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4344" name="Group 8"/>
          <p:cNvGrpSpPr/>
          <p:nvPr/>
        </p:nvGrpSpPr>
        <p:grpSpPr>
          <a:xfrm>
            <a:off x="2080022" y="528955"/>
            <a:ext cx="2577703" cy="1543050"/>
            <a:chOff x="0" y="0"/>
            <a:chExt cx="2165" cy="1296"/>
          </a:xfrm>
        </p:grpSpPr>
        <p:sp>
          <p:nvSpPr>
            <p:cNvPr id="14345" name="AutoShape 9"/>
            <p:cNvSpPr/>
            <p:nvPr/>
          </p:nvSpPr>
          <p:spPr>
            <a:xfrm rot="5400000">
              <a:off x="497" y="-372"/>
              <a:ext cx="1296" cy="2040"/>
            </a:xfrm>
            <a:prstGeom prst="triangle">
              <a:avLst>
                <a:gd name="adj" fmla="val 49301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4346" name="Oval 10"/>
            <p:cNvSpPr/>
            <p:nvPr/>
          </p:nvSpPr>
          <p:spPr>
            <a:xfrm rot="5406111">
              <a:off x="-529" y="529"/>
              <a:ext cx="1296" cy="23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4347" name="Group 11"/>
          <p:cNvGrpSpPr/>
          <p:nvPr/>
        </p:nvGrpSpPr>
        <p:grpSpPr>
          <a:xfrm>
            <a:off x="1371600" y="2186305"/>
            <a:ext cx="1558529" cy="2627710"/>
            <a:chOff x="0" y="0"/>
            <a:chExt cx="1309" cy="2207"/>
          </a:xfrm>
        </p:grpSpPr>
        <p:sp>
          <p:nvSpPr>
            <p:cNvPr id="14348" name="AutoShape 12"/>
            <p:cNvSpPr/>
            <p:nvPr/>
          </p:nvSpPr>
          <p:spPr>
            <a:xfrm>
              <a:off x="0" y="0"/>
              <a:ext cx="1297" cy="2160"/>
            </a:xfrm>
            <a:prstGeom prst="can">
              <a:avLst>
                <a:gd name="adj" fmla="val 22204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4349" name="Arc 13"/>
            <p:cNvSpPr/>
            <p:nvPr/>
          </p:nvSpPr>
          <p:spPr>
            <a:xfrm rot="-5333721">
              <a:off x="511" y="1401"/>
              <a:ext cx="287" cy="1309"/>
            </a:xfrm>
            <a:custGeom>
              <a:avLst/>
              <a:gdLst/>
              <a:ahLst/>
              <a:cxnLst>
                <a:cxn ang="0">
                  <a:pos x="151" y="0"/>
                </a:cxn>
                <a:cxn ang="0">
                  <a:pos x="175" y="1309"/>
                </a:cxn>
                <a:cxn ang="0">
                  <a:pos x="0" y="677"/>
                </a:cxn>
              </a:cxnLst>
              <a:pathLst>
                <a:path w="21600" h="35452" fill="none">
                  <a:moveTo>
                    <a:pt x="11389" y="-1"/>
                  </a:moveTo>
                  <a:cubicBezTo>
                    <a:pt x="17738" y="3939"/>
                    <a:pt x="21600" y="10880"/>
                    <a:pt x="21600" y="18353"/>
                  </a:cubicBezTo>
                  <a:cubicBezTo>
                    <a:pt x="21600" y="25046"/>
                    <a:pt x="18496" y="31362"/>
                    <a:pt x="13197" y="35451"/>
                  </a:cubicBezTo>
                </a:path>
                <a:path w="21600" h="35452" stroke="0">
                  <a:moveTo>
                    <a:pt x="11389" y="-1"/>
                  </a:moveTo>
                  <a:cubicBezTo>
                    <a:pt x="17738" y="3939"/>
                    <a:pt x="21600" y="10880"/>
                    <a:pt x="21600" y="18353"/>
                  </a:cubicBezTo>
                  <a:cubicBezTo>
                    <a:pt x="21600" y="25046"/>
                    <a:pt x="18496" y="31362"/>
                    <a:pt x="13197" y="35451"/>
                  </a:cubicBezTo>
                  <a:lnTo>
                    <a:pt x="0" y="18353"/>
                  </a:ln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zh-CN" altLang="en-US" sz="100"/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5362" name="Group 2"/>
          <p:cNvGrpSpPr/>
          <p:nvPr/>
        </p:nvGrpSpPr>
        <p:grpSpPr>
          <a:xfrm>
            <a:off x="4398169" y="2014855"/>
            <a:ext cx="1545431" cy="2571750"/>
            <a:chOff x="0" y="0"/>
            <a:chExt cx="1298" cy="2160"/>
          </a:xfrm>
        </p:grpSpPr>
        <p:sp>
          <p:nvSpPr>
            <p:cNvPr id="15363" name="AutoShape 3"/>
            <p:cNvSpPr/>
            <p:nvPr/>
          </p:nvSpPr>
          <p:spPr>
            <a:xfrm rot="10769834">
              <a:off x="0" y="120"/>
              <a:ext cx="1296" cy="2040"/>
            </a:xfrm>
            <a:prstGeom prst="triangle">
              <a:avLst>
                <a:gd name="adj" fmla="val 48532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5364" name="Oval 4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5365" name="Group 5"/>
          <p:cNvGrpSpPr/>
          <p:nvPr/>
        </p:nvGrpSpPr>
        <p:grpSpPr>
          <a:xfrm>
            <a:off x="5998369" y="2014855"/>
            <a:ext cx="1545431" cy="2569369"/>
            <a:chOff x="0" y="0"/>
            <a:chExt cx="1298" cy="2158"/>
          </a:xfrm>
        </p:grpSpPr>
        <p:sp>
          <p:nvSpPr>
            <p:cNvPr id="15366" name="AutoShape 6"/>
            <p:cNvSpPr/>
            <p:nvPr/>
          </p:nvSpPr>
          <p:spPr>
            <a:xfrm rot="10800000">
              <a:off x="0" y="118"/>
              <a:ext cx="1296" cy="2040"/>
            </a:xfrm>
            <a:prstGeom prst="triangle">
              <a:avLst>
                <a:gd name="adj" fmla="val 48532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5367" name="Oval 7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5368" name="Group 8"/>
          <p:cNvGrpSpPr/>
          <p:nvPr/>
        </p:nvGrpSpPr>
        <p:grpSpPr>
          <a:xfrm>
            <a:off x="2080022" y="528955"/>
            <a:ext cx="2463403" cy="1543050"/>
            <a:chOff x="0" y="0"/>
            <a:chExt cx="2069" cy="1296"/>
          </a:xfrm>
        </p:grpSpPr>
        <p:sp>
          <p:nvSpPr>
            <p:cNvPr id="15369" name="AutoShape 9"/>
            <p:cNvSpPr/>
            <p:nvPr/>
          </p:nvSpPr>
          <p:spPr>
            <a:xfrm rot="5400000">
              <a:off x="449" y="-324"/>
              <a:ext cx="1296" cy="1944"/>
            </a:xfrm>
            <a:prstGeom prst="triangle">
              <a:avLst>
                <a:gd name="adj" fmla="val 47991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5370" name="Oval 10"/>
            <p:cNvSpPr/>
            <p:nvPr/>
          </p:nvSpPr>
          <p:spPr>
            <a:xfrm rot="5406111">
              <a:off x="-529" y="529"/>
              <a:ext cx="1296" cy="23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5371" name="Group 11"/>
          <p:cNvGrpSpPr/>
          <p:nvPr/>
        </p:nvGrpSpPr>
        <p:grpSpPr>
          <a:xfrm>
            <a:off x="1384697" y="2200593"/>
            <a:ext cx="1544240" cy="2572941"/>
            <a:chOff x="0" y="0"/>
            <a:chExt cx="1297" cy="2161"/>
          </a:xfrm>
        </p:grpSpPr>
        <p:sp>
          <p:nvSpPr>
            <p:cNvPr id="15372" name="AutoShape 12"/>
            <p:cNvSpPr/>
            <p:nvPr/>
          </p:nvSpPr>
          <p:spPr>
            <a:xfrm>
              <a:off x="0" y="0"/>
              <a:ext cx="1297" cy="2160"/>
            </a:xfrm>
            <a:prstGeom prst="can">
              <a:avLst>
                <a:gd name="adj" fmla="val 22204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5373" name="AutoShape 13"/>
            <p:cNvSpPr/>
            <p:nvPr/>
          </p:nvSpPr>
          <p:spPr>
            <a:xfrm>
              <a:off x="0" y="1261"/>
              <a:ext cx="1297" cy="900"/>
            </a:xfrm>
            <a:prstGeom prst="can">
              <a:avLst>
                <a:gd name="adj" fmla="val 32546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Group 2"/>
          <p:cNvGrpSpPr/>
          <p:nvPr/>
        </p:nvGrpSpPr>
        <p:grpSpPr>
          <a:xfrm>
            <a:off x="4641850" y="2133600"/>
            <a:ext cx="1545431" cy="2571750"/>
            <a:chOff x="0" y="0"/>
            <a:chExt cx="1298" cy="2160"/>
          </a:xfrm>
        </p:grpSpPr>
        <p:sp>
          <p:nvSpPr>
            <p:cNvPr id="16387" name="AutoShape 3"/>
            <p:cNvSpPr/>
            <p:nvPr/>
          </p:nvSpPr>
          <p:spPr>
            <a:xfrm rot="10769834">
              <a:off x="0" y="120"/>
              <a:ext cx="1296" cy="2040"/>
            </a:xfrm>
            <a:prstGeom prst="triangle">
              <a:avLst>
                <a:gd name="adj" fmla="val 48532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6388" name="Oval 4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6389" name="Group 5"/>
          <p:cNvGrpSpPr/>
          <p:nvPr/>
        </p:nvGrpSpPr>
        <p:grpSpPr>
          <a:xfrm>
            <a:off x="6299200" y="2133600"/>
            <a:ext cx="1545431" cy="2569369"/>
            <a:chOff x="0" y="0"/>
            <a:chExt cx="1298" cy="2158"/>
          </a:xfrm>
        </p:grpSpPr>
        <p:sp>
          <p:nvSpPr>
            <p:cNvPr id="16390" name="AutoShape 6"/>
            <p:cNvSpPr/>
            <p:nvPr/>
          </p:nvSpPr>
          <p:spPr>
            <a:xfrm rot="10800000">
              <a:off x="0" y="118"/>
              <a:ext cx="1296" cy="2040"/>
            </a:xfrm>
            <a:prstGeom prst="triangle">
              <a:avLst>
                <a:gd name="adj" fmla="val 48532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6391" name="Oval 7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6392" name="Group 8"/>
          <p:cNvGrpSpPr/>
          <p:nvPr/>
        </p:nvGrpSpPr>
        <p:grpSpPr>
          <a:xfrm rot="5357792">
            <a:off x="2522538" y="2591991"/>
            <a:ext cx="2463404" cy="1543050"/>
            <a:chOff x="0" y="0"/>
            <a:chExt cx="2069" cy="1296"/>
          </a:xfrm>
        </p:grpSpPr>
        <p:sp>
          <p:nvSpPr>
            <p:cNvPr id="16393" name="AutoShape 9"/>
            <p:cNvSpPr/>
            <p:nvPr/>
          </p:nvSpPr>
          <p:spPr>
            <a:xfrm rot="5400000">
              <a:off x="449" y="-324"/>
              <a:ext cx="1296" cy="1944"/>
            </a:xfrm>
            <a:prstGeom prst="triangle">
              <a:avLst>
                <a:gd name="adj" fmla="val 47991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6394" name="Oval 10"/>
            <p:cNvSpPr/>
            <p:nvPr/>
          </p:nvSpPr>
          <p:spPr>
            <a:xfrm rot="5406111">
              <a:off x="-529" y="529"/>
              <a:ext cx="1296" cy="23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6395" name="Group 11"/>
          <p:cNvGrpSpPr/>
          <p:nvPr/>
        </p:nvGrpSpPr>
        <p:grpSpPr>
          <a:xfrm>
            <a:off x="1327150" y="2160985"/>
            <a:ext cx="1557338" cy="2571750"/>
            <a:chOff x="0" y="0"/>
            <a:chExt cx="1308" cy="2160"/>
          </a:xfrm>
        </p:grpSpPr>
        <p:sp>
          <p:nvSpPr>
            <p:cNvPr id="16396" name="AutoShape 12"/>
            <p:cNvSpPr/>
            <p:nvPr/>
          </p:nvSpPr>
          <p:spPr>
            <a:xfrm>
              <a:off x="0" y="0"/>
              <a:ext cx="1297" cy="2160"/>
            </a:xfrm>
            <a:prstGeom prst="can">
              <a:avLst>
                <a:gd name="adj" fmla="val 22204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6397" name="AutoShape 13"/>
            <p:cNvSpPr/>
            <p:nvPr/>
          </p:nvSpPr>
          <p:spPr>
            <a:xfrm>
              <a:off x="11" y="1248"/>
              <a:ext cx="1297" cy="900"/>
            </a:xfrm>
            <a:prstGeom prst="can">
              <a:avLst>
                <a:gd name="adj" fmla="val 32546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7410" name="Group 2"/>
          <p:cNvGrpSpPr/>
          <p:nvPr/>
        </p:nvGrpSpPr>
        <p:grpSpPr>
          <a:xfrm>
            <a:off x="6115050" y="2129155"/>
            <a:ext cx="1545431" cy="2571750"/>
            <a:chOff x="0" y="0"/>
            <a:chExt cx="1298" cy="2160"/>
          </a:xfrm>
        </p:grpSpPr>
        <p:sp>
          <p:nvSpPr>
            <p:cNvPr id="17411" name="AutoShape 3"/>
            <p:cNvSpPr/>
            <p:nvPr/>
          </p:nvSpPr>
          <p:spPr>
            <a:xfrm rot="10769834">
              <a:off x="0" y="120"/>
              <a:ext cx="1296" cy="2040"/>
            </a:xfrm>
            <a:prstGeom prst="triangle">
              <a:avLst>
                <a:gd name="adj" fmla="val 48532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7412" name="Oval 4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7413" name="Group 5"/>
          <p:cNvGrpSpPr/>
          <p:nvPr/>
        </p:nvGrpSpPr>
        <p:grpSpPr>
          <a:xfrm>
            <a:off x="2914650" y="2186305"/>
            <a:ext cx="1545431" cy="2569369"/>
            <a:chOff x="0" y="0"/>
            <a:chExt cx="1298" cy="2158"/>
          </a:xfrm>
        </p:grpSpPr>
        <p:sp>
          <p:nvSpPr>
            <p:cNvPr id="17414" name="AutoShape 6"/>
            <p:cNvSpPr/>
            <p:nvPr/>
          </p:nvSpPr>
          <p:spPr>
            <a:xfrm rot="10800000">
              <a:off x="0" y="118"/>
              <a:ext cx="1296" cy="2040"/>
            </a:xfrm>
            <a:prstGeom prst="triangle">
              <a:avLst>
                <a:gd name="adj" fmla="val 49843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7415" name="Oval 7"/>
            <p:cNvSpPr/>
            <p:nvPr/>
          </p:nvSpPr>
          <p:spPr>
            <a:xfrm>
              <a:off x="2" y="0"/>
              <a:ext cx="1296" cy="238"/>
            </a:xfrm>
            <a:prstGeom prst="ellipse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7416" name="Group 8"/>
          <p:cNvGrpSpPr/>
          <p:nvPr/>
        </p:nvGrpSpPr>
        <p:grpSpPr>
          <a:xfrm>
            <a:off x="2080022" y="528955"/>
            <a:ext cx="2577703" cy="1543050"/>
            <a:chOff x="0" y="0"/>
            <a:chExt cx="2165" cy="1296"/>
          </a:xfrm>
        </p:grpSpPr>
        <p:sp>
          <p:nvSpPr>
            <p:cNvPr id="17417" name="AutoShape 9"/>
            <p:cNvSpPr/>
            <p:nvPr/>
          </p:nvSpPr>
          <p:spPr>
            <a:xfrm rot="5400000">
              <a:off x="497" y="-372"/>
              <a:ext cx="1296" cy="2040"/>
            </a:xfrm>
            <a:prstGeom prst="triangle">
              <a:avLst>
                <a:gd name="adj" fmla="val 50537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7418" name="Oval 10"/>
            <p:cNvSpPr/>
            <p:nvPr/>
          </p:nvSpPr>
          <p:spPr>
            <a:xfrm rot="5406111">
              <a:off x="-529" y="529"/>
              <a:ext cx="1296" cy="238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  <p:grpSp>
        <p:nvGrpSpPr>
          <p:cNvPr id="17419" name="Group 11"/>
          <p:cNvGrpSpPr/>
          <p:nvPr/>
        </p:nvGrpSpPr>
        <p:grpSpPr>
          <a:xfrm>
            <a:off x="1314450" y="2186305"/>
            <a:ext cx="1544241" cy="2571750"/>
            <a:chOff x="0" y="0"/>
            <a:chExt cx="1297" cy="2160"/>
          </a:xfrm>
        </p:grpSpPr>
        <p:sp>
          <p:nvSpPr>
            <p:cNvPr id="17420" name="AutoShape 12"/>
            <p:cNvSpPr/>
            <p:nvPr/>
          </p:nvSpPr>
          <p:spPr>
            <a:xfrm>
              <a:off x="0" y="0"/>
              <a:ext cx="1297" cy="2160"/>
            </a:xfrm>
            <a:prstGeom prst="can">
              <a:avLst>
                <a:gd name="adj" fmla="val 22204"/>
              </a:avLst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  <p:sp>
          <p:nvSpPr>
            <p:cNvPr id="17421" name="AutoShape 13"/>
            <p:cNvSpPr/>
            <p:nvPr/>
          </p:nvSpPr>
          <p:spPr>
            <a:xfrm>
              <a:off x="0" y="1259"/>
              <a:ext cx="1297" cy="900"/>
            </a:xfrm>
            <a:prstGeom prst="can">
              <a:avLst>
                <a:gd name="adj" fmla="val 32546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none" anchor="ctr"/>
            <a:p>
              <a:pPr eaLnBrk="0" hangingPunct="0"/>
              <a:endParaRPr lang="zh-CN" altLang="en-US" sz="100" dirty="0">
                <a:latin typeface="Arial" panose="020B0604020202020204" pitchFamily="34" charset="0"/>
                <a:ea typeface="迷你简胖头鱼" panose="03000509000000000000" pitchFamily="65" charset="-122"/>
              </a:endParaRPr>
            </a:p>
          </p:txBody>
        </p:sp>
      </p:grp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13.xml><?xml version="1.0" encoding="utf-8"?>
<p:tagLst xmlns:p="http://schemas.openxmlformats.org/presentationml/2006/main">
  <p:tag name="KSO_WPP_MARK_KEY" val="a6b771a3-1d41-45cc-aff5-38586a1581b2"/>
  <p:tag name="COMMONDATA" val="eyJoZGlkIjoiMGIwODFkOTgzNTQzYjU1NzhjOTQ2MTRiZjFlNDExYT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1083</Words>
  <Application>WPS 演示</Application>
  <PresentationFormat>在屏幕上显示</PresentationFormat>
  <Paragraphs>135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21</vt:i4>
      </vt:variant>
    </vt:vector>
  </HeadingPairs>
  <TitlesOfParts>
    <vt:vector size="43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迷你简胖头鱼</vt:lpstr>
      <vt:lpstr>Arial Unicode MS</vt:lpstr>
      <vt:lpstr>Calibri</vt:lpstr>
      <vt:lpstr>楷体_GB2312</vt:lpstr>
      <vt:lpstr>新宋体</vt:lpstr>
      <vt:lpstr>等线</vt:lpstr>
      <vt:lpstr>迷你简艺黑</vt:lpstr>
      <vt:lpstr>Office 主题​​</vt:lpstr>
      <vt:lpstr>6_默认设计模板</vt:lpstr>
      <vt:lpstr>Equation.KSEE3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271</cp:revision>
  <dcterms:created xsi:type="dcterms:W3CDTF">2015-05-29T07:51:00Z</dcterms:created>
  <dcterms:modified xsi:type="dcterms:W3CDTF">2024-01-23T04:11:42Z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82062E0E7D294293AE16417B27E8D263</vt:lpwstr>
  </property>
</Properties>
</file>