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1" r:id="rId3"/>
    <p:sldId id="256" r:id="rId5"/>
    <p:sldId id="257" r:id="rId6"/>
    <p:sldId id="263" r:id="rId7"/>
    <p:sldId id="259" r:id="rId8"/>
    <p:sldId id="383" r:id="rId9"/>
    <p:sldId id="384" r:id="rId10"/>
    <p:sldId id="385" r:id="rId11"/>
    <p:sldId id="281" r:id="rId12"/>
    <p:sldId id="387" r:id="rId13"/>
    <p:sldId id="268" r:id="rId14"/>
    <p:sldId id="272" r:id="rId15"/>
    <p:sldId id="386" r:id="rId16"/>
    <p:sldId id="284" r:id="rId17"/>
    <p:sldId id="283" r:id="rId18"/>
    <p:sldId id="388" r:id="rId19"/>
    <p:sldId id="389" r:id="rId20"/>
    <p:sldId id="260" r:id="rId21"/>
    <p:sldId id="422" r:id="rId22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8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47754"/>
    <a:srgbClr val="FFFFCC"/>
    <a:srgbClr val="ECA8A6"/>
    <a:srgbClr val="D2C4A0"/>
    <a:srgbClr val="D2BDA0"/>
    <a:srgbClr val="D3BD97"/>
    <a:srgbClr val="C99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0" autoAdjust="0"/>
    <p:restoredTop sz="85814" autoAdjust="0"/>
  </p:normalViewPr>
  <p:slideViewPr>
    <p:cSldViewPr snapToGrid="0" showGuides="1">
      <p:cViewPr varScale="1">
        <p:scale>
          <a:sx n="149" d="100"/>
          <a:sy n="149" d="100"/>
        </p:scale>
        <p:origin x="432" y="108"/>
      </p:cViewPr>
      <p:guideLst>
        <p:guide orient="horz" pos="1598"/>
        <p:guide pos="2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2C65DE6-03C0-4BB4-B47F-0C329973B79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0AF090-CF21-40FD-9DF5-BF1220DE5E0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E1AD08-D537-450F-BEC5-8490DB4C81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6D838D9-33E1-4C6E-B338-1C626A369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6A2F4B-0E05-411D-B299-833D62BF4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6969837-07EF-47A9-B40C-F28BCBF8BF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D8ED7E-7B1C-4D89-984E-4EDECD4162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BB3E7B-F402-4D0F-A95F-1FB393D06F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EAB6FAD-9BA6-4091-942C-A0772C4FA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4FC81D-B62B-4152-B160-A8B587CE71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8876035-2DB9-435F-89A1-F773BA8098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33F53B2-3E1D-44E0-BE4F-43CDC491F7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8625A1-B382-4B94-8AC3-23B9C39C26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E049EEA-D9CD-4DB9-8CD4-931B7A31F5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E811B8-0FA1-4EA7-A1CA-F09987D84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24337E-DADC-41A5-B320-33AEEBCF5D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9496605-F9D5-4B79-A97D-7D1ED573B8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06C70B1-8861-42F4-A346-D356B8ACD1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71AA413-8B3D-4DEA-8678-0C2E7B93C8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377F99-7595-4CB8-AF25-C68CA3EC1A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C9F6859-1AFC-45C5-B015-6A559C0AC5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6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文本框 11"/>
          <p:cNvSpPr txBox="1"/>
          <p:nvPr userDrawn="1"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6" name="图片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 userDrawn="1"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notesSlide" Target="../notesSlides/notesSlide1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wmf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11.xml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7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3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notesSlide" Target="../notesSlides/notesSlide12.xml"/><Relationship Id="rId10" Type="http://schemas.openxmlformats.org/officeDocument/2006/relationships/vmlDrawing" Target="../drawings/vmlDrawing8.v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8.wmf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9.vml"/><Relationship Id="rId1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3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notesSlide" Target="../notesSlides/notesSlide14.xml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43.png"/><Relationship Id="rId10" Type="http://schemas.openxmlformats.org/officeDocument/2006/relationships/image" Target="../media/image42.wmf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1.vml"/><Relationship Id="rId8" Type="http://schemas.openxmlformats.org/officeDocument/2006/relationships/slideLayout" Target="../slideLayouts/slideLayout3.xml"/><Relationship Id="rId7" Type="http://schemas.openxmlformats.org/officeDocument/2006/relationships/oleObject" Target="../embeddings/oleObject29.bin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3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45.wmf"/><Relationship Id="rId1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51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9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48.wmf"/><Relationship Id="rId11" Type="http://schemas.openxmlformats.org/officeDocument/2006/relationships/notesSlide" Target="../notesSlides/notesSlide17.xml"/><Relationship Id="rId10" Type="http://schemas.openxmlformats.org/officeDocument/2006/relationships/vmlDrawing" Target="../drawings/vmlDrawing13.vml"/><Relationship Id="rId1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5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1" Type="http://schemas.openxmlformats.org/officeDocument/2006/relationships/notesSlide" Target="../notesSlides/notesSlide3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2.tiff"/><Relationship Id="rId7" Type="http://schemas.openxmlformats.org/officeDocument/2006/relationships/image" Target="../media/image21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3.png"/><Relationship Id="rId2" Type="http://schemas.openxmlformats.org/officeDocument/2006/relationships/tags" Target="../tags/tag7.xml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3.v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0.wmf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0.wmf"/><Relationship Id="rId14" Type="http://schemas.openxmlformats.org/officeDocument/2006/relationships/notesSlide" Target="../notesSlides/notesSlide7.xml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13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3" name="图片 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592388" y="21844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13013" y="3413125"/>
            <a:ext cx="4714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鸡的只数×     </a:t>
            </a:r>
            <a:r>
              <a:rPr lang="en-US" altLang="zh-CN" sz="2800"/>
              <a:t>=</a:t>
            </a:r>
            <a:r>
              <a:rPr lang="zh-CN" altLang="en-US" sz="2800"/>
              <a:t>鸭的只数</a:t>
            </a:r>
            <a:endParaRPr lang="zh-CN" altLang="en-US" sz="2800"/>
          </a:p>
        </p:txBody>
      </p:sp>
      <p:graphicFrame>
        <p:nvGraphicFramePr>
          <p:cNvPr id="9" name="对象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02138" y="3155950"/>
          <a:ext cx="36036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5" imgW="152400" imgH="393700" progId="Equation.KSEE3">
                  <p:embed/>
                </p:oleObj>
              </mc:Choice>
              <mc:Fallback>
                <p:oleObj name="" r:id="rId5" imgW="152400" imgH="393700" progId="Equation.KSEE3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3155950"/>
                        <a:ext cx="360362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17538" y="755650"/>
            <a:ext cx="7908925" cy="217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    小明暑假去外婆家时就发现了一个数学问题</a:t>
            </a:r>
            <a:r>
              <a:rPr lang="en-US" altLang="zh-CN" sz="2400" b="1" dirty="0">
                <a:latin typeface="+mn-ea"/>
                <a:ea typeface="+mn-ea"/>
              </a:rPr>
              <a:t>:</a:t>
            </a:r>
            <a:r>
              <a:rPr lang="zh-CN" altLang="en-US" sz="2400" b="1" dirty="0">
                <a:latin typeface="+mn-ea"/>
                <a:ea typeface="+mn-ea"/>
              </a:rPr>
              <a:t>外婆家养了</a:t>
            </a:r>
            <a:r>
              <a:rPr lang="en-US" altLang="zh-CN" sz="2400" b="1" dirty="0">
                <a:latin typeface="+mn-ea"/>
                <a:ea typeface="+mn-ea"/>
              </a:rPr>
              <a:t>24</a:t>
            </a:r>
            <a:r>
              <a:rPr lang="zh-CN" altLang="en-US" sz="2400" b="1" dirty="0">
                <a:latin typeface="+mn-ea"/>
                <a:ea typeface="+mn-ea"/>
              </a:rPr>
              <a:t>只鸡，养的鸭的只数是鸡的只数的  。请你们说一说，谁是单位“</a:t>
            </a:r>
            <a:r>
              <a:rPr lang="en-US" altLang="zh-CN" sz="2400" b="1" dirty="0">
                <a:latin typeface="+mn-ea"/>
                <a:ea typeface="+mn-ea"/>
              </a:rPr>
              <a:t>1”?</a:t>
            </a:r>
            <a:r>
              <a:rPr lang="zh-CN" altLang="en-US" sz="2400" b="1" dirty="0">
                <a:latin typeface="+mn-ea"/>
                <a:ea typeface="+mn-ea"/>
              </a:rPr>
              <a:t>谁占谁的  </a:t>
            </a:r>
            <a:r>
              <a:rPr lang="en-US" altLang="zh-CN" sz="2400" b="1" dirty="0">
                <a:latin typeface="+mn-ea"/>
                <a:ea typeface="+mn-ea"/>
              </a:rPr>
              <a:t>?</a:t>
            </a:r>
            <a:endParaRPr lang="zh-CN" altLang="en-US" sz="2400" b="1" dirty="0">
              <a:latin typeface="+mn-ea"/>
              <a:ea typeface="+mn-ea"/>
            </a:endParaRPr>
          </a:p>
        </p:txBody>
      </p:sp>
      <p:graphicFrame>
        <p:nvGraphicFramePr>
          <p:cNvPr id="10248" name="对象 2"/>
          <p:cNvGraphicFramePr>
            <a:graphicFrameLocks noChangeAspect="1"/>
          </p:cNvGraphicFramePr>
          <p:nvPr/>
        </p:nvGraphicFramePr>
        <p:xfrm>
          <a:off x="6281738" y="1498600"/>
          <a:ext cx="2682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152400" imgH="393700" progId="Equation.DSMT4">
                  <p:embed/>
                </p:oleObj>
              </mc:Choice>
              <mc:Fallback>
                <p:oleObj name="Equation" r:id="rId7" imgW="1524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1498600"/>
                        <a:ext cx="268287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对象 11"/>
          <p:cNvGraphicFramePr>
            <a:graphicFrameLocks noChangeAspect="1"/>
          </p:cNvGraphicFramePr>
          <p:nvPr/>
        </p:nvGraphicFramePr>
        <p:xfrm>
          <a:off x="4737100" y="2257425"/>
          <a:ext cx="2667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9" imgW="152400" imgH="393700" progId="Equation.DSMT4">
                  <p:embed/>
                </p:oleObj>
              </mc:Choice>
              <mc:Fallback>
                <p:oleObj name="Equation" r:id="rId9" imgW="152400" imgH="3937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257425"/>
                        <a:ext cx="2667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579438" y="1801813"/>
            <a:ext cx="3603625" cy="1879600"/>
            <a:chOff x="2157159" y="1815913"/>
            <a:chExt cx="4148135" cy="1799561"/>
          </a:xfrm>
        </p:grpSpPr>
        <p:sp>
          <p:nvSpPr>
            <p:cNvPr id="2" name="矩形 1"/>
            <p:cNvSpPr/>
            <p:nvPr/>
          </p:nvSpPr>
          <p:spPr>
            <a:xfrm>
              <a:off x="2157159" y="1821993"/>
              <a:ext cx="4148135" cy="17858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157159" y="1823512"/>
              <a:ext cx="2095995" cy="1785882"/>
            </a:xfrm>
            <a:prstGeom prst="rect">
              <a:avLst/>
            </a:prstGeom>
            <a:solidFill>
              <a:srgbClr val="ECA8A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7159" y="1823512"/>
              <a:ext cx="515319" cy="1785882"/>
            </a:xfrm>
            <a:prstGeom prst="rect">
              <a:avLst/>
            </a:prstGeom>
            <a:solidFill>
              <a:srgbClr val="947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681614" y="1823512"/>
              <a:ext cx="0" cy="1791962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204243" y="1815913"/>
              <a:ext cx="0" cy="1791961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728699" y="1815913"/>
              <a:ext cx="0" cy="1791961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253154" y="1815913"/>
              <a:ext cx="0" cy="1791961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 bwMode="auto">
          <a:xfrm>
            <a:off x="579438" y="744538"/>
            <a:ext cx="3603625" cy="1036637"/>
            <a:chOff x="579226" y="743890"/>
            <a:chExt cx="3604299" cy="1036942"/>
          </a:xfrm>
        </p:grpSpPr>
        <p:sp>
          <p:nvSpPr>
            <p:cNvPr id="11" name="左大括号 10"/>
            <p:cNvSpPr/>
            <p:nvPr/>
          </p:nvSpPr>
          <p:spPr>
            <a:xfrm rot="5400000">
              <a:off x="2224961" y="-177732"/>
              <a:ext cx="312829" cy="3604299"/>
            </a:xfrm>
            <a:prstGeom prst="leftBrace">
              <a:avLst>
                <a:gd name="adj1" fmla="val 2984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sp>
          <p:nvSpPr>
            <p:cNvPr id="28699" name="矩形 11"/>
            <p:cNvSpPr>
              <a:spLocks noChangeArrowheads="1"/>
            </p:cNvSpPr>
            <p:nvPr/>
          </p:nvSpPr>
          <p:spPr bwMode="auto">
            <a:xfrm>
              <a:off x="1489470" y="743890"/>
              <a:ext cx="2202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大棚面积</a:t>
              </a:r>
              <a:r>
                <a:rPr lang="en-US" altLang="zh-CN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240×2=480(m</a:t>
              </a:r>
              <a:r>
                <a:rPr lang="en-US" altLang="zh-CN" sz="2200" b="1" baseline="300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en-US" altLang="zh-CN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  <a:endPara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415925" y="3732216"/>
            <a:ext cx="3514725" cy="712330"/>
            <a:chOff x="415967" y="3732218"/>
            <a:chExt cx="3514801" cy="711576"/>
          </a:xfrm>
        </p:grpSpPr>
        <p:sp>
          <p:nvSpPr>
            <p:cNvPr id="10" name="左大括号 9"/>
            <p:cNvSpPr/>
            <p:nvPr/>
          </p:nvSpPr>
          <p:spPr>
            <a:xfrm rot="16200000">
              <a:off x="1349589" y="2962112"/>
              <a:ext cx="280690" cy="1820901"/>
            </a:xfrm>
            <a:prstGeom prst="leftBrace">
              <a:avLst>
                <a:gd name="adj1" fmla="val 1987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sp>
          <p:nvSpPr>
            <p:cNvPr id="28697" name="矩形 19"/>
            <p:cNvSpPr>
              <a:spLocks noChangeArrowheads="1"/>
            </p:cNvSpPr>
            <p:nvPr/>
          </p:nvSpPr>
          <p:spPr bwMode="auto">
            <a:xfrm>
              <a:off x="415967" y="4013363"/>
              <a:ext cx="3514801" cy="43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萝卜地面积</a:t>
              </a:r>
              <a:r>
                <a:rPr lang="en-US" altLang="zh-CN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60×4=240(m</a:t>
              </a:r>
              <a:r>
                <a:rPr lang="en-US" altLang="zh-CN" sz="2200" b="1" baseline="300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en-US" altLang="zh-CN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  <a:endPara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61938" y="606425"/>
            <a:ext cx="1295400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检验1：</a:t>
            </a:r>
            <a:endParaRPr lang="zh-CN" altLang="en-US" b="1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705350" y="606425"/>
            <a:ext cx="1295400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检验</a:t>
            </a:r>
            <a:r>
              <a:rPr lang="en-US" altLang="zh-CN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：</a:t>
            </a:r>
            <a:endParaRPr lang="zh-CN" altLang="en-US" b="1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4845050" y="1806575"/>
            <a:ext cx="3603625" cy="1881188"/>
            <a:chOff x="4844603" y="1807243"/>
            <a:chExt cx="3604304" cy="1881101"/>
          </a:xfrm>
        </p:grpSpPr>
        <p:sp>
          <p:nvSpPr>
            <p:cNvPr id="23" name="矩形 22"/>
            <p:cNvSpPr/>
            <p:nvPr/>
          </p:nvSpPr>
          <p:spPr>
            <a:xfrm>
              <a:off x="4844603" y="1815181"/>
              <a:ext cx="3604304" cy="18652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844603" y="1816768"/>
              <a:ext cx="1821206" cy="1865227"/>
            </a:xfrm>
            <a:prstGeom prst="rect">
              <a:avLst/>
            </a:prstGeom>
            <a:solidFill>
              <a:srgbClr val="ECA8A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844603" y="1816768"/>
              <a:ext cx="447759" cy="1865227"/>
            </a:xfrm>
            <a:prstGeom prst="rect">
              <a:avLst/>
            </a:prstGeom>
            <a:solidFill>
              <a:srgbClr val="947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300302" y="1815181"/>
              <a:ext cx="0" cy="187316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754412" y="1808831"/>
              <a:ext cx="0" cy="1871575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210110" y="1808831"/>
              <a:ext cx="0" cy="1871575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665809" y="1808831"/>
              <a:ext cx="0" cy="1871575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110393" y="1815181"/>
              <a:ext cx="0" cy="187316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556564" y="1807243"/>
              <a:ext cx="0" cy="187316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002736" y="1815181"/>
              <a:ext cx="0" cy="187316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 bwMode="auto">
          <a:xfrm>
            <a:off x="4705350" y="3732213"/>
            <a:ext cx="3743325" cy="1050925"/>
            <a:chOff x="4705235" y="3732217"/>
            <a:chExt cx="3743669" cy="1050588"/>
          </a:xfrm>
        </p:grpSpPr>
        <p:sp>
          <p:nvSpPr>
            <p:cNvPr id="35" name="左大括号 34"/>
            <p:cNvSpPr/>
            <p:nvPr/>
          </p:nvSpPr>
          <p:spPr>
            <a:xfrm rot="16200000">
              <a:off x="6518385" y="2082595"/>
              <a:ext cx="280897" cy="3580141"/>
            </a:xfrm>
            <a:prstGeom prst="leftBrace">
              <a:avLst>
                <a:gd name="adj1" fmla="val 1987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sp>
          <p:nvSpPr>
            <p:cNvPr id="28685" name="矩形 19"/>
            <p:cNvSpPr>
              <a:spLocks noChangeArrowheads="1"/>
            </p:cNvSpPr>
            <p:nvPr/>
          </p:nvSpPr>
          <p:spPr bwMode="auto">
            <a:xfrm>
              <a:off x="4705235" y="4013364"/>
              <a:ext cx="351480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200" b="1">
                  <a:latin typeface="Times New Roman" panose="02020603050405020304" pitchFamily="18" charset="0"/>
                  <a:ea typeface="楷体" panose="02010609060101010101" pitchFamily="49" charset="-122"/>
                </a:rPr>
                <a:t>大棚总共分成</a:t>
              </a:r>
              <a:r>
                <a:rPr lang="en-US" altLang="zh-CN" sz="2200" b="1">
                  <a:latin typeface="Times New Roman" panose="02020603050405020304" pitchFamily="18" charset="0"/>
                  <a:ea typeface="楷体" panose="02010609060101010101" pitchFamily="49" charset="-122"/>
                </a:rPr>
                <a:t>2×4=8</a:t>
              </a:r>
              <a:r>
                <a:rPr lang="zh-CN" altLang="en-US" sz="2200" b="1">
                  <a:latin typeface="Times New Roman" panose="02020603050405020304" pitchFamily="18" charset="0"/>
                  <a:ea typeface="楷体" panose="02010609060101010101" pitchFamily="49" charset="-122"/>
                </a:rPr>
                <a:t>份</a:t>
              </a:r>
              <a:endParaRPr lang="en-US" altLang="zh-CN" sz="22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 eaLnBrk="1" hangingPunct="1"/>
              <a:r>
                <a:rPr lang="zh-CN" altLang="en-US" sz="2200" b="1">
                  <a:latin typeface="Times New Roman" panose="02020603050405020304" pitchFamily="18" charset="0"/>
                  <a:ea typeface="楷体" panose="02010609060101010101" pitchFamily="49" charset="-122"/>
                </a:rPr>
                <a:t>一份是</a:t>
              </a:r>
              <a:r>
                <a:rPr lang="en-US" altLang="zh-CN" sz="2200" b="1">
                  <a:latin typeface="Times New Roman" panose="02020603050405020304" pitchFamily="18" charset="0"/>
                  <a:ea typeface="楷体" panose="02010609060101010101" pitchFamily="49" charset="-122"/>
                </a:rPr>
                <a:t>60m</a:t>
              </a:r>
              <a:r>
                <a:rPr lang="en-US" altLang="zh-CN" sz="2200" b="1" baseline="30000"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lang="zh-CN" altLang="en-US" sz="22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4845050" y="744538"/>
            <a:ext cx="3603625" cy="1042988"/>
            <a:chOff x="4844602" y="743889"/>
            <a:chExt cx="3604299" cy="1043578"/>
          </a:xfrm>
        </p:grpSpPr>
        <p:sp>
          <p:nvSpPr>
            <p:cNvPr id="39" name="左大括号 38"/>
            <p:cNvSpPr/>
            <p:nvPr/>
          </p:nvSpPr>
          <p:spPr>
            <a:xfrm rot="5400000">
              <a:off x="6490295" y="-171140"/>
              <a:ext cx="312914" cy="3604299"/>
            </a:xfrm>
            <a:prstGeom prst="leftBrace">
              <a:avLst>
                <a:gd name="adj1" fmla="val 2984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 dirty="0">
                <a:ea typeface="黑体" panose="02010609060101010101" pitchFamily="49" charset="-122"/>
              </a:endParaRPr>
            </a:p>
          </p:txBody>
        </p:sp>
        <p:sp>
          <p:nvSpPr>
            <p:cNvPr id="28683" name="矩形 39"/>
            <p:cNvSpPr>
              <a:spLocks noChangeArrowheads="1"/>
            </p:cNvSpPr>
            <p:nvPr/>
          </p:nvSpPr>
          <p:spPr bwMode="auto">
            <a:xfrm>
              <a:off x="6017962" y="743889"/>
              <a:ext cx="22020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大棚面积</a:t>
              </a:r>
              <a:r>
                <a:rPr lang="en-US" altLang="zh-CN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60×8=480(m</a:t>
              </a:r>
              <a:r>
                <a:rPr lang="en-US" altLang="zh-CN" sz="2200" b="1" baseline="300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en-US" altLang="zh-CN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  <a:endParaRPr lang="zh-CN" altLang="en-US" sz="2200" b="1" baseline="30000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98589"/>
            <a:ext cx="1271588" cy="44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6" name="图片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6"/>
          <p:cNvSpPr>
            <a:spLocks noChangeArrowheads="1"/>
          </p:cNvSpPr>
          <p:nvPr/>
        </p:nvSpPr>
        <p:spPr bwMode="auto">
          <a:xfrm>
            <a:off x="952500" y="304800"/>
            <a:ext cx="2703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Gulim" panose="020B0600000101010101" pitchFamily="34" charset="-127"/>
                <a:ea typeface="黑体" panose="02010609060101010101" pitchFamily="49" charset="-122"/>
              </a:rPr>
              <a:t>三、巩固练习</a:t>
            </a:r>
            <a:endParaRPr lang="zh-CN" altLang="en-US" sz="3200" b="1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  <p:sp>
        <p:nvSpPr>
          <p:cNvPr id="30728" name="文本框 1"/>
          <p:cNvSpPr txBox="1">
            <a:spLocks noChangeArrowheads="1"/>
          </p:cNvSpPr>
          <p:nvPr/>
        </p:nvSpPr>
        <p:spPr bwMode="auto">
          <a:xfrm>
            <a:off x="2365375" y="1138238"/>
            <a:ext cx="221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P13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</a:t>
            </a:r>
            <a:r>
              <a:rPr lang="zh-CN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做一做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6994" y="2090482"/>
            <a:ext cx="7875411" cy="1700724"/>
            <a:chOff x="646994" y="2090482"/>
            <a:chExt cx="7875411" cy="1700724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646994" y="2106962"/>
              <a:ext cx="7875411" cy="168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六（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）班有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36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名同学，其中有    长大后相当老师，想成为科学家的人数是想当老师人数的     。这个班有多少名同学想成为科学家？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5583238" y="2090482"/>
            <a:ext cx="28575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6" imgW="3657600" imgH="9448800" progId="Equation.DSMT4">
                    <p:embed/>
                  </p:oleObj>
                </mc:Choice>
                <mc:Fallback>
                  <p:oleObj name="Equation" r:id="rId6" imgW="3657600" imgH="9448800" progId="Equation.DSMT4">
                    <p:embed/>
                    <p:pic>
                      <p:nvPicPr>
                        <p:cNvPr id="0" name="对象 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83238" y="2090482"/>
                          <a:ext cx="28575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6011863" y="2579990"/>
            <a:ext cx="285750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8" imgW="3657600" imgH="9448800" progId="Equation.DSMT4">
                    <p:embed/>
                  </p:oleObj>
                </mc:Choice>
                <mc:Fallback>
                  <p:oleObj name="Equation" r:id="rId8" imgW="3657600" imgH="9448800" progId="Equation.DSMT4">
                    <p:embed/>
                    <p:pic>
                      <p:nvPicPr>
                        <p:cNvPr id="0" name="图片 717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011863" y="2579990"/>
                          <a:ext cx="285750" cy="738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2063750" y="3136900"/>
            <a:ext cx="5214938" cy="144463"/>
            <a:chOff x="2063674" y="3136127"/>
            <a:chExt cx="5214358" cy="144463"/>
          </a:xfrm>
        </p:grpSpPr>
        <p:sp>
          <p:nvSpPr>
            <p:cNvPr id="32795" name="Line 14"/>
            <p:cNvSpPr>
              <a:spLocks noChangeShapeType="1"/>
            </p:cNvSpPr>
            <p:nvPr/>
          </p:nvSpPr>
          <p:spPr bwMode="auto">
            <a:xfrm>
              <a:off x="2063674" y="3279020"/>
              <a:ext cx="5214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Line 15"/>
            <p:cNvSpPr>
              <a:spLocks noChangeShapeType="1"/>
            </p:cNvSpPr>
            <p:nvPr/>
          </p:nvSpPr>
          <p:spPr bwMode="auto">
            <a:xfrm>
              <a:off x="2068785" y="3136127"/>
              <a:ext cx="0" cy="1428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7" name="Line 16"/>
            <p:cNvSpPr>
              <a:spLocks noChangeShapeType="1"/>
            </p:cNvSpPr>
            <p:nvPr/>
          </p:nvSpPr>
          <p:spPr bwMode="auto">
            <a:xfrm flipH="1">
              <a:off x="7271643" y="3137697"/>
              <a:ext cx="0" cy="1428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13" name="Line 19"/>
          <p:cNvSpPr>
            <a:spLocks noChangeShapeType="1"/>
          </p:cNvSpPr>
          <p:nvPr/>
        </p:nvSpPr>
        <p:spPr bwMode="auto">
          <a:xfrm>
            <a:off x="3802063" y="3136900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4" name="Line 20"/>
          <p:cNvSpPr>
            <a:spLocks noChangeShapeType="1"/>
          </p:cNvSpPr>
          <p:nvPr/>
        </p:nvSpPr>
        <p:spPr bwMode="auto">
          <a:xfrm>
            <a:off x="5540375" y="3136900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88" name="组合 60"/>
          <p:cNvGrpSpPr/>
          <p:nvPr/>
        </p:nvGrpSpPr>
        <p:grpSpPr bwMode="auto">
          <a:xfrm>
            <a:off x="1971675" y="3352800"/>
            <a:ext cx="4706938" cy="606425"/>
            <a:chOff x="1320802" y="2661224"/>
            <a:chExt cx="4706938" cy="606998"/>
          </a:xfrm>
        </p:grpSpPr>
        <p:sp>
          <p:nvSpPr>
            <p:cNvPr id="32793" name="AutoShape 50"/>
            <p:cNvSpPr/>
            <p:nvPr/>
          </p:nvSpPr>
          <p:spPr bwMode="auto">
            <a:xfrm rot="-5400000">
              <a:off x="1990466" y="2082834"/>
              <a:ext cx="142725" cy="1299498"/>
            </a:xfrm>
            <a:prstGeom prst="leftBrace">
              <a:avLst>
                <a:gd name="adj1" fmla="val 93241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600" b="1">
                <a:ea typeface="黑体" panose="02010609060101010101" pitchFamily="49" charset="-122"/>
              </a:endParaRPr>
            </a:p>
          </p:txBody>
        </p:sp>
        <p:sp>
          <p:nvSpPr>
            <p:cNvPr id="32794" name="Text Box 51"/>
            <p:cNvSpPr txBox="1">
              <a:spLocks noChangeArrowheads="1"/>
            </p:cNvSpPr>
            <p:nvPr/>
          </p:nvSpPr>
          <p:spPr bwMode="auto">
            <a:xfrm>
              <a:off x="1320802" y="2807102"/>
              <a:ext cx="4706938" cy="46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多少名同学想成为科学家？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2070100" y="3290888"/>
            <a:ext cx="5197475" cy="679450"/>
            <a:chOff x="2074789" y="4010840"/>
            <a:chExt cx="5196856" cy="679469"/>
          </a:xfrm>
        </p:grpSpPr>
        <p:sp>
          <p:nvSpPr>
            <p:cNvPr id="13" name="AutoShape 18"/>
            <p:cNvSpPr/>
            <p:nvPr/>
          </p:nvSpPr>
          <p:spPr bwMode="auto">
            <a:xfrm rot="16200000">
              <a:off x="4554151" y="1531478"/>
              <a:ext cx="238132" cy="5196856"/>
            </a:xfrm>
            <a:prstGeom prst="leftBrace">
              <a:avLst>
                <a:gd name="adj1" fmla="val 226778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800" b="1">
                <a:latin typeface="+mn-lt"/>
                <a:ea typeface="楷体_GB2312" panose="02010609030101010101" pitchFamily="49" charset="-122"/>
              </a:endParaRPr>
            </a:p>
          </p:txBody>
        </p:sp>
        <p:sp>
          <p:nvSpPr>
            <p:cNvPr id="32792" name="Text Box 52"/>
            <p:cNvSpPr txBox="1">
              <a:spLocks noChangeArrowheads="1"/>
            </p:cNvSpPr>
            <p:nvPr/>
          </p:nvSpPr>
          <p:spPr bwMode="auto">
            <a:xfrm>
              <a:off x="4307832" y="4228644"/>
              <a:ext cx="12325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36</a:t>
              </a:r>
              <a:r>
                <a:rPr lang="zh-CN" altLang="en-US" sz="2400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人</a:t>
              </a:r>
              <a:endParaRPr lang="zh-CN" altLang="en-US" sz="2400" b="1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24591" name="Line 22"/>
          <p:cNvSpPr>
            <a:spLocks noChangeShapeType="1"/>
          </p:cNvSpPr>
          <p:nvPr/>
        </p:nvSpPr>
        <p:spPr bwMode="auto">
          <a:xfrm>
            <a:off x="2933700" y="31257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Line 24"/>
          <p:cNvSpPr>
            <a:spLocks noChangeShapeType="1"/>
          </p:cNvSpPr>
          <p:nvPr/>
        </p:nvSpPr>
        <p:spPr bwMode="auto">
          <a:xfrm>
            <a:off x="2503488" y="31289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3" name="Line 25"/>
          <p:cNvSpPr>
            <a:spLocks noChangeShapeType="1"/>
          </p:cNvSpPr>
          <p:nvPr/>
        </p:nvSpPr>
        <p:spPr bwMode="auto">
          <a:xfrm>
            <a:off x="3362325" y="31289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文本框 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9" name="图片 7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112838" y="2374900"/>
            <a:ext cx="6424612" cy="750888"/>
            <a:chOff x="1113113" y="2375600"/>
            <a:chExt cx="6423909" cy="749417"/>
          </a:xfrm>
        </p:grpSpPr>
        <p:sp>
          <p:nvSpPr>
            <p:cNvPr id="32788" name="Text Box 27"/>
            <p:cNvSpPr txBox="1">
              <a:spLocks noChangeArrowheads="1"/>
            </p:cNvSpPr>
            <p:nvPr/>
          </p:nvSpPr>
          <p:spPr bwMode="auto">
            <a:xfrm>
              <a:off x="1113113" y="2493015"/>
              <a:ext cx="6423909" cy="46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想成为科学家的人数是想当老师人数的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789" name="AutoShape 37"/>
            <p:cNvSpPr/>
            <p:nvPr/>
          </p:nvSpPr>
          <p:spPr bwMode="auto">
            <a:xfrm rot="5400000">
              <a:off x="2617771" y="2380412"/>
              <a:ext cx="204789" cy="1284414"/>
            </a:xfrm>
            <a:prstGeom prst="leftBrace">
              <a:avLst>
                <a:gd name="adj1" fmla="val 65768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600" b="1">
                <a:ea typeface="黑体" panose="02010609060101010101" pitchFamily="49" charset="-122"/>
              </a:endParaRPr>
            </a:p>
          </p:txBody>
        </p:sp>
        <p:graphicFrame>
          <p:nvGraphicFramePr>
            <p:cNvPr id="32790" name="对象 65"/>
            <p:cNvGraphicFramePr>
              <a:graphicFrameLocks noChangeAspect="1"/>
            </p:cNvGraphicFramePr>
            <p:nvPr/>
          </p:nvGraphicFramePr>
          <p:xfrm>
            <a:off x="6399931" y="2375600"/>
            <a:ext cx="261170" cy="696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" r:id="rId5" imgW="152400" imgH="405765" progId="Equation.DSMT4">
                    <p:embed/>
                  </p:oleObj>
                </mc:Choice>
                <mc:Fallback>
                  <p:oleObj name="" r:id="rId5" imgW="152400" imgH="405765" progId="Equation.DSMT4">
                    <p:embed/>
                    <p:pic>
                      <p:nvPicPr>
                        <p:cNvPr id="0" name="对象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9931" y="2375600"/>
                          <a:ext cx="261170" cy="696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组合 71"/>
          <p:cNvGrpSpPr/>
          <p:nvPr/>
        </p:nvGrpSpPr>
        <p:grpSpPr bwMode="auto">
          <a:xfrm>
            <a:off x="2062163" y="2344738"/>
            <a:ext cx="5213350" cy="777875"/>
            <a:chOff x="2065263" y="854388"/>
            <a:chExt cx="5212770" cy="778470"/>
          </a:xfrm>
        </p:grpSpPr>
        <p:sp>
          <p:nvSpPr>
            <p:cNvPr id="32786" name="AutoShape 39"/>
            <p:cNvSpPr/>
            <p:nvPr/>
          </p:nvSpPr>
          <p:spPr bwMode="auto">
            <a:xfrm rot="5400000">
              <a:off x="4530388" y="-1114782"/>
              <a:ext cx="282511" cy="5212770"/>
            </a:xfrm>
            <a:prstGeom prst="leftBrace">
              <a:avLst>
                <a:gd name="adj1" fmla="val 188616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600" b="1">
                <a:ea typeface="黑体" panose="02010609060101010101" pitchFamily="49" charset="-122"/>
              </a:endParaRPr>
            </a:p>
          </p:txBody>
        </p:sp>
        <p:sp>
          <p:nvSpPr>
            <p:cNvPr id="32787" name="Text Box 40"/>
            <p:cNvSpPr txBox="1">
              <a:spLocks noChangeArrowheads="1"/>
            </p:cNvSpPr>
            <p:nvPr/>
          </p:nvSpPr>
          <p:spPr bwMode="auto">
            <a:xfrm>
              <a:off x="4095674" y="854388"/>
              <a:ext cx="85093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楷体" panose="02010609060101010101" pitchFamily="49" charset="-122"/>
                </a:rPr>
                <a:t>“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pitchFamily="49" charset="-122"/>
                </a:rPr>
                <a:t>”</a:t>
              </a:r>
              <a:endPara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 bwMode="auto">
          <a:xfrm>
            <a:off x="2062163" y="2268538"/>
            <a:ext cx="3179762" cy="857250"/>
            <a:chOff x="2063674" y="1432024"/>
            <a:chExt cx="3179763" cy="857968"/>
          </a:xfrm>
        </p:grpSpPr>
        <p:sp>
          <p:nvSpPr>
            <p:cNvPr id="32783" name="AutoShape 41"/>
            <p:cNvSpPr/>
            <p:nvPr/>
          </p:nvSpPr>
          <p:spPr bwMode="auto">
            <a:xfrm rot="5400000">
              <a:off x="2803123" y="1306039"/>
              <a:ext cx="244504" cy="1723402"/>
            </a:xfrm>
            <a:prstGeom prst="leftBrace">
              <a:avLst>
                <a:gd name="adj1" fmla="val 73455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600" b="1">
                <a:ea typeface="黑体" panose="02010609060101010101" pitchFamily="49" charset="-122"/>
              </a:endParaRPr>
            </a:p>
          </p:txBody>
        </p:sp>
        <p:sp>
          <p:nvSpPr>
            <p:cNvPr id="32784" name="Text Box 48"/>
            <p:cNvSpPr txBox="1">
              <a:spLocks noChangeArrowheads="1"/>
            </p:cNvSpPr>
            <p:nvPr/>
          </p:nvSpPr>
          <p:spPr bwMode="auto">
            <a:xfrm>
              <a:off x="2947912" y="1562954"/>
              <a:ext cx="2295525" cy="46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想成为老师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32785" name="对象 78"/>
            <p:cNvGraphicFramePr>
              <a:graphicFrameLocks noChangeAspect="1"/>
            </p:cNvGraphicFramePr>
            <p:nvPr/>
          </p:nvGraphicFramePr>
          <p:xfrm>
            <a:off x="2672017" y="1432024"/>
            <a:ext cx="261170" cy="696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" r:id="rId7" imgW="152400" imgH="405765" progId="Equation.DSMT4">
                    <p:embed/>
                  </p:oleObj>
                </mc:Choice>
                <mc:Fallback>
                  <p:oleObj name="" r:id="rId7" imgW="152400" imgH="405765" progId="Equation.DSMT4">
                    <p:embed/>
                    <p:pic>
                      <p:nvPicPr>
                        <p:cNvPr id="0" name="对象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2017" y="1432024"/>
                          <a:ext cx="261170" cy="696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-0.290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00018 -0.164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9753E-6 L 0.00087 0.1694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24206" y="4153989"/>
            <a:ext cx="59134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答：这个班有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名同学想成为科学家。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1149531" y="3349127"/>
          <a:ext cx="25193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" r:id="rId1" imgW="1345565" imgH="406400" progId="Equation.DSMT4">
                  <p:embed/>
                </p:oleObj>
              </mc:Choice>
              <mc:Fallback>
                <p:oleObj name="" r:id="rId1" imgW="1345565" imgH="406400" progId="Equation.DSMT4">
                  <p:embed/>
                  <p:pic>
                    <p:nvPicPr>
                      <p:cNvPr id="0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531" y="3349127"/>
                        <a:ext cx="251936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3868919" y="3333252"/>
          <a:ext cx="40386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" r:id="rId3" imgW="2159000" imgH="406400" progId="Equation.DSMT4">
                  <p:embed/>
                </p:oleObj>
              </mc:Choice>
              <mc:Fallback>
                <p:oleObj name="" r:id="rId3" imgW="2159000" imgH="4064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919" y="3333252"/>
                        <a:ext cx="40386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43219" y="1293648"/>
            <a:ext cx="7875411" cy="1700724"/>
            <a:chOff x="646994" y="2090482"/>
            <a:chExt cx="7875411" cy="1700724"/>
          </a:xfrm>
        </p:grpSpPr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646994" y="2106962"/>
              <a:ext cx="7875411" cy="168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六（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）班有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36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名同学，其中有    长大后相当老师，想成为科学家的人数是想当老师人数的     。这个班有多少名同学想成为科学家？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5583238" y="2090482"/>
            <a:ext cx="28575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Equation" r:id="rId5" imgW="3657600" imgH="9448800" progId="Equation.DSMT4">
                    <p:embed/>
                  </p:oleObj>
                </mc:Choice>
                <mc:Fallback>
                  <p:oleObj name="Equation" r:id="rId5" imgW="3657600" imgH="9448800" progId="Equation.DSMT4">
                    <p:embed/>
                    <p:pic>
                      <p:nvPicPr>
                        <p:cNvPr id="0" name="对象 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83238" y="2090482"/>
                          <a:ext cx="28575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6011863" y="2579990"/>
            <a:ext cx="285750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Equation" r:id="rId7" imgW="3657600" imgH="9448800" progId="Equation.DSMT4">
                    <p:embed/>
                  </p:oleObj>
                </mc:Choice>
                <mc:Fallback>
                  <p:oleObj name="Equation" r:id="rId7" imgW="3657600" imgH="9448800" progId="Equation.DSMT4">
                    <p:embed/>
                    <p:pic>
                      <p:nvPicPr>
                        <p:cNvPr id="0" name="对象 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11863" y="2579990"/>
                          <a:ext cx="285750" cy="738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6"/>
          <p:cNvSpPr>
            <a:spLocks noChangeArrowheads="1"/>
          </p:cNvSpPr>
          <p:nvPr/>
        </p:nvSpPr>
        <p:spPr bwMode="auto">
          <a:xfrm>
            <a:off x="658813" y="755650"/>
            <a:ext cx="80660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一块长方体石料，它的长是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45cm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，宽是长的  ，高是宽的  ，这块长方体石料的体积是多少？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67" name="文本框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8" name="图片 3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9" name="对象 2"/>
          <p:cNvGraphicFramePr>
            <a:graphicFrameLocks noChangeAspect="1"/>
          </p:cNvGraphicFramePr>
          <p:nvPr/>
        </p:nvGraphicFramePr>
        <p:xfrm>
          <a:off x="7966075" y="747713"/>
          <a:ext cx="2413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" r:id="rId5" imgW="139700" imgH="406400" progId="Equation.DSMT4">
                  <p:embed/>
                </p:oleObj>
              </mc:Choice>
              <mc:Fallback>
                <p:oleObj name="" r:id="rId5" imgW="1397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075" y="747713"/>
                        <a:ext cx="2413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对象 32"/>
          <p:cNvGraphicFramePr>
            <a:graphicFrameLocks noChangeAspect="1"/>
          </p:cNvGraphicFramePr>
          <p:nvPr/>
        </p:nvGraphicFramePr>
        <p:xfrm>
          <a:off x="2195513" y="1235075"/>
          <a:ext cx="2397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" r:id="rId7" imgW="139700" imgH="406400" progId="Equation.DSMT4">
                  <p:embed/>
                </p:oleObj>
              </mc:Choice>
              <mc:Fallback>
                <p:oleObj name="" r:id="rId7" imgW="139700" imgH="406400" progId="Equation.DSMT4">
                  <p:embed/>
                  <p:pic>
                    <p:nvPicPr>
                      <p:cNvPr id="0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235075"/>
                        <a:ext cx="2397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857500" y="1935163"/>
          <a:ext cx="26717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" r:id="rId9" imgW="1434465" imgH="406400" progId="Equation.DSMT4">
                  <p:embed/>
                </p:oleObj>
              </mc:Choice>
              <mc:Fallback>
                <p:oleObj name="" r:id="rId9" imgW="1434465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935163"/>
                        <a:ext cx="26717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190625" y="4019550"/>
            <a:ext cx="806608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答：这块长方体石料的体积是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22500cm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6873" name="Rectangle 16"/>
          <p:cNvSpPr>
            <a:spLocks noChangeArrowheads="1"/>
          </p:cNvSpPr>
          <p:nvPr/>
        </p:nvSpPr>
        <p:spPr bwMode="auto">
          <a:xfrm>
            <a:off x="952500" y="304800"/>
            <a:ext cx="2703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Gulim" panose="020B0600000101010101" pitchFamily="34" charset="-127"/>
                <a:ea typeface="黑体" panose="02010609060101010101" pitchFamily="49" charset="-122"/>
              </a:rPr>
              <a:t>四、综合训练</a:t>
            </a:r>
            <a:endParaRPr lang="zh-CN" altLang="en-US" sz="3200" b="1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797175" y="2740025"/>
            <a:ext cx="3159125" cy="574675"/>
            <a:chOff x="8721" y="4104"/>
            <a:chExt cx="4885" cy="1063"/>
          </a:xfrm>
        </p:grpSpPr>
        <p:sp>
          <p:nvSpPr>
            <p:cNvPr id="36876" name="文本框 5"/>
            <p:cNvSpPr txBox="1">
              <a:spLocks noChangeArrowheads="1"/>
            </p:cNvSpPr>
            <p:nvPr/>
          </p:nvSpPr>
          <p:spPr bwMode="auto">
            <a:xfrm>
              <a:off x="11863" y="4238"/>
              <a:ext cx="1743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</a:rPr>
                <a:t>20</a:t>
              </a:r>
              <a:r>
                <a:rPr lang="zh-CN" altLang="en-US" sz="2000" b="1">
                  <a:solidFill>
                    <a:srgbClr val="FF0000"/>
                  </a:solidFill>
                </a:rPr>
                <a:t>（</a:t>
              </a:r>
              <a:r>
                <a:rPr lang="en-US" altLang="zh-CN" sz="2000" b="1">
                  <a:solidFill>
                    <a:srgbClr val="FF0000"/>
                  </a:solidFill>
                </a:rPr>
                <a:t>cm</a:t>
              </a:r>
              <a:r>
                <a:rPr lang="zh-CN" altLang="en-US" sz="2000" b="1">
                  <a:solidFill>
                    <a:srgbClr val="FF0000"/>
                  </a:solidFill>
                </a:rPr>
                <a:t>）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36877" name="文本框 6"/>
            <p:cNvSpPr txBox="1">
              <a:spLocks noChangeArrowheads="1"/>
            </p:cNvSpPr>
            <p:nvPr/>
          </p:nvSpPr>
          <p:spPr bwMode="auto">
            <a:xfrm>
              <a:off x="8721" y="4274"/>
              <a:ext cx="1908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</a:rPr>
                <a:t>高：</a:t>
              </a:r>
              <a:r>
                <a:rPr lang="en-US" altLang="zh-CN" sz="2400" b="1">
                  <a:solidFill>
                    <a:srgbClr val="FF0000"/>
                  </a:solidFill>
                </a:rPr>
                <a:t>25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pic>
          <p:nvPicPr>
            <p:cNvPr id="36878" name="图片 7" descr="}P$R4%NEOYESZDAC9DKNGRW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" y="4104"/>
              <a:ext cx="1409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06663" y="3478213"/>
            <a:ext cx="8066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体积：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45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25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20=22500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cm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sz="20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30250" y="715963"/>
            <a:ext cx="7788275" cy="2674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一桶油净重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160kg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，用去这桶油的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以后，又买来这桶里剩下油的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，现在桶里还有（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kg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的油。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Tx/>
              <a:buAutoNum type="alphaUcPeriod"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            B. 80              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C. 70             D.160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83138" y="2252663"/>
            <a:ext cx="3195637" cy="1295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91075" y="2249488"/>
            <a:ext cx="777875" cy="1295400"/>
          </a:xfrm>
          <a:prstGeom prst="rect">
            <a:avLst/>
          </a:prstGeom>
          <a:solidFill>
            <a:srgbClr val="ECA8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89488" y="2244725"/>
            <a:ext cx="588962" cy="1309688"/>
          </a:xfrm>
          <a:prstGeom prst="rect">
            <a:avLst/>
          </a:prstGeom>
          <a:solidFill>
            <a:srgbClr val="947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568950" y="2268538"/>
            <a:ext cx="0" cy="1300162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81750" y="2276475"/>
            <a:ext cx="0" cy="1300163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196138" y="2254250"/>
            <a:ext cx="0" cy="1300163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80013" y="2249488"/>
            <a:ext cx="0" cy="1300162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983163" y="2249488"/>
            <a:ext cx="0" cy="1300162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378450" y="2244725"/>
            <a:ext cx="0" cy="1300163"/>
          </a:xfrm>
          <a:prstGeom prst="line">
            <a:avLst/>
          </a:prstGeom>
          <a:ln w="158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7405688" y="1250950"/>
            <a:ext cx="4222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38925" name="文本框 3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926" name="图片 3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7" name="对象 36"/>
          <p:cNvGraphicFramePr>
            <a:graphicFrameLocks noChangeAspect="1"/>
          </p:cNvGraphicFramePr>
          <p:nvPr/>
        </p:nvGraphicFramePr>
        <p:xfrm>
          <a:off x="6380163" y="642938"/>
          <a:ext cx="2619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" r:id="rId5" imgW="152400" imgH="405765" progId="Equation.DSMT4">
                  <p:embed/>
                </p:oleObj>
              </mc:Choice>
              <mc:Fallback>
                <p:oleObj name="" r:id="rId5" imgW="152400" imgH="405765" progId="Equation.DSMT4">
                  <p:embed/>
                  <p:pic>
                    <p:nvPicPr>
                      <p:cNvPr id="0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642938"/>
                        <a:ext cx="2619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对象 37"/>
          <p:cNvGraphicFramePr>
            <a:graphicFrameLocks noChangeAspect="1"/>
          </p:cNvGraphicFramePr>
          <p:nvPr/>
        </p:nvGraphicFramePr>
        <p:xfrm>
          <a:off x="4060825" y="1160463"/>
          <a:ext cx="2619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" r:id="rId7" imgW="152400" imgH="405765" progId="Equation.DSMT4">
                  <p:embed/>
                </p:oleObj>
              </mc:Choice>
              <mc:Fallback>
                <p:oleObj name="" r:id="rId7" imgW="152400" imgH="405765" progId="Equation.DSMT4">
                  <p:embed/>
                  <p:pic>
                    <p:nvPicPr>
                      <p:cNvPr id="0" name="对象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1160463"/>
                        <a:ext cx="2619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6914E-7 L -0.0658 0.00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3" grpId="1" animBg="1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625475" y="1154113"/>
            <a:ext cx="7788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芍药的花期是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</a:rPr>
              <a:t>32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天，玫瑰的花期是芍药的     ，水仙的花期是玫瑰的    ，水仙的花期是多少天？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40963" name="对象 36"/>
          <p:cNvGraphicFramePr>
            <a:graphicFrameLocks noChangeAspect="1"/>
          </p:cNvGraphicFramePr>
          <p:nvPr/>
        </p:nvGraphicFramePr>
        <p:xfrm>
          <a:off x="7499350" y="990600"/>
          <a:ext cx="2397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" r:id="rId1" imgW="139700" imgH="405765" progId="Equation.DSMT4">
                  <p:embed/>
                </p:oleObj>
              </mc:Choice>
              <mc:Fallback>
                <p:oleObj name="" r:id="rId1" imgW="139700" imgH="405765" progId="Equation.DSMT4">
                  <p:embed/>
                  <p:pic>
                    <p:nvPicPr>
                      <p:cNvPr id="0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990600"/>
                        <a:ext cx="23971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对象 36"/>
          <p:cNvGraphicFramePr>
            <a:graphicFrameLocks noChangeAspect="1"/>
          </p:cNvGraphicFramePr>
          <p:nvPr/>
        </p:nvGraphicFramePr>
        <p:xfrm>
          <a:off x="3894138" y="1597025"/>
          <a:ext cx="2619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" r:id="rId3" imgW="152400" imgH="405765" progId="Equation.DSMT4">
                  <p:embed/>
                </p:oleObj>
              </mc:Choice>
              <mc:Fallback>
                <p:oleObj name="" r:id="rId3" imgW="152400" imgH="405765" progId="Equation.DSMT4">
                  <p:embed/>
                  <p:pic>
                    <p:nvPicPr>
                      <p:cNvPr id="0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1597025"/>
                        <a:ext cx="2619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005138" y="2571750"/>
          <a:ext cx="25177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" r:id="rId5" imgW="1408430" imgH="405765" progId="Equation.DSMT4">
                  <p:embed/>
                </p:oleObj>
              </mc:Choice>
              <mc:Fallback>
                <p:oleObj name="" r:id="rId5" imgW="140843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2571750"/>
                        <a:ext cx="25177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95525" y="3424238"/>
            <a:ext cx="4135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答：水仙的花期是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天。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0967" name="文本框 1"/>
          <p:cNvSpPr txBox="1">
            <a:spLocks noChangeArrowheads="1"/>
          </p:cNvSpPr>
          <p:nvPr/>
        </p:nvSpPr>
        <p:spPr bwMode="auto">
          <a:xfrm>
            <a:off x="625475" y="622300"/>
            <a:ext cx="295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P15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页练习三</a:t>
            </a:r>
            <a:r>
              <a:rPr lang="zh-CN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625475" y="938213"/>
            <a:ext cx="77882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人体血液在主动脉中的流动速度约为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厘米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秒，在静脉中的流动速度约为主动脉中的    ，在毛细血管中的流动速度大约只有静脉中的     。血液在毛细血管中每秒约流动多少厘米？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43011" name="对象 36"/>
          <p:cNvGraphicFramePr>
            <a:graphicFrameLocks noChangeAspect="1"/>
          </p:cNvGraphicFramePr>
          <p:nvPr/>
        </p:nvGraphicFramePr>
        <p:xfrm>
          <a:off x="6450806" y="1961644"/>
          <a:ext cx="5032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" imgW="7010400" imgH="9753600" progId="Equation.DSMT4">
                  <p:embed/>
                </p:oleObj>
              </mc:Choice>
              <mc:Fallback>
                <p:oleObj name="Equation" r:id="rId1" imgW="7010400" imgH="9753600" progId="Equation.DSMT4">
                  <p:embed/>
                  <p:pic>
                    <p:nvPicPr>
                      <p:cNvPr id="0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806" y="1961644"/>
                        <a:ext cx="5032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对象 36"/>
          <p:cNvGraphicFramePr>
            <a:graphicFrameLocks noChangeAspect="1"/>
          </p:cNvGraphicFramePr>
          <p:nvPr/>
        </p:nvGraphicFramePr>
        <p:xfrm>
          <a:off x="6440487" y="1428661"/>
          <a:ext cx="2619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" r:id="rId3" imgW="152400" imgH="405765" progId="Equation.DSMT4">
                  <p:embed/>
                </p:oleObj>
              </mc:Choice>
              <mc:Fallback>
                <p:oleObj name="" r:id="rId3" imgW="152400" imgH="405765" progId="Equation.DSMT4">
                  <p:embed/>
                  <p:pic>
                    <p:nvPicPr>
                      <p:cNvPr id="0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7" y="1428661"/>
                        <a:ext cx="2619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63825" y="3049588"/>
          <a:ext cx="320198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5" imgW="42976800" imgH="9753600" progId="Equation.DSMT4">
                  <p:embed/>
                </p:oleObj>
              </mc:Choice>
              <mc:Fallback>
                <p:oleObj name="Equation" r:id="rId5" imgW="42976800" imgH="9753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3049588"/>
                        <a:ext cx="3201988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 bwMode="auto">
          <a:xfrm>
            <a:off x="1276350" y="3757613"/>
            <a:ext cx="7035900" cy="701675"/>
            <a:chOff x="1277085" y="3756851"/>
            <a:chExt cx="7035835" cy="701675"/>
          </a:xfrm>
        </p:grpSpPr>
        <p:sp>
          <p:nvSpPr>
            <p:cNvPr id="43016" name="TextBox 3"/>
            <p:cNvSpPr txBox="1">
              <a:spLocks noChangeArrowheads="1"/>
            </p:cNvSpPr>
            <p:nvPr/>
          </p:nvSpPr>
          <p:spPr bwMode="auto">
            <a:xfrm>
              <a:off x="1277085" y="3879743"/>
              <a:ext cx="70358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答：血液在毛细血管中每秒约流动    厘米。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aphicFrame>
          <p:nvGraphicFramePr>
            <p:cNvPr id="43017" name="对象 36"/>
            <p:cNvGraphicFramePr>
              <a:graphicFrameLocks noChangeAspect="1"/>
            </p:cNvGraphicFramePr>
            <p:nvPr/>
          </p:nvGraphicFramePr>
          <p:xfrm>
            <a:off x="6703110" y="3756851"/>
            <a:ext cx="395284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Equation" r:id="rId7" imgW="5486400" imgH="9753600" progId="Equation.DSMT4">
                    <p:embed/>
                  </p:oleObj>
                </mc:Choice>
                <mc:Fallback>
                  <p:oleObj name="Equation" r:id="rId7" imgW="5486400" imgH="9753600" progId="Equation.DSMT4">
                    <p:embed/>
                    <p:pic>
                      <p:nvPicPr>
                        <p:cNvPr id="0" name="对象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110" y="3756851"/>
                          <a:ext cx="395284" cy="70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5" name="文本框 1"/>
          <p:cNvSpPr txBox="1">
            <a:spLocks noChangeArrowheads="1"/>
          </p:cNvSpPr>
          <p:nvPr/>
        </p:nvSpPr>
        <p:spPr bwMode="auto">
          <a:xfrm>
            <a:off x="625475" y="622300"/>
            <a:ext cx="295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P15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页练习三</a:t>
            </a:r>
            <a:r>
              <a:rPr lang="zh-CN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〕</a:t>
            </a:r>
            <a:endParaRPr lang="en-US" altLang="zh-CN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41425" y="947738"/>
            <a:ext cx="6005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连续求一个数的几分之几是多少的问题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Picture 2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20825"/>
            <a:ext cx="440055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组合 54"/>
          <p:cNvGrpSpPr/>
          <p:nvPr/>
        </p:nvGrpSpPr>
        <p:grpSpPr bwMode="auto">
          <a:xfrm>
            <a:off x="5062538" y="3262313"/>
            <a:ext cx="3636962" cy="839787"/>
            <a:chOff x="3985684" y="4154361"/>
            <a:chExt cx="3637164" cy="840681"/>
          </a:xfrm>
        </p:grpSpPr>
        <p:sp>
          <p:nvSpPr>
            <p:cNvPr id="30743" name="Text Box 16"/>
            <p:cNvSpPr txBox="1">
              <a:spLocks noChangeArrowheads="1"/>
            </p:cNvSpPr>
            <p:nvPr/>
          </p:nvSpPr>
          <p:spPr bwMode="auto">
            <a:xfrm>
              <a:off x="3985684" y="4273550"/>
              <a:ext cx="2556017" cy="5736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480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×</a:t>
              </a:r>
              <a:endPara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45076" name="组合 56"/>
            <p:cNvGrpSpPr/>
            <p:nvPr/>
          </p:nvGrpSpPr>
          <p:grpSpPr bwMode="auto">
            <a:xfrm>
              <a:off x="4913223" y="4154361"/>
              <a:ext cx="2709625" cy="840681"/>
              <a:chOff x="5298379" y="3114967"/>
              <a:chExt cx="2709625" cy="840681"/>
            </a:xfrm>
          </p:grpSpPr>
          <p:sp>
            <p:nvSpPr>
              <p:cNvPr id="45077" name="Text Box 40"/>
              <p:cNvSpPr txBox="1">
                <a:spLocks noChangeArrowheads="1"/>
              </p:cNvSpPr>
              <p:nvPr/>
            </p:nvSpPr>
            <p:spPr bwMode="auto">
              <a:xfrm>
                <a:off x="5556768" y="3334275"/>
                <a:ext cx="2451236" cy="462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  =60(m</a:t>
                </a:r>
                <a:r>
                  <a:rPr lang="en-US" altLang="zh-CN" sz="2400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)</a:t>
                </a:r>
                <a:endPara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45078" name="Group 36"/>
              <p:cNvGrpSpPr/>
              <p:nvPr/>
            </p:nvGrpSpPr>
            <p:grpSpPr bwMode="auto">
              <a:xfrm>
                <a:off x="5948687" y="3125384"/>
                <a:ext cx="458788" cy="830264"/>
                <a:chOff x="3822" y="1168"/>
                <a:chExt cx="289" cy="523"/>
              </a:xfrm>
            </p:grpSpPr>
            <p:sp>
              <p:nvSpPr>
                <p:cNvPr id="3075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824" y="1168"/>
                  <a:ext cx="287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en-US" altLang="zh-CN" sz="2400" b="1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endParaRPr>
                </a:p>
                <a:p>
                  <a:pPr eaLnBrk="1" hangingPunct="1">
                    <a:defRPr/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+mj-lt"/>
                      <a:ea typeface="黑体" panose="02010609060101010101" pitchFamily="49" charset="-122"/>
                    </a:rPr>
                    <a:t>4</a:t>
                  </a:r>
                  <a:endParaRPr lang="en-US" altLang="zh-CN" sz="2400" b="1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0751" name="Line 39"/>
                <p:cNvSpPr>
                  <a:spLocks noChangeShapeType="1"/>
                </p:cNvSpPr>
                <p:nvPr/>
              </p:nvSpPr>
              <p:spPr bwMode="auto">
                <a:xfrm>
                  <a:off x="3822" y="1438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b="1">
                    <a:latin typeface="+mj-lt"/>
                  </a:endParaRPr>
                </a:p>
              </p:txBody>
            </p:sp>
          </p:grpSp>
          <p:grpSp>
            <p:nvGrpSpPr>
              <p:cNvPr id="45079" name="Group 36"/>
              <p:cNvGrpSpPr/>
              <p:nvPr/>
            </p:nvGrpSpPr>
            <p:grpSpPr bwMode="auto">
              <a:xfrm>
                <a:off x="5298379" y="3114967"/>
                <a:ext cx="481013" cy="830264"/>
                <a:chOff x="3966" y="1162"/>
                <a:chExt cx="303" cy="523"/>
              </a:xfrm>
            </p:grpSpPr>
            <p:sp>
              <p:nvSpPr>
                <p:cNvPr id="3074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68" y="1162"/>
                  <a:ext cx="30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en-US" altLang="zh-CN" sz="2400" b="1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endParaRPr>
                </a:p>
                <a:p>
                  <a:pPr eaLnBrk="1" hangingPunct="1">
                    <a:defRPr/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+mj-lt"/>
                      <a:ea typeface="黑体" panose="02010609060101010101" pitchFamily="49" charset="-122"/>
                    </a:rPr>
                    <a:t>2</a:t>
                  </a:r>
                  <a:endParaRPr lang="en-US" altLang="zh-CN" sz="2400" b="1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0749" name="Line 39"/>
                <p:cNvSpPr>
                  <a:spLocks noChangeShapeType="1"/>
                </p:cNvSpPr>
                <p:nvPr/>
              </p:nvSpPr>
              <p:spPr bwMode="auto">
                <a:xfrm>
                  <a:off x="3966" y="1426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b="1">
                    <a:latin typeface="+mj-lt"/>
                  </a:endParaRPr>
                </a:p>
              </p:txBody>
            </p:sp>
          </p:grpSp>
        </p:grpSp>
      </p:grpSp>
      <p:grpSp>
        <p:nvGrpSpPr>
          <p:cNvPr id="70" name="组合 69"/>
          <p:cNvGrpSpPr/>
          <p:nvPr/>
        </p:nvGrpSpPr>
        <p:grpSpPr bwMode="auto">
          <a:xfrm>
            <a:off x="4938713" y="3998913"/>
            <a:ext cx="3751262" cy="839787"/>
            <a:chOff x="3876942" y="4154361"/>
            <a:chExt cx="3752259" cy="840681"/>
          </a:xfrm>
        </p:grpSpPr>
        <p:sp>
          <p:nvSpPr>
            <p:cNvPr id="30734" name="Text Box 16"/>
            <p:cNvSpPr txBox="1">
              <a:spLocks noChangeArrowheads="1"/>
            </p:cNvSpPr>
            <p:nvPr/>
          </p:nvSpPr>
          <p:spPr bwMode="auto">
            <a:xfrm>
              <a:off x="3876942" y="4216339"/>
              <a:ext cx="3752259" cy="576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480</a:t>
              </a: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×(              )</a:t>
              </a: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楷体_GB2312" panose="02010609030101010101" pitchFamily="49" charset="-122"/>
                </a:rPr>
                <a:t> =60(m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+mj-lt"/>
                  <a:ea typeface="楷体_GB2312" panose="02010609030101010101" pitchFamily="49" charset="-122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+mj-lt"/>
                  <a:ea typeface="楷体_GB2312" panose="02010609030101010101" pitchFamily="49" charset="-122"/>
                </a:rPr>
                <a:t>)</a:t>
              </a:r>
              <a:endParaRPr lang="zh-CN" altLang="en-US" sz="2400" b="1" dirty="0">
                <a:solidFill>
                  <a:srgbClr val="FF0000"/>
                </a:solidFill>
                <a:latin typeface="+mj-lt"/>
                <a:ea typeface="楷体_GB2312" panose="02010609030101010101" pitchFamily="49" charset="-122"/>
              </a:endParaRPr>
            </a:p>
          </p:txBody>
        </p:sp>
        <p:grpSp>
          <p:nvGrpSpPr>
            <p:cNvPr id="45067" name="组合 71"/>
            <p:cNvGrpSpPr/>
            <p:nvPr/>
          </p:nvGrpSpPr>
          <p:grpSpPr bwMode="auto">
            <a:xfrm>
              <a:off x="4913223" y="4154361"/>
              <a:ext cx="1070996" cy="840681"/>
              <a:chOff x="5298379" y="3114967"/>
              <a:chExt cx="1070996" cy="840681"/>
            </a:xfrm>
          </p:grpSpPr>
          <p:sp>
            <p:nvSpPr>
              <p:cNvPr id="45068" name="Text Box 40"/>
              <p:cNvSpPr txBox="1">
                <a:spLocks noChangeArrowheads="1"/>
              </p:cNvSpPr>
              <p:nvPr/>
            </p:nvSpPr>
            <p:spPr bwMode="auto">
              <a:xfrm>
                <a:off x="5557842" y="3334275"/>
                <a:ext cx="644697" cy="462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×</a:t>
                </a:r>
                <a:endPara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45069" name="Group 36"/>
              <p:cNvGrpSpPr/>
              <p:nvPr/>
            </p:nvGrpSpPr>
            <p:grpSpPr bwMode="auto">
              <a:xfrm>
                <a:off x="5910587" y="3125384"/>
                <a:ext cx="458788" cy="830264"/>
                <a:chOff x="3798" y="1168"/>
                <a:chExt cx="289" cy="523"/>
              </a:xfrm>
            </p:grpSpPr>
            <p:sp>
              <p:nvSpPr>
                <p:cNvPr id="3074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800" y="1168"/>
                  <a:ext cx="287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en-US" altLang="zh-CN" sz="2400" b="1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endParaRPr>
                </a:p>
                <a:p>
                  <a:pPr eaLnBrk="1" hangingPunct="1">
                    <a:defRPr/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+mj-lt"/>
                      <a:ea typeface="黑体" panose="02010609060101010101" pitchFamily="49" charset="-122"/>
                    </a:rPr>
                    <a:t>4</a:t>
                  </a:r>
                  <a:endParaRPr lang="en-US" altLang="zh-CN" sz="2400" b="1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0742" name="Line 39"/>
                <p:cNvSpPr>
                  <a:spLocks noChangeShapeType="1"/>
                </p:cNvSpPr>
                <p:nvPr/>
              </p:nvSpPr>
              <p:spPr bwMode="auto">
                <a:xfrm>
                  <a:off x="3798" y="1438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b="1">
                    <a:latin typeface="+mj-lt"/>
                  </a:endParaRPr>
                </a:p>
              </p:txBody>
            </p:sp>
          </p:grpSp>
          <p:grpSp>
            <p:nvGrpSpPr>
              <p:cNvPr id="45070" name="Group 36"/>
              <p:cNvGrpSpPr/>
              <p:nvPr/>
            </p:nvGrpSpPr>
            <p:grpSpPr bwMode="auto">
              <a:xfrm>
                <a:off x="5298379" y="3114967"/>
                <a:ext cx="481013" cy="830264"/>
                <a:chOff x="3966" y="1162"/>
                <a:chExt cx="303" cy="523"/>
              </a:xfrm>
            </p:grpSpPr>
            <p:sp>
              <p:nvSpPr>
                <p:cNvPr id="307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68" y="1162"/>
                  <a:ext cx="30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en-US" altLang="zh-CN" sz="2400" b="1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endParaRPr>
                </a:p>
                <a:p>
                  <a:pPr eaLnBrk="1" hangingPunct="1">
                    <a:defRPr/>
                  </a:pPr>
                  <a:r>
                    <a:rPr lang="en-US" altLang="zh-CN" sz="2400" b="1">
                      <a:solidFill>
                        <a:srgbClr val="FF0000"/>
                      </a:solidFill>
                      <a:latin typeface="+mj-lt"/>
                      <a:ea typeface="黑体" panose="02010609060101010101" pitchFamily="49" charset="-122"/>
                    </a:rPr>
                    <a:t>2</a:t>
                  </a:r>
                  <a:endParaRPr lang="en-US" altLang="zh-CN" sz="2400" b="1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0740" name="Line 39"/>
                <p:cNvSpPr>
                  <a:spLocks noChangeShapeType="1"/>
                </p:cNvSpPr>
                <p:nvPr/>
              </p:nvSpPr>
              <p:spPr bwMode="auto">
                <a:xfrm>
                  <a:off x="3966" y="1426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b="1">
                    <a:latin typeface="+mj-lt"/>
                  </a:endParaRPr>
                </a:p>
              </p:txBody>
            </p:sp>
          </p:grpSp>
        </p:grpSp>
      </p:grp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4756150" y="2695575"/>
            <a:ext cx="2557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ea typeface="黑体" panose="02010609060101010101" pitchFamily="49" charset="-122"/>
              </a:rPr>
              <a:t>用乘法解决</a:t>
            </a:r>
            <a:r>
              <a:rPr lang="zh-CN" altLang="en-US" sz="2400">
                <a:ea typeface="黑体" panose="02010609060101010101" pitchFamily="49" charset="-122"/>
              </a:rPr>
              <a:t>：</a:t>
            </a:r>
            <a:endParaRPr lang="en-US" altLang="zh-CN" sz="2400">
              <a:ea typeface="黑体" panose="02010609060101010101" pitchFamily="49" charset="-122"/>
            </a:endParaRPr>
          </a:p>
        </p:txBody>
      </p:sp>
      <p:sp>
        <p:nvSpPr>
          <p:cNvPr id="45063" name="文本框 6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064" name="图片 6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16"/>
          <p:cNvSpPr>
            <a:spLocks noChangeArrowheads="1"/>
          </p:cNvSpPr>
          <p:nvPr/>
        </p:nvSpPr>
        <p:spPr bwMode="auto">
          <a:xfrm>
            <a:off x="952500" y="3048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Gulim" panose="020B0600000101010101" pitchFamily="34" charset="-127"/>
                <a:ea typeface="黑体" panose="02010609060101010101" pitchFamily="49" charset="-122"/>
              </a:rPr>
              <a:t>五、课堂小结，拓展延伸</a:t>
            </a:r>
            <a:endParaRPr lang="zh-CN" altLang="en-US" sz="3200" b="1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六、课后作业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857375" y="2068513"/>
            <a:ext cx="5429250" cy="1006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7108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109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ctrTitle" idx="4294967295"/>
          </p:nvPr>
        </p:nvSpPr>
        <p:spPr>
          <a:xfrm>
            <a:off x="695325" y="2043113"/>
            <a:ext cx="7772400" cy="1057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+mj-ea"/>
              </a:rPr>
              <a:t>第</a:t>
            </a:r>
            <a:r>
              <a:rPr lang="en-US" altLang="zh-CN" dirty="0">
                <a:latin typeface="+mj-ea"/>
              </a:rPr>
              <a:t>8</a:t>
            </a:r>
            <a:r>
              <a:rPr lang="zh-CN" altLang="en-US" dirty="0">
                <a:latin typeface="+mj-ea"/>
              </a:rPr>
              <a:t>课时 解决问题（</a:t>
            </a:r>
            <a:r>
              <a:rPr lang="en-US" altLang="zh-CN" dirty="0">
                <a:latin typeface="+mj-ea"/>
              </a:rPr>
              <a:t>1</a:t>
            </a:r>
            <a:r>
              <a:rPr lang="zh-CN" altLang="en-US" dirty="0">
                <a:latin typeface="+mj-ea"/>
              </a:rPr>
              <a:t>）</a:t>
            </a:r>
            <a:endParaRPr lang="zh-CN" altLang="en-US" dirty="0">
              <a:latin typeface="+mj-ea"/>
            </a:endParaRPr>
          </a:p>
        </p:txBody>
      </p:sp>
      <p:sp>
        <p:nvSpPr>
          <p:cNvPr id="12291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2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本框 1"/>
          <p:cNvSpPr txBox="1">
            <a:spLocks noChangeArrowheads="1"/>
          </p:cNvSpPr>
          <p:nvPr/>
        </p:nvSpPr>
        <p:spPr bwMode="auto">
          <a:xfrm>
            <a:off x="0" y="0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R·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六年级上册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294" name="文本框 4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952500" y="3048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Gulim" panose="020B0600000101010101" pitchFamily="34" charset="-127"/>
                <a:ea typeface="黑体" panose="02010609060101010101" pitchFamily="49" charset="-122"/>
              </a:rPr>
              <a:t>一、创设情境，导入新课</a:t>
            </a:r>
            <a:endParaRPr lang="zh-CN" altLang="en-US" sz="3200" b="1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04875" y="1236643"/>
            <a:ext cx="4330700" cy="26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一个蔬菜大棚的面积是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 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，其中一半种各种萝卜，红萝卜地的面积占萝卜地的      。红萝卜地有多少平方米？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2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3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"/>
          <p:cNvSpPr txBox="1">
            <a:spLocks noChangeArrowheads="1"/>
          </p:cNvSpPr>
          <p:nvPr/>
        </p:nvSpPr>
        <p:spPr bwMode="auto">
          <a:xfrm>
            <a:off x="1932782" y="3426354"/>
            <a:ext cx="2217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〔课本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P12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页例题</a:t>
            </a:r>
            <a:r>
              <a:rPr lang="en-US" altLang="zh-CN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8〕</a:t>
            </a:r>
            <a:endParaRPr lang="en-US" altLang="zh-CN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0" y="1795091"/>
            <a:ext cx="3597275" cy="18154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75" y="1236643"/>
            <a:ext cx="561375" cy="601214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516328" y="2702797"/>
          <a:ext cx="261761" cy="73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3352800" imgH="9448800" progId="Equation.DSMT4">
                  <p:embed/>
                </p:oleObj>
              </mc:Choice>
              <mc:Fallback>
                <p:oleObj name="Equation" r:id="rId7" imgW="3352800" imgH="9448800" progId="Equation.DSMT4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6328" y="2702797"/>
                        <a:ext cx="261761" cy="737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09550"/>
            <a:ext cx="3698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1" name="Rectangle 15"/>
          <p:cNvSpPr>
            <a:spLocks noChangeArrowheads="1"/>
          </p:cNvSpPr>
          <p:nvPr/>
        </p:nvSpPr>
        <p:spPr bwMode="auto">
          <a:xfrm>
            <a:off x="1616975" y="1030288"/>
            <a:ext cx="590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红萝卜地有多少平方米？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1"/>
          <p:cNvSpPr/>
          <p:nvPr/>
        </p:nvSpPr>
        <p:spPr>
          <a:xfrm>
            <a:off x="1035050" y="1627188"/>
            <a:ext cx="2139950" cy="414337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分析与解答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41788" y="2543175"/>
            <a:ext cx="4146550" cy="1787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41788" y="2544763"/>
            <a:ext cx="2095500" cy="1785937"/>
          </a:xfrm>
          <a:prstGeom prst="rect">
            <a:avLst/>
          </a:prstGeom>
          <a:solidFill>
            <a:srgbClr val="ECA8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41788" y="2544763"/>
            <a:ext cx="515937" cy="1785937"/>
          </a:xfrm>
          <a:prstGeom prst="rect">
            <a:avLst/>
          </a:prstGeom>
          <a:solidFill>
            <a:srgbClr val="947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665663" y="2543175"/>
            <a:ext cx="0" cy="1793875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189538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713413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237288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大括号 17"/>
          <p:cNvSpPr/>
          <p:nvPr/>
        </p:nvSpPr>
        <p:spPr>
          <a:xfrm rot="5400000">
            <a:off x="5014913" y="1377950"/>
            <a:ext cx="336550" cy="2095500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 rot="16200000">
            <a:off x="4341813" y="4137025"/>
            <a:ext cx="115888" cy="515937"/>
          </a:xfrm>
          <a:prstGeom prst="leftBrace">
            <a:avLst>
              <a:gd name="adj1" fmla="val 1987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20" name="左大括号 19"/>
          <p:cNvSpPr/>
          <p:nvPr/>
        </p:nvSpPr>
        <p:spPr>
          <a:xfrm rot="5400000">
            <a:off x="6053138" y="347663"/>
            <a:ext cx="312737" cy="4160837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788025" y="1673225"/>
            <a:ext cx="183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Times New Roman" panose="02020603050405020304" pitchFamily="18" charset="0"/>
                <a:ea typeface="楷体_GB2312" panose="02010609030101010101" pitchFamily="49" charset="-122"/>
              </a:rPr>
              <a:t>480m</a:t>
            </a:r>
            <a:r>
              <a:rPr lang="en-US" altLang="zh-CN" b="1" baseline="300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b="1" baseline="300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3805238" y="1881188"/>
            <a:ext cx="3481387" cy="747712"/>
            <a:chOff x="3779845" y="1881507"/>
            <a:chExt cx="2211820" cy="747036"/>
          </a:xfrm>
        </p:grpSpPr>
        <p:sp>
          <p:nvSpPr>
            <p:cNvPr id="16406" name="矩形 12"/>
            <p:cNvSpPr>
              <a:spLocks noChangeArrowheads="1"/>
            </p:cNvSpPr>
            <p:nvPr/>
          </p:nvSpPr>
          <p:spPr bwMode="auto">
            <a:xfrm>
              <a:off x="3779845" y="1915591"/>
              <a:ext cx="2211820" cy="71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各种萝卜地占整个大棚面积的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6407" name="对象 20"/>
            <p:cNvGraphicFramePr>
              <a:graphicFrameLocks noChangeAspect="1"/>
            </p:cNvGraphicFramePr>
            <p:nvPr/>
          </p:nvGraphicFramePr>
          <p:xfrm>
            <a:off x="5734413" y="1881507"/>
            <a:ext cx="174429" cy="465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4" imgW="152400" imgH="405765" progId="Equation.DSMT4">
                    <p:embed/>
                  </p:oleObj>
                </mc:Choice>
                <mc:Fallback>
                  <p:oleObj name="" r:id="rId4" imgW="152400" imgH="405765" progId="Equation.DSMT4">
                    <p:embed/>
                    <p:pic>
                      <p:nvPicPr>
                        <p:cNvPr id="0" name="对象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413" y="1881507"/>
                          <a:ext cx="174429" cy="465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组合 35"/>
          <p:cNvGrpSpPr/>
          <p:nvPr/>
        </p:nvGrpSpPr>
        <p:grpSpPr bwMode="auto">
          <a:xfrm>
            <a:off x="3657600" y="4411663"/>
            <a:ext cx="3057525" cy="512762"/>
            <a:chOff x="3657141" y="4411450"/>
            <a:chExt cx="3057248" cy="512793"/>
          </a:xfrm>
        </p:grpSpPr>
        <p:sp>
          <p:nvSpPr>
            <p:cNvPr id="16404" name="矩形 19"/>
            <p:cNvSpPr>
              <a:spLocks noChangeArrowheads="1"/>
            </p:cNvSpPr>
            <p:nvPr/>
          </p:nvSpPr>
          <p:spPr bwMode="auto">
            <a:xfrm>
              <a:off x="3657141" y="4496528"/>
              <a:ext cx="3057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红萝卜地占萝卜地面积的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6405" name="对象 32"/>
            <p:cNvGraphicFramePr>
              <a:graphicFrameLocks noChangeAspect="1"/>
            </p:cNvGraphicFramePr>
            <p:nvPr/>
          </p:nvGraphicFramePr>
          <p:xfrm>
            <a:off x="6291433" y="4411450"/>
            <a:ext cx="176273" cy="512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6" imgW="139700" imgH="406400" progId="Equation.DSMT4">
                    <p:embed/>
                  </p:oleObj>
                </mc:Choice>
                <mc:Fallback>
                  <p:oleObj name="" r:id="rId6" imgW="139700" imgH="406400" progId="Equation.DSMT4">
                    <p:embed/>
                    <p:pic>
                      <p:nvPicPr>
                        <p:cNvPr id="0" name="对象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1433" y="4411450"/>
                          <a:ext cx="176273" cy="512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03" name="Rectangle 16"/>
          <p:cNvSpPr>
            <a:spLocks noChangeArrowheads="1"/>
          </p:cNvSpPr>
          <p:nvPr/>
        </p:nvSpPr>
        <p:spPr bwMode="auto">
          <a:xfrm>
            <a:off x="952500" y="3048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Gulim" panose="020B0600000101010101" pitchFamily="34" charset="-127"/>
                <a:ea typeface="黑体" panose="02010609060101010101" pitchFamily="49" charset="-122"/>
              </a:rPr>
              <a:t>二、自主探究，思辨交流</a:t>
            </a:r>
            <a:endParaRPr lang="zh-CN" altLang="en-US" sz="3200" b="1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265" y="2248183"/>
            <a:ext cx="3685599" cy="2122545"/>
            <a:chOff x="161265" y="2248183"/>
            <a:chExt cx="3685599" cy="2122545"/>
          </a:xfrm>
        </p:grpSpPr>
        <p:sp>
          <p:nvSpPr>
            <p:cNvPr id="16408" name="AutoShape 27"/>
            <p:cNvSpPr>
              <a:spLocks noChangeArrowheads="1"/>
            </p:cNvSpPr>
            <p:nvPr/>
          </p:nvSpPr>
          <p:spPr bwMode="auto">
            <a:xfrm>
              <a:off x="1382363" y="2663015"/>
              <a:ext cx="2464501" cy="919480"/>
            </a:xfrm>
            <a:prstGeom prst="wedgeRoundRectCallout">
              <a:avLst>
                <a:gd name="adj1" fmla="val -58437"/>
                <a:gd name="adj2" fmla="val -431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折纸或画图有助于我们分析思考。</a:t>
              </a:r>
              <a:endParaRPr lang="en-US" altLang="zh-CN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8" name="image55.jpe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265" y="2248183"/>
              <a:ext cx="1030247" cy="21225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8025E-6 L -0.00086 -0.10493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23 L -0.00069 -0.06913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0" grpId="1" animBg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35050" y="1627188"/>
            <a:ext cx="2139950" cy="414337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阅读与理解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8435" name="TextBox 36"/>
          <p:cNvSpPr txBox="1">
            <a:spLocks noChangeArrowheads="1"/>
          </p:cNvSpPr>
          <p:nvPr/>
        </p:nvSpPr>
        <p:spPr bwMode="auto">
          <a:xfrm>
            <a:off x="1035050" y="2197100"/>
            <a:ext cx="718661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整个大棚的面积是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__________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萝卜地的面积占整个大棚面积的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    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红萝卜地的面积占萝卜地面积的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     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要求的是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的面积。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60850" y="2220913"/>
            <a:ext cx="141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480m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6483350" y="2405063"/>
            <a:ext cx="466725" cy="954087"/>
            <a:chOff x="7999413" y="880717"/>
            <a:chExt cx="466724" cy="954107"/>
          </a:xfrm>
        </p:grpSpPr>
        <p:sp>
          <p:nvSpPr>
            <p:cNvPr id="18448" name="矩形 11"/>
            <p:cNvSpPr>
              <a:spLocks noChangeArrowheads="1"/>
            </p:cNvSpPr>
            <p:nvPr/>
          </p:nvSpPr>
          <p:spPr bwMode="auto">
            <a:xfrm>
              <a:off x="7999413" y="880717"/>
              <a:ext cx="46672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8040688" y="1349039"/>
              <a:ext cx="30956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6829425" y="3141663"/>
            <a:ext cx="466725" cy="954087"/>
            <a:chOff x="7999413" y="880717"/>
            <a:chExt cx="466724" cy="954107"/>
          </a:xfrm>
        </p:grpSpPr>
        <p:sp>
          <p:nvSpPr>
            <p:cNvPr id="18446" name="矩形 17"/>
            <p:cNvSpPr>
              <a:spLocks noChangeArrowheads="1"/>
            </p:cNvSpPr>
            <p:nvPr/>
          </p:nvSpPr>
          <p:spPr bwMode="auto">
            <a:xfrm>
              <a:off x="7999413" y="880717"/>
              <a:ext cx="46672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4</a:t>
              </a:r>
              <a:endPara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8040688" y="1349039"/>
              <a:ext cx="30956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717800" y="3959225"/>
            <a:ext cx="1909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红萝卜地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440" name="文本框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41" name="图片 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1616975" y="1030288"/>
            <a:ext cx="590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红萝卜地有多少平方米？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Rectangle 15"/>
          <p:cNvSpPr>
            <a:spLocks noChangeArrowheads="1"/>
          </p:cNvSpPr>
          <p:nvPr/>
        </p:nvSpPr>
        <p:spPr bwMode="auto">
          <a:xfrm>
            <a:off x="1616975" y="1030288"/>
            <a:ext cx="590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红萝卜地有多少平方米？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1035050" y="1627188"/>
            <a:ext cx="2139950" cy="414337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分析与解答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41788" y="2543175"/>
            <a:ext cx="4146550" cy="1787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1788" y="2544763"/>
            <a:ext cx="2095500" cy="1785937"/>
          </a:xfrm>
          <a:prstGeom prst="rect">
            <a:avLst/>
          </a:prstGeom>
          <a:solidFill>
            <a:srgbClr val="ECA8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41788" y="2544763"/>
            <a:ext cx="515937" cy="1785937"/>
          </a:xfrm>
          <a:prstGeom prst="rect">
            <a:avLst/>
          </a:prstGeom>
          <a:solidFill>
            <a:srgbClr val="947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5663" y="2543175"/>
            <a:ext cx="0" cy="1793875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89538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13413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237288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左大括号 12"/>
          <p:cNvSpPr/>
          <p:nvPr/>
        </p:nvSpPr>
        <p:spPr>
          <a:xfrm rot="5400000">
            <a:off x="5014913" y="1377950"/>
            <a:ext cx="336550" cy="2095500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4" name="左大括号 13"/>
          <p:cNvSpPr/>
          <p:nvPr/>
        </p:nvSpPr>
        <p:spPr>
          <a:xfrm rot="16200000">
            <a:off x="4341813" y="4137025"/>
            <a:ext cx="115888" cy="515937"/>
          </a:xfrm>
          <a:prstGeom prst="leftBrace">
            <a:avLst>
              <a:gd name="adj1" fmla="val 1987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5" name="左大括号 14"/>
          <p:cNvSpPr/>
          <p:nvPr/>
        </p:nvSpPr>
        <p:spPr>
          <a:xfrm rot="5400000">
            <a:off x="6075363" y="-246062"/>
            <a:ext cx="311150" cy="4159250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20494" name="矩形 15"/>
          <p:cNvSpPr>
            <a:spLocks noChangeArrowheads="1"/>
          </p:cNvSpPr>
          <p:nvPr/>
        </p:nvSpPr>
        <p:spPr bwMode="auto">
          <a:xfrm>
            <a:off x="5864225" y="1368425"/>
            <a:ext cx="183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Times New Roman" panose="02020603050405020304" pitchFamily="18" charset="0"/>
                <a:ea typeface="楷体_GB2312" panose="02010609030101010101" pitchFamily="49" charset="-122"/>
              </a:rPr>
              <a:t>480m</a:t>
            </a:r>
            <a:r>
              <a:rPr lang="en-US" altLang="zh-CN" b="1" baseline="300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b="1" baseline="300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20495" name="组合 16"/>
          <p:cNvGrpSpPr/>
          <p:nvPr/>
        </p:nvGrpSpPr>
        <p:grpSpPr bwMode="auto">
          <a:xfrm>
            <a:off x="3805238" y="1881188"/>
            <a:ext cx="3481387" cy="747712"/>
            <a:chOff x="3779845" y="1881507"/>
            <a:chExt cx="2211820" cy="747036"/>
          </a:xfrm>
        </p:grpSpPr>
        <p:sp>
          <p:nvSpPr>
            <p:cNvPr id="20503" name="矩形 12"/>
            <p:cNvSpPr>
              <a:spLocks noChangeArrowheads="1"/>
            </p:cNvSpPr>
            <p:nvPr/>
          </p:nvSpPr>
          <p:spPr bwMode="auto">
            <a:xfrm>
              <a:off x="3779845" y="1915591"/>
              <a:ext cx="2211820" cy="71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各种萝卜地占整个大棚面积的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20504" name="对象 18"/>
            <p:cNvGraphicFramePr>
              <a:graphicFrameLocks noChangeAspect="1"/>
            </p:cNvGraphicFramePr>
            <p:nvPr/>
          </p:nvGraphicFramePr>
          <p:xfrm>
            <a:off x="5734413" y="1881507"/>
            <a:ext cx="174429" cy="465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" r:id="rId1" imgW="152400" imgH="405765" progId="Equation.DSMT4">
                    <p:embed/>
                  </p:oleObj>
                </mc:Choice>
                <mc:Fallback>
                  <p:oleObj name="" r:id="rId1" imgW="152400" imgH="405765" progId="Equation.DSMT4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413" y="1881507"/>
                          <a:ext cx="174429" cy="465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6" name="组合 19"/>
          <p:cNvGrpSpPr/>
          <p:nvPr/>
        </p:nvGrpSpPr>
        <p:grpSpPr bwMode="auto">
          <a:xfrm>
            <a:off x="3657600" y="4411663"/>
            <a:ext cx="3057525" cy="512762"/>
            <a:chOff x="3657141" y="4411450"/>
            <a:chExt cx="3057248" cy="512793"/>
          </a:xfrm>
        </p:grpSpPr>
        <p:sp>
          <p:nvSpPr>
            <p:cNvPr id="20501" name="矩形 19"/>
            <p:cNvSpPr>
              <a:spLocks noChangeArrowheads="1"/>
            </p:cNvSpPr>
            <p:nvPr/>
          </p:nvSpPr>
          <p:spPr bwMode="auto">
            <a:xfrm>
              <a:off x="3657141" y="4496528"/>
              <a:ext cx="3057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红萝卜地占萝卜地面积的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20502" name="对象 21"/>
            <p:cNvGraphicFramePr>
              <a:graphicFrameLocks noChangeAspect="1"/>
            </p:cNvGraphicFramePr>
            <p:nvPr/>
          </p:nvGraphicFramePr>
          <p:xfrm>
            <a:off x="6291433" y="4411450"/>
            <a:ext cx="176273" cy="512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" r:id="rId3" imgW="139700" imgH="406400" progId="Equation.DSMT4">
                    <p:embed/>
                  </p:oleObj>
                </mc:Choice>
                <mc:Fallback>
                  <p:oleObj name="" r:id="rId3" imgW="139700" imgH="406400" progId="Equation.DSMT4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1433" y="4411450"/>
                          <a:ext cx="176273" cy="512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74675" y="2506663"/>
          <a:ext cx="144145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" r:id="rId5" imgW="685800" imgH="406400" progId="Equation.DSMT4">
                  <p:embed/>
                </p:oleObj>
              </mc:Choice>
              <mc:Fallback>
                <p:oleObj name="" r:id="rId5" imgW="685800" imgH="406400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506663"/>
                        <a:ext cx="144145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66738" y="3484563"/>
          <a:ext cx="14684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" r:id="rId7" imgW="698500" imgH="406400" progId="Equation.DSMT4">
                  <p:embed/>
                </p:oleObj>
              </mc:Choice>
              <mc:Fallback>
                <p:oleObj name="" r:id="rId7" imgW="698500" imgH="406400" progId="Equation.DSMT4">
                  <p:embed/>
                  <p:pic>
                    <p:nvPicPr>
                      <p:cNvPr id="0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484563"/>
                        <a:ext cx="1468437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1855788" y="2654300"/>
            <a:ext cx="2109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240(m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973263" y="3630613"/>
            <a:ext cx="1992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60(m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Rectangle 15"/>
          <p:cNvSpPr>
            <a:spLocks noChangeArrowheads="1"/>
          </p:cNvSpPr>
          <p:nvPr/>
        </p:nvSpPr>
        <p:spPr bwMode="auto">
          <a:xfrm>
            <a:off x="1616975" y="1030288"/>
            <a:ext cx="590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红萝卜地有多少平方米？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1035050" y="1627188"/>
            <a:ext cx="2139950" cy="414337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分析与解答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41788" y="2543175"/>
            <a:ext cx="4146550" cy="1787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1788" y="2544763"/>
            <a:ext cx="2095500" cy="1785937"/>
          </a:xfrm>
          <a:prstGeom prst="rect">
            <a:avLst/>
          </a:prstGeom>
          <a:solidFill>
            <a:srgbClr val="ECA8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41788" y="2544763"/>
            <a:ext cx="515937" cy="1785937"/>
          </a:xfrm>
          <a:prstGeom prst="rect">
            <a:avLst/>
          </a:prstGeom>
          <a:solidFill>
            <a:srgbClr val="947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5663" y="2543175"/>
            <a:ext cx="0" cy="1793875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89538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13413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237288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左大括号 12"/>
          <p:cNvSpPr/>
          <p:nvPr/>
        </p:nvSpPr>
        <p:spPr>
          <a:xfrm rot="5400000">
            <a:off x="5014913" y="1377950"/>
            <a:ext cx="336550" cy="2095500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4" name="左大括号 13"/>
          <p:cNvSpPr/>
          <p:nvPr/>
        </p:nvSpPr>
        <p:spPr>
          <a:xfrm rot="16200000">
            <a:off x="4341813" y="4137025"/>
            <a:ext cx="115888" cy="515937"/>
          </a:xfrm>
          <a:prstGeom prst="leftBrace">
            <a:avLst>
              <a:gd name="adj1" fmla="val 1987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grpSp>
        <p:nvGrpSpPr>
          <p:cNvPr id="22541" name="组合 16"/>
          <p:cNvGrpSpPr/>
          <p:nvPr/>
        </p:nvGrpSpPr>
        <p:grpSpPr bwMode="auto">
          <a:xfrm>
            <a:off x="3805238" y="1881188"/>
            <a:ext cx="3481387" cy="747712"/>
            <a:chOff x="3779845" y="1881507"/>
            <a:chExt cx="2211820" cy="747036"/>
          </a:xfrm>
        </p:grpSpPr>
        <p:sp>
          <p:nvSpPr>
            <p:cNvPr id="22555" name="矩形 12"/>
            <p:cNvSpPr>
              <a:spLocks noChangeArrowheads="1"/>
            </p:cNvSpPr>
            <p:nvPr/>
          </p:nvSpPr>
          <p:spPr bwMode="auto">
            <a:xfrm>
              <a:off x="3779845" y="1915591"/>
              <a:ext cx="2211820" cy="71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各种萝卜地占整个大棚面积的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22556" name="对象 18"/>
            <p:cNvGraphicFramePr>
              <a:graphicFrameLocks noChangeAspect="1"/>
            </p:cNvGraphicFramePr>
            <p:nvPr/>
          </p:nvGraphicFramePr>
          <p:xfrm>
            <a:off x="5734413" y="1881507"/>
            <a:ext cx="174429" cy="465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" r:id="rId1" imgW="152400" imgH="405765" progId="Equation.DSMT4">
                    <p:embed/>
                  </p:oleObj>
                </mc:Choice>
                <mc:Fallback>
                  <p:oleObj name="" r:id="rId1" imgW="152400" imgH="405765" progId="Equation.DSMT4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413" y="1881507"/>
                          <a:ext cx="174429" cy="465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2" name="组合 19"/>
          <p:cNvGrpSpPr/>
          <p:nvPr/>
        </p:nvGrpSpPr>
        <p:grpSpPr bwMode="auto">
          <a:xfrm>
            <a:off x="3657600" y="4411663"/>
            <a:ext cx="3057525" cy="512762"/>
            <a:chOff x="3657141" y="4411450"/>
            <a:chExt cx="3057248" cy="512793"/>
          </a:xfrm>
        </p:grpSpPr>
        <p:sp>
          <p:nvSpPr>
            <p:cNvPr id="22553" name="矩形 19"/>
            <p:cNvSpPr>
              <a:spLocks noChangeArrowheads="1"/>
            </p:cNvSpPr>
            <p:nvPr/>
          </p:nvSpPr>
          <p:spPr bwMode="auto">
            <a:xfrm>
              <a:off x="3657141" y="4496528"/>
              <a:ext cx="3057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红萝卜地占萝卜地面积的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22554" name="对象 21"/>
            <p:cNvGraphicFramePr>
              <a:graphicFrameLocks noChangeAspect="1"/>
            </p:cNvGraphicFramePr>
            <p:nvPr/>
          </p:nvGraphicFramePr>
          <p:xfrm>
            <a:off x="6291433" y="4411450"/>
            <a:ext cx="176273" cy="512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" r:id="rId3" imgW="139700" imgH="406400" progId="Equation.DSMT4">
                    <p:embed/>
                  </p:oleObj>
                </mc:Choice>
                <mc:Fallback>
                  <p:oleObj name="" r:id="rId3" imgW="139700" imgH="406400" progId="Equation.DSMT4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1433" y="4411450"/>
                          <a:ext cx="176273" cy="512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74688" y="3476625"/>
          <a:ext cx="144303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" r:id="rId5" imgW="685800" imgH="406400" progId="Equation.DSMT4">
                  <p:embed/>
                </p:oleObj>
              </mc:Choice>
              <mc:Fallback>
                <p:oleObj name="" r:id="rId5" imgW="685800" imgH="406400" progId="Equation.DSMT4">
                  <p:embed/>
                  <p:pic>
                    <p:nvPicPr>
                      <p:cNvPr id="0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3476625"/>
                        <a:ext cx="1443037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090738" y="3629025"/>
            <a:ext cx="1992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60(m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2251075" y="2516188"/>
          <a:ext cx="29368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" r:id="rId7" imgW="139700" imgH="406400" progId="Equation.DSMT4">
                  <p:embed/>
                </p:oleObj>
              </mc:Choice>
              <mc:Fallback>
                <p:oleObj name="" r:id="rId7" imgW="139700" imgH="406400" progId="Equation.DSMT4">
                  <p:embed/>
                  <p:pic>
                    <p:nvPicPr>
                      <p:cNvPr id="0" name="对象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516188"/>
                        <a:ext cx="29368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左大括号 30"/>
          <p:cNvSpPr/>
          <p:nvPr/>
        </p:nvSpPr>
        <p:spPr>
          <a:xfrm rot="5400000">
            <a:off x="6075363" y="-246062"/>
            <a:ext cx="311150" cy="4159250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22547" name="矩形 15"/>
          <p:cNvSpPr>
            <a:spLocks noChangeArrowheads="1"/>
          </p:cNvSpPr>
          <p:nvPr/>
        </p:nvSpPr>
        <p:spPr bwMode="auto">
          <a:xfrm>
            <a:off x="5864225" y="1368425"/>
            <a:ext cx="183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Times New Roman" panose="02020603050405020304" pitchFamily="18" charset="0"/>
                <a:ea typeface="楷体_GB2312" panose="02010609030101010101" pitchFamily="49" charset="-122"/>
              </a:rPr>
              <a:t>480m</a:t>
            </a:r>
            <a:r>
              <a:rPr lang="en-US" altLang="zh-CN" b="1" baseline="300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b="1" baseline="300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020763" y="2547938"/>
            <a:ext cx="1201737" cy="873125"/>
            <a:chOff x="1608" y="4012"/>
            <a:chExt cx="1893" cy="1376"/>
          </a:xfrm>
        </p:grpSpPr>
        <p:pic>
          <p:nvPicPr>
            <p:cNvPr id="22549" name="图片 3" descr="GAUJ3T3PF%%_M6@$EQ3B)B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" y="4012"/>
              <a:ext cx="462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图片 14" descr="57V@PTOB0KUUMPHR%37O[}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4253"/>
              <a:ext cx="70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图片 15" descr=")2`]A]G]PQH2OB[NU0NVMB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" y="4027"/>
              <a:ext cx="604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2" name="文本框 16"/>
            <p:cNvSpPr txBox="1">
              <a:spLocks noChangeArrowheads="1"/>
            </p:cNvSpPr>
            <p:nvPr/>
          </p:nvSpPr>
          <p:spPr bwMode="auto">
            <a:xfrm>
              <a:off x="2997" y="4323"/>
              <a:ext cx="50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0" name="Rectangle 15"/>
          <p:cNvSpPr>
            <a:spLocks noChangeArrowheads="1"/>
          </p:cNvSpPr>
          <p:nvPr/>
        </p:nvSpPr>
        <p:spPr bwMode="auto">
          <a:xfrm>
            <a:off x="1616975" y="1030288"/>
            <a:ext cx="590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红萝卜地有多少平方米？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1035050" y="1627188"/>
            <a:ext cx="2139950" cy="414337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分析与解答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41788" y="2543175"/>
            <a:ext cx="4146550" cy="1787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1788" y="2544763"/>
            <a:ext cx="2095500" cy="1785937"/>
          </a:xfrm>
          <a:prstGeom prst="rect">
            <a:avLst/>
          </a:prstGeom>
          <a:solidFill>
            <a:srgbClr val="ECA8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41788" y="2544763"/>
            <a:ext cx="515937" cy="1785937"/>
          </a:xfrm>
          <a:prstGeom prst="rect">
            <a:avLst/>
          </a:prstGeom>
          <a:solidFill>
            <a:srgbClr val="947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65663" y="2543175"/>
            <a:ext cx="0" cy="1793875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89538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13413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237288" y="2536825"/>
            <a:ext cx="0" cy="17922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左大括号 12"/>
          <p:cNvSpPr/>
          <p:nvPr/>
        </p:nvSpPr>
        <p:spPr>
          <a:xfrm rot="5400000">
            <a:off x="5014913" y="1377950"/>
            <a:ext cx="336550" cy="2095500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14" name="左大括号 13"/>
          <p:cNvSpPr/>
          <p:nvPr/>
        </p:nvSpPr>
        <p:spPr>
          <a:xfrm rot="16200000">
            <a:off x="4341813" y="4137025"/>
            <a:ext cx="115888" cy="515937"/>
          </a:xfrm>
          <a:prstGeom prst="leftBrace">
            <a:avLst>
              <a:gd name="adj1" fmla="val 1987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grpSp>
        <p:nvGrpSpPr>
          <p:cNvPr id="24589" name="组合 16"/>
          <p:cNvGrpSpPr/>
          <p:nvPr/>
        </p:nvGrpSpPr>
        <p:grpSpPr bwMode="auto">
          <a:xfrm>
            <a:off x="3805238" y="1881188"/>
            <a:ext cx="3481387" cy="747712"/>
            <a:chOff x="3779845" y="1881507"/>
            <a:chExt cx="2211820" cy="747036"/>
          </a:xfrm>
        </p:grpSpPr>
        <p:sp>
          <p:nvSpPr>
            <p:cNvPr id="24597" name="矩形 12"/>
            <p:cNvSpPr>
              <a:spLocks noChangeArrowheads="1"/>
            </p:cNvSpPr>
            <p:nvPr/>
          </p:nvSpPr>
          <p:spPr bwMode="auto">
            <a:xfrm>
              <a:off x="3779845" y="1915591"/>
              <a:ext cx="2211820" cy="71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各种萝卜地占整个大棚面积的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24598" name="对象 18"/>
            <p:cNvGraphicFramePr>
              <a:graphicFrameLocks noChangeAspect="1"/>
            </p:cNvGraphicFramePr>
            <p:nvPr/>
          </p:nvGraphicFramePr>
          <p:xfrm>
            <a:off x="5734413" y="1881507"/>
            <a:ext cx="174429" cy="465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" r:id="rId1" imgW="152400" imgH="405765" progId="Equation.DSMT4">
                    <p:embed/>
                  </p:oleObj>
                </mc:Choice>
                <mc:Fallback>
                  <p:oleObj name="" r:id="rId1" imgW="152400" imgH="405765" progId="Equation.DSMT4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413" y="1881507"/>
                          <a:ext cx="174429" cy="465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90" name="组合 19"/>
          <p:cNvGrpSpPr/>
          <p:nvPr/>
        </p:nvGrpSpPr>
        <p:grpSpPr bwMode="auto">
          <a:xfrm>
            <a:off x="3657600" y="4411663"/>
            <a:ext cx="3057525" cy="512762"/>
            <a:chOff x="3657141" y="4411450"/>
            <a:chExt cx="3057248" cy="512793"/>
          </a:xfrm>
        </p:grpSpPr>
        <p:sp>
          <p:nvSpPr>
            <p:cNvPr id="24595" name="矩形 19"/>
            <p:cNvSpPr>
              <a:spLocks noChangeArrowheads="1"/>
            </p:cNvSpPr>
            <p:nvPr/>
          </p:nvSpPr>
          <p:spPr bwMode="auto">
            <a:xfrm>
              <a:off x="3657141" y="4496528"/>
              <a:ext cx="3057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红萝卜地占萝卜地面积的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24596" name="对象 21"/>
            <p:cNvGraphicFramePr>
              <a:graphicFrameLocks noChangeAspect="1"/>
            </p:cNvGraphicFramePr>
            <p:nvPr/>
          </p:nvGraphicFramePr>
          <p:xfrm>
            <a:off x="6291433" y="4411450"/>
            <a:ext cx="176273" cy="512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" r:id="rId3" imgW="139700" imgH="406400" progId="Equation.DSMT4">
                    <p:embed/>
                  </p:oleObj>
                </mc:Choice>
                <mc:Fallback>
                  <p:oleObj name="" r:id="rId3" imgW="139700" imgH="406400" progId="Equation.DSMT4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1433" y="4411450"/>
                          <a:ext cx="176273" cy="512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591" name="图片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535238"/>
            <a:ext cx="2024063" cy="1214437"/>
          </a:xfrm>
          <a:prstGeom prst="rect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左大括号 26"/>
          <p:cNvSpPr/>
          <p:nvPr/>
        </p:nvSpPr>
        <p:spPr>
          <a:xfrm rot="5400000">
            <a:off x="6075363" y="-246062"/>
            <a:ext cx="311150" cy="4159250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24593" name="矩形 15"/>
          <p:cNvSpPr>
            <a:spLocks noChangeArrowheads="1"/>
          </p:cNvSpPr>
          <p:nvPr/>
        </p:nvSpPr>
        <p:spPr bwMode="auto">
          <a:xfrm>
            <a:off x="5864225" y="1368425"/>
            <a:ext cx="183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Times New Roman" panose="02020603050405020304" pitchFamily="18" charset="0"/>
                <a:ea typeface="楷体_GB2312" panose="02010609030101010101" pitchFamily="49" charset="-122"/>
              </a:rPr>
              <a:t>480m</a:t>
            </a:r>
            <a:r>
              <a:rPr lang="en-US" altLang="zh-CN" b="1" baseline="300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b="1" baseline="300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24594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536825"/>
            <a:ext cx="1597025" cy="1214438"/>
          </a:xfrm>
          <a:prstGeom prst="rect">
            <a:avLst/>
          </a:prstGeom>
          <a:noFill/>
          <a:ln w="9525">
            <a:solidFill>
              <a:srgbClr val="558E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1431925" y="2228850"/>
            <a:ext cx="6534150" cy="954088"/>
            <a:chOff x="1789307" y="4154361"/>
            <a:chExt cx="6533021" cy="954981"/>
          </a:xfrm>
        </p:grpSpPr>
        <p:sp>
          <p:nvSpPr>
            <p:cNvPr id="26643" name="Text Box 16"/>
            <p:cNvSpPr txBox="1">
              <a:spLocks noChangeArrowheads="1"/>
            </p:cNvSpPr>
            <p:nvPr/>
          </p:nvSpPr>
          <p:spPr bwMode="auto">
            <a:xfrm>
              <a:off x="1789307" y="4389292"/>
              <a:ext cx="31637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综合算式：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480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6644" name="组合 77"/>
            <p:cNvGrpSpPr/>
            <p:nvPr/>
          </p:nvGrpSpPr>
          <p:grpSpPr bwMode="auto">
            <a:xfrm>
              <a:off x="4913223" y="4154361"/>
              <a:ext cx="3409105" cy="954981"/>
              <a:chOff x="5298379" y="3114967"/>
              <a:chExt cx="3409105" cy="954981"/>
            </a:xfrm>
          </p:grpSpPr>
          <p:sp>
            <p:nvSpPr>
              <p:cNvPr id="26645" name="Text Box 40"/>
              <p:cNvSpPr txBox="1">
                <a:spLocks noChangeArrowheads="1"/>
              </p:cNvSpPr>
              <p:nvPr/>
            </p:nvSpPr>
            <p:spPr bwMode="auto">
              <a:xfrm>
                <a:off x="5661598" y="3334247"/>
                <a:ext cx="3045886" cy="5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   =  60(m</a:t>
                </a:r>
                <a:r>
                  <a:rPr lang="en-US" altLang="zh-CN" sz="2800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)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6646" name="Group 36"/>
              <p:cNvGrpSpPr/>
              <p:nvPr/>
            </p:nvGrpSpPr>
            <p:grpSpPr bwMode="auto">
              <a:xfrm>
                <a:off x="6177287" y="3115859"/>
                <a:ext cx="458788" cy="954089"/>
                <a:chOff x="3966" y="1162"/>
                <a:chExt cx="289" cy="601"/>
              </a:xfrm>
            </p:grpSpPr>
            <p:sp>
              <p:nvSpPr>
                <p:cNvPr id="2665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68" y="1162"/>
                  <a:ext cx="287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  <a:p>
                  <a:pPr eaLnBrk="1" hangingPunct="1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4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6651" name="Line 39"/>
                <p:cNvSpPr>
                  <a:spLocks noChangeShapeType="1"/>
                </p:cNvSpPr>
                <p:nvPr/>
              </p:nvSpPr>
              <p:spPr bwMode="auto">
                <a:xfrm>
                  <a:off x="3966" y="1456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647" name="Group 36"/>
              <p:cNvGrpSpPr/>
              <p:nvPr/>
            </p:nvGrpSpPr>
            <p:grpSpPr bwMode="auto">
              <a:xfrm>
                <a:off x="5298379" y="3114967"/>
                <a:ext cx="481013" cy="954089"/>
                <a:chOff x="3966" y="1162"/>
                <a:chExt cx="303" cy="601"/>
              </a:xfrm>
            </p:grpSpPr>
            <p:sp>
              <p:nvSpPr>
                <p:cNvPr id="2664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68" y="1162"/>
                  <a:ext cx="301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  <a:p>
                  <a:pPr eaLnBrk="1" hangingPunct="1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6649" name="Line 39"/>
                <p:cNvSpPr>
                  <a:spLocks noChangeShapeType="1"/>
                </p:cNvSpPr>
                <p:nvPr/>
              </p:nvSpPr>
              <p:spPr bwMode="auto">
                <a:xfrm>
                  <a:off x="3966" y="1456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7" name="组合 56"/>
          <p:cNvGrpSpPr/>
          <p:nvPr/>
        </p:nvGrpSpPr>
        <p:grpSpPr bwMode="auto">
          <a:xfrm>
            <a:off x="3184525" y="3162300"/>
            <a:ext cx="4781550" cy="971550"/>
            <a:chOff x="3541600" y="4154361"/>
            <a:chExt cx="4780728" cy="974031"/>
          </a:xfrm>
        </p:grpSpPr>
        <p:sp>
          <p:nvSpPr>
            <p:cNvPr id="26634" name="Text Box 16"/>
            <p:cNvSpPr txBox="1">
              <a:spLocks noChangeArrowheads="1"/>
            </p:cNvSpPr>
            <p:nvPr/>
          </p:nvSpPr>
          <p:spPr bwMode="auto">
            <a:xfrm>
              <a:off x="3541600" y="4389292"/>
              <a:ext cx="2971289" cy="52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480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 (     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6635" name="组合 77"/>
            <p:cNvGrpSpPr/>
            <p:nvPr/>
          </p:nvGrpSpPr>
          <p:grpSpPr bwMode="auto">
            <a:xfrm>
              <a:off x="4913223" y="4154361"/>
              <a:ext cx="3409105" cy="974031"/>
              <a:chOff x="5298379" y="3114967"/>
              <a:chExt cx="3409105" cy="974031"/>
            </a:xfrm>
          </p:grpSpPr>
          <p:sp>
            <p:nvSpPr>
              <p:cNvPr id="26636" name="Text Box 40"/>
              <p:cNvSpPr txBox="1">
                <a:spLocks noChangeArrowheads="1"/>
              </p:cNvSpPr>
              <p:nvPr/>
            </p:nvSpPr>
            <p:spPr bwMode="auto">
              <a:xfrm>
                <a:off x="5661596" y="3334601"/>
                <a:ext cx="3045888" cy="523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    =  60(m</a:t>
                </a:r>
                <a:r>
                  <a:rPr lang="en-US" altLang="zh-CN" sz="2800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)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6637" name="Group 36"/>
              <p:cNvGrpSpPr/>
              <p:nvPr/>
            </p:nvGrpSpPr>
            <p:grpSpPr bwMode="auto">
              <a:xfrm>
                <a:off x="6177287" y="3134909"/>
                <a:ext cx="458788" cy="954089"/>
                <a:chOff x="3966" y="1174"/>
                <a:chExt cx="289" cy="601"/>
              </a:xfrm>
            </p:grpSpPr>
            <p:sp>
              <p:nvSpPr>
                <p:cNvPr id="2664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68" y="1174"/>
                  <a:ext cx="287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  <a:p>
                  <a:pPr eaLnBrk="1" hangingPunct="1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4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6642" name="Line 39"/>
                <p:cNvSpPr>
                  <a:spLocks noChangeShapeType="1"/>
                </p:cNvSpPr>
                <p:nvPr/>
              </p:nvSpPr>
              <p:spPr bwMode="auto">
                <a:xfrm>
                  <a:off x="3966" y="1468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638" name="Group 36"/>
              <p:cNvGrpSpPr/>
              <p:nvPr/>
            </p:nvGrpSpPr>
            <p:grpSpPr bwMode="auto">
              <a:xfrm>
                <a:off x="5298379" y="3114967"/>
                <a:ext cx="481013" cy="954089"/>
                <a:chOff x="3966" y="1162"/>
                <a:chExt cx="303" cy="601"/>
              </a:xfrm>
            </p:grpSpPr>
            <p:sp>
              <p:nvSpPr>
                <p:cNvPr id="266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68" y="1162"/>
                  <a:ext cx="301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  <a:p>
                  <a:pPr eaLnBrk="1" hangingPunct="1"/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6640" name="Line 39"/>
                <p:cNvSpPr>
                  <a:spLocks noChangeShapeType="1"/>
                </p:cNvSpPr>
                <p:nvPr/>
              </p:nvSpPr>
              <p:spPr bwMode="auto">
                <a:xfrm>
                  <a:off x="3966" y="1456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6628" name="文本框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9" name="图片 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 1"/>
          <p:cNvSpPr/>
          <p:nvPr/>
        </p:nvSpPr>
        <p:spPr>
          <a:xfrm>
            <a:off x="1035050" y="1627188"/>
            <a:ext cx="2139950" cy="414337"/>
          </a:xfrm>
          <a:prstGeom prst="roundRect">
            <a:avLst>
              <a:gd name="adj" fmla="val 4756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36000" anchor="ctr" anchorCtr="1"/>
          <a:lstStyle/>
          <a:p>
            <a:pPr algn="ctr" eaLnBrk="1" hangingPunct="1">
              <a:defRPr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回顾与反思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3163888" y="647700"/>
            <a:ext cx="5047103" cy="1700561"/>
            <a:chOff x="3164626" y="648386"/>
            <a:chExt cx="5045945" cy="1699699"/>
          </a:xfrm>
        </p:grpSpPr>
        <p:sp>
          <p:nvSpPr>
            <p:cNvPr id="26632" name="AutoShape 27"/>
            <p:cNvSpPr>
              <a:spLocks noChangeArrowheads="1"/>
            </p:cNvSpPr>
            <p:nvPr/>
          </p:nvSpPr>
          <p:spPr bwMode="auto">
            <a:xfrm>
              <a:off x="3164626" y="648386"/>
              <a:ext cx="3821908" cy="918935"/>
            </a:xfrm>
            <a:prstGeom prst="wedgeRoundRectCallout">
              <a:avLst>
                <a:gd name="adj1" fmla="val 61625"/>
                <a:gd name="adj2" fmla="val 5625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用你自己喜欢的方法检验一下上面答案的正确性。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663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55715" y="861351"/>
              <a:ext cx="1054856" cy="148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p="http://schemas.openxmlformats.org/presentationml/2006/main">
  <p:tag name="ISLIDE.ADDREMOVEWATERMARK" val="piHvKqi18b"/>
</p:tagLst>
</file>

<file path=ppt/tags/tag10.xml><?xml version="1.0" encoding="utf-8"?>
<p:tagLst xmlns:p="http://schemas.openxmlformats.org/presentationml/2006/main">
  <p:tag name="ISLIDE.ADDREMOVEWATERMARK" val="piHvKqi18b"/>
</p:tagLst>
</file>

<file path=ppt/tags/tag11.xml><?xml version="1.0" encoding="utf-8"?>
<p:tagLst xmlns:p="http://schemas.openxmlformats.org/presentationml/2006/main">
  <p:tag name="ISLIDE.ADDREMOVEWATERMARK" val="TYHfLLeJjs"/>
</p:tagLst>
</file>

<file path=ppt/tags/tag12.xml><?xml version="1.0" encoding="utf-8"?>
<p:tagLst xmlns:p="http://schemas.openxmlformats.org/presentationml/2006/main">
  <p:tag name="ISLIDE.ADDREMOVEWATERMARK" val="piHvKqi18b"/>
</p:tagLst>
</file>

<file path=ppt/tags/tag13.xml><?xml version="1.0" encoding="utf-8"?>
<p:tagLst xmlns:p="http://schemas.openxmlformats.org/presentationml/2006/main">
  <p:tag name="ISLIDE.ADDREMOVEWATERMARK" val="TYHfLLeJjs"/>
</p:tagLst>
</file>

<file path=ppt/tags/tag14.xml><?xml version="1.0" encoding="utf-8"?>
<p:tagLst xmlns:p="http://schemas.openxmlformats.org/presentationml/2006/main">
  <p:tag name="ISLIDE.ADDREMOVEWATERMARK" val="piHvKqi18b"/>
</p:tagLst>
</file>

<file path=ppt/tags/tag15.xml><?xml version="1.0" encoding="utf-8"?>
<p:tagLst xmlns:p="http://schemas.openxmlformats.org/presentationml/2006/main">
  <p:tag name="ISLIDE.ADDREMOVEWATERMARK" val="TYHfLLeJjs"/>
</p:tagLst>
</file>

<file path=ppt/tags/tag16.xml><?xml version="1.0" encoding="utf-8"?>
<p:tagLst xmlns:p="http://schemas.openxmlformats.org/presentationml/2006/main">
  <p:tag name="ISLIDE.ADDREMOVEWATERMARK" val="piHvKqi18b"/>
</p:tagLst>
</file>

<file path=ppt/tags/tag17.xml><?xml version="1.0" encoding="utf-8"?>
<p:tagLst xmlns:p="http://schemas.openxmlformats.org/presentationml/2006/main">
  <p:tag name="ISLIDE.ADDREMOVEWATERMARK" val="TYHfLLeJjs"/>
</p:tagLst>
</file>

<file path=ppt/tags/tag18.xml><?xml version="1.0" encoding="utf-8"?>
<p:tagLst xmlns:p="http://schemas.openxmlformats.org/presentationml/2006/main">
  <p:tag name="ISLIDE.ADDREMOVEWATERMARK" val="piHvKqi18b"/>
</p:tagLst>
</file>

<file path=ppt/tags/tag19.xml><?xml version="1.0" encoding="utf-8"?>
<p:tagLst xmlns:p="http://schemas.openxmlformats.org/presentationml/2006/main">
  <p:tag name="ISLIDE.ADDREMOVEWATERMARK" val="TYHfLLeJjs"/>
</p:tagLst>
</file>

<file path=ppt/tags/tag2.xml><?xml version="1.0" encoding="utf-8"?>
<p:tagLst xmlns:p="http://schemas.openxmlformats.org/presentationml/2006/main">
  <p:tag name="ISLIDE.ADDREMOVEWATERMARK" val="TYHfLLeJjs"/>
</p:tagLst>
</file>

<file path=ppt/tags/tag20.xml><?xml version="1.0" encoding="utf-8"?>
<p:tagLst xmlns:p="http://schemas.openxmlformats.org/presentationml/2006/main">
  <p:tag name="ISLIDE.ADDREMOVEWATERMARK" val="piHvKqi18b"/>
</p:tagLst>
</file>

<file path=ppt/tags/tag21.xml><?xml version="1.0" encoding="utf-8"?>
<p:tagLst xmlns:p="http://schemas.openxmlformats.org/presentationml/2006/main">
  <p:tag name="ISLIDE.ADDREMOVEWATERMARK" val="TYHfLLeJjs"/>
</p:tagLst>
</file>

<file path=ppt/tags/tag22.xml><?xml version="1.0" encoding="utf-8"?>
<p:tagLst xmlns:p="http://schemas.openxmlformats.org/presentationml/2006/main">
  <p:tag name="ISLIDE.ADDREMOVEWATERMARK" val="ndDjqKPMGN"/>
</p:tagLst>
</file>

<file path=ppt/tags/tag23.xml><?xml version="1.0" encoding="utf-8"?>
<p:tagLst xmlns:p="http://schemas.openxmlformats.org/presentationml/2006/main">
  <p:tag name="ISLIDE.ADDREMOVEWATERMARK" val="4J2DWMeMGz"/>
</p:tagLst>
</file>

<file path=ppt/tags/tag24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piHvKqi18b"/>
</p:tagLst>
</file>

<file path=ppt/tags/tag4.xml><?xml version="1.0" encoding="utf-8"?>
<p:tagLst xmlns:p="http://schemas.openxmlformats.org/presentationml/2006/main">
  <p:tag name="ISLIDE.ADDREMOVEWATERMARK" val="TYHfLLeJjs"/>
</p:tagLst>
</file>

<file path=ppt/tags/tag5.xml><?xml version="1.0" encoding="utf-8"?>
<p:tagLst xmlns:p="http://schemas.openxmlformats.org/presentationml/2006/main">
  <p:tag name="ISLIDE.ADDREMOVEWATERMARK" val="piHvKqi18b"/>
</p:tagLst>
</file>

<file path=ppt/tags/tag6.xml><?xml version="1.0" encoding="utf-8"?>
<p:tagLst xmlns:p="http://schemas.openxmlformats.org/presentationml/2006/main">
  <p:tag name="ISLIDE.ADDREMOVEWATERMARK" val="TYHfLLeJjs"/>
</p:tagLst>
</file>

<file path=ppt/tags/tag7.xml><?xml version="1.0" encoding="utf-8"?>
<p:tagLst xmlns:p="http://schemas.openxmlformats.org/presentationml/2006/main">
  <p:tag name="ISLIDE.ADDREMOVEWATERMARK" val="TYHfLLeJjs"/>
</p:tagLst>
</file>

<file path=ppt/tags/tag8.xml><?xml version="1.0" encoding="utf-8"?>
<p:tagLst xmlns:p="http://schemas.openxmlformats.org/presentationml/2006/main">
  <p:tag name="ISLIDE.ADDREMOVEWATERMARK" val="piHvKqi18b"/>
</p:tagLst>
</file>

<file path=ppt/tags/tag9.xml><?xml version="1.0" encoding="utf-8"?>
<p:tagLst xmlns:p="http://schemas.openxmlformats.org/presentationml/2006/main">
  <p:tag name="ISLIDE.ADDREMOVEWATERMARK" val="TYHfLLeJjs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WPS 演示</Application>
  <PresentationFormat>全屏显示(16:9)</PresentationFormat>
  <Paragraphs>226</Paragraphs>
  <Slides>19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36</vt:i4>
      </vt:variant>
      <vt:variant>
        <vt:lpstr>幻灯片标题</vt:lpstr>
      </vt:variant>
      <vt:variant>
        <vt:i4>19</vt:i4>
      </vt:variant>
    </vt:vector>
  </HeadingPairs>
  <TitlesOfParts>
    <vt:vector size="71" baseType="lpstr">
      <vt:lpstr>Arial</vt:lpstr>
      <vt:lpstr>宋体</vt:lpstr>
      <vt:lpstr>Wingdings</vt:lpstr>
      <vt:lpstr>Times New Roman</vt:lpstr>
      <vt:lpstr>黑体</vt:lpstr>
      <vt:lpstr>等线</vt:lpstr>
      <vt:lpstr>楷体</vt:lpstr>
      <vt:lpstr>幼圆</vt:lpstr>
      <vt:lpstr>Gulim</vt:lpstr>
      <vt:lpstr>Malgun Gothic</vt:lpstr>
      <vt:lpstr>华文中宋</vt:lpstr>
      <vt:lpstr>楷体_GB2312</vt:lpstr>
      <vt:lpstr>微软雅黑</vt:lpstr>
      <vt:lpstr>Arial Unicode MS</vt:lpstr>
      <vt:lpstr>Calibri</vt:lpstr>
      <vt:lpstr>Office 主题​​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第8课时 解决问题（1）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324</cp:revision>
  <dcterms:created xsi:type="dcterms:W3CDTF">2016-01-14T07:05:00Z</dcterms:created>
  <dcterms:modified xsi:type="dcterms:W3CDTF">2023-09-06T12:41:12Z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E01F97DACF3F4BC195E03CFA4112C66A_12</vt:lpwstr>
  </property>
</Properties>
</file>