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6"/>
  </p:notesMasterIdLst>
  <p:sldIdLst>
    <p:sldId id="613" r:id="rId5"/>
    <p:sldId id="568" r:id="rId7"/>
    <p:sldId id="588" r:id="rId8"/>
    <p:sldId id="628" r:id="rId9"/>
    <p:sldId id="606" r:id="rId10"/>
    <p:sldId id="615" r:id="rId11"/>
    <p:sldId id="616" r:id="rId12"/>
    <p:sldId id="621" r:id="rId13"/>
    <p:sldId id="623" r:id="rId14"/>
    <p:sldId id="647" r:id="rId15"/>
    <p:sldId id="641" r:id="rId16"/>
  </p:sldIdLst>
  <p:sldSz cx="9144000" cy="51435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AE5"/>
    <a:srgbClr val="FCBC69"/>
    <a:srgbClr val="F5D2F0"/>
    <a:srgbClr val="F0F0F0"/>
    <a:srgbClr val="FFC000"/>
    <a:srgbClr val="E0E0E0"/>
    <a:srgbClr val="338F87"/>
    <a:srgbClr val="45BDB5"/>
    <a:srgbClr val="0071C8"/>
    <a:srgbClr val="009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09"/>
        <p:guide pos="312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1366838" y="1127125"/>
            <a:ext cx="6546850" cy="23415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100013" y="90488"/>
            <a:ext cx="8943975" cy="4962525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0" y="635"/>
            <a:ext cx="9144000" cy="5143500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3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7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91915" y="257429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227955" y="1884045"/>
            <a:ext cx="3100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600" b="1">
                <a:uFillTx/>
                <a:latin typeface="+mn-ea"/>
                <a:ea typeface="+mn-ea"/>
                <a:sym typeface="+mn-ea"/>
              </a:rPr>
              <a:t>生活与百分数</a:t>
            </a:r>
            <a:endParaRPr lang="zh-CN" sz="3600" b="1">
              <a:solidFill>
                <a:schemeClr val="tx1"/>
              </a:solidFill>
              <a:uFillTx/>
              <a:latin typeface="+mn-ea"/>
              <a:ea typeface="+mn-ea"/>
            </a:endParaRPr>
          </a:p>
        </p:txBody>
      </p:sp>
      <p:sp>
        <p:nvSpPr>
          <p:cNvPr id="2" name="五角星 1"/>
          <p:cNvSpPr/>
          <p:nvPr/>
        </p:nvSpPr>
        <p:spPr>
          <a:xfrm>
            <a:off x="4672965" y="1956435"/>
            <a:ext cx="402590" cy="40259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581150"/>
            <a:ext cx="8182610" cy="1402715"/>
          </a:xfrm>
          <a:prstGeom prst="roundRect">
            <a:avLst/>
          </a:prstGeom>
          <a:solidFill>
            <a:srgbClr val="FDC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通过这节课的学习，你有什么收获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熊02 拷贝.png熊02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543483" y="2268538"/>
            <a:ext cx="1437005" cy="1807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5811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pitchFamily="2" charset="-122"/>
              </a:rPr>
              <a:t>复习导入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6212" name="文本框 6211"/>
          <p:cNvSpPr txBox="1"/>
          <p:nvPr/>
        </p:nvSpPr>
        <p:spPr>
          <a:xfrm>
            <a:off x="681990" y="691515"/>
            <a:ext cx="74275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dirty="0">
                <a:latin typeface="Times New Roman" panose="02020603050405020304" charset="0"/>
                <a:ea typeface="+mn-ea"/>
                <a:cs typeface="黑体" panose="02010609060101010101" pitchFamily="2" charset="-122"/>
              </a:rPr>
              <a:t>什么是本金、利息、利率？怎样计算利息？</a:t>
            </a:r>
            <a:endParaRPr lang="zh-CN" altLang="en-US" sz="2800" b="1" dirty="0">
              <a:latin typeface="Times New Roman" panose="02020603050405020304" charset="0"/>
              <a:ea typeface="+mn-ea"/>
              <a:cs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1990" y="1447165"/>
            <a:ext cx="5255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charset="0"/>
              </a:rPr>
              <a:t>存入银行的钱叫作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</a:rPr>
              <a:t>本金</a:t>
            </a:r>
            <a:r>
              <a:rPr lang="zh-CN" altLang="en-US" sz="2800">
                <a:latin typeface="Times New Roman" panose="02020603050405020304" charset="0"/>
              </a:rPr>
              <a:t>。</a:t>
            </a:r>
            <a:endParaRPr lang="zh-CN" altLang="en-US" sz="2800">
              <a:latin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0085" y="2165985"/>
            <a:ext cx="668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charset="0"/>
              </a:rPr>
              <a:t>取款时银行多支付的钱</a:t>
            </a:r>
            <a:r>
              <a:rPr lang="zh-CN" altLang="en-US" sz="2800" b="1">
                <a:latin typeface="Times New Roman" panose="02020603050405020304" charset="0"/>
                <a:sym typeface="+mn-ea"/>
              </a:rPr>
              <a:t>叫作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</a:rPr>
              <a:t>利息</a:t>
            </a:r>
            <a:r>
              <a:rPr lang="zh-CN" altLang="en-US" sz="2800">
                <a:latin typeface="Times New Roman" panose="02020603050405020304" charset="0"/>
              </a:rPr>
              <a:t>。</a:t>
            </a:r>
            <a:endParaRPr lang="zh-CN" altLang="en-US" sz="2800">
              <a:latin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7070" y="2863850"/>
            <a:ext cx="796988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单位时间（如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年、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月、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日等）内的利息与本金的比率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叫作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利率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86000" y="4171950"/>
            <a:ext cx="5028565" cy="521970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利息＝本金</a:t>
            </a: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×利率×存期</a:t>
            </a:r>
            <a:endParaRPr lang="zh-CN" altLang="zh-CN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pitchFamily="2" charset="-122"/>
              </a:rPr>
              <a:t>活动探究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34820" name="文本框 34819"/>
          <p:cNvSpPr txBox="1"/>
          <p:nvPr/>
        </p:nvSpPr>
        <p:spPr>
          <a:xfrm>
            <a:off x="497840" y="638810"/>
            <a:ext cx="1419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活动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：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4821" name="文本框 34820"/>
          <p:cNvSpPr txBox="1"/>
          <p:nvPr/>
        </p:nvSpPr>
        <p:spPr>
          <a:xfrm>
            <a:off x="420370" y="1160780"/>
            <a:ext cx="8036560" cy="12966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在组内交流自己调查到的利率表，并说说你是如何调查到的，在全班展示。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819" name="文本框 34818"/>
          <p:cNvSpPr txBox="1"/>
          <p:nvPr/>
        </p:nvSpPr>
        <p:spPr>
          <a:xfrm>
            <a:off x="476885" y="2610485"/>
            <a:ext cx="8131810" cy="694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再对照一下教材第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11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页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的利率表，它们有何不同？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58415" y="3457575"/>
            <a:ext cx="5487035" cy="1206500"/>
            <a:chOff x="4677" y="5370"/>
            <a:chExt cx="8641" cy="1900"/>
          </a:xfrm>
        </p:grpSpPr>
        <p:pic>
          <p:nvPicPr>
            <p:cNvPr id="5" name="图片 4" descr="书本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8" y="5370"/>
              <a:ext cx="1510" cy="1901"/>
            </a:xfrm>
            <a:prstGeom prst="rect">
              <a:avLst/>
            </a:prstGeom>
          </p:spPr>
        </p:pic>
        <p:sp>
          <p:nvSpPr>
            <p:cNvPr id="6" name="圆角矩形标注 5"/>
            <p:cNvSpPr/>
            <p:nvPr/>
          </p:nvSpPr>
          <p:spPr>
            <a:xfrm>
              <a:off x="4677" y="5572"/>
              <a:ext cx="6840" cy="960"/>
            </a:xfrm>
            <a:prstGeom prst="wedgeRoundRectCallout">
              <a:avLst>
                <a:gd name="adj1" fmla="val 54323"/>
                <a:gd name="adj2" fmla="val 40416"/>
                <a:gd name="adj3" fmla="val 16667"/>
              </a:avLst>
            </a:prstGeom>
            <a:noFill/>
            <a:ln w="19050">
              <a:solidFill>
                <a:srgbClr val="078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楷体" panose="02010609060101010101" charset="-122"/>
                </a:rPr>
                <a:t>国家为什么要调整利率？</a:t>
              </a:r>
              <a:endPara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936625" y="387350"/>
            <a:ext cx="6689725" cy="3414395"/>
          </a:xfrm>
          <a:prstGeom prst="roundRect">
            <a:avLst/>
          </a:prstGeom>
          <a:solidFill>
            <a:srgbClr val="FCBC69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银行存款利率不是一成不变的，根据国家经济的发展变化，银行存款的利率有时会有所调整；各银行的利率相对来说，也会有少许的差异。国家调控利率，是为了社会经济的稳定和增长，保证物价平稳，保持财政收支平衡，需要根据不同的社会情况来随时调整利率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熊01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4430" y="3232150"/>
            <a:ext cx="1430020" cy="17995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0" name="文本框 34819"/>
          <p:cNvSpPr txBox="1"/>
          <p:nvPr/>
        </p:nvSpPr>
        <p:spPr>
          <a:xfrm>
            <a:off x="318135" y="236220"/>
            <a:ext cx="1419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活动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：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18135" y="895350"/>
            <a:ext cx="8420735" cy="2460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宋体" panose="02010600030101010101" pitchFamily="2" charset="-122"/>
              </a:rPr>
              <a:t>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宋体" panose="02010600030101010101" pitchFamily="2" charset="-122"/>
              </a:rPr>
              <a:t>李阿姨准备存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宋体" panose="02010600030101010101" pitchFamily="2" charset="-122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宋体" panose="02010600030101010101" pitchFamily="2" charset="-122"/>
              </a:rPr>
              <a:t>万元，六年后使用。银行给李阿姨提供了三种类型的理财方式：普通储蓄存款、购买国债、购买理财产品。请你先调查一下目前国债的利率和理财产品的预期年收益率，然后帮李阿姨设计一个合理的理财方案，使六年后的收益最大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95400" y="3664585"/>
            <a:ext cx="6173470" cy="1293495"/>
            <a:chOff x="2040" y="5771"/>
            <a:chExt cx="9722" cy="2037"/>
          </a:xfrm>
        </p:grpSpPr>
        <p:pic>
          <p:nvPicPr>
            <p:cNvPr id="2" name="图片 1" descr="书本02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40" y="5850"/>
              <a:ext cx="1557" cy="1959"/>
            </a:xfrm>
            <a:prstGeom prst="rect">
              <a:avLst/>
            </a:prstGeom>
          </p:spPr>
        </p:pic>
        <p:sp>
          <p:nvSpPr>
            <p:cNvPr id="6" name="圆角矩形标注 5"/>
            <p:cNvSpPr/>
            <p:nvPr/>
          </p:nvSpPr>
          <p:spPr>
            <a:xfrm>
              <a:off x="3840" y="5771"/>
              <a:ext cx="7923" cy="1601"/>
            </a:xfrm>
            <a:prstGeom prst="wedgeRoundRectCallout">
              <a:avLst>
                <a:gd name="adj1" fmla="val -55434"/>
                <a:gd name="adj2" fmla="val 40416"/>
                <a:gd name="adj3" fmla="val 16667"/>
              </a:avLst>
            </a:prstGeom>
            <a:noFill/>
            <a:ln w="19050">
              <a:solidFill>
                <a:srgbClr val="078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根据题意，李阿姨有几种选择？分别是什么？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981200" y="3943350"/>
            <a:ext cx="5335905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</a:rPr>
              <a:t>小组合作，计算各种方案的利息。</a:t>
            </a:r>
            <a:endParaRPr lang="zh-CN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 bwMode="auto">
          <a:xfrm>
            <a:off x="192405" y="555943"/>
            <a:ext cx="8218170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0" lang="zh-CN" altLang="en-US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）普通储蓄存款利率（</a:t>
            </a:r>
            <a:r>
              <a:rPr kumimoji="0" lang="en-US" altLang="zh-CN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2015</a:t>
            </a:r>
            <a:r>
              <a:rPr kumimoji="0" lang="zh-CN" altLang="en-US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年</a:t>
            </a:r>
            <a:r>
              <a:rPr kumimoji="0" lang="en-US" altLang="zh-CN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  <a:r>
              <a:rPr kumimoji="0" lang="zh-CN" altLang="en-US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月</a:t>
            </a:r>
            <a:r>
              <a:rPr kumimoji="0" lang="en-US" altLang="zh-CN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23</a:t>
            </a:r>
            <a:r>
              <a:rPr kumimoji="0" lang="zh-CN" altLang="en-US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日）如下：</a:t>
            </a:r>
            <a:endParaRPr kumimoji="0" lang="zh-CN" altLang="en-US" sz="2800" b="1" kern="0" cap="none" spc="0" normalizeH="0" baseline="0" noProof="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50265" y="1373188"/>
          <a:ext cx="7351395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5005"/>
                <a:gridCol w="1125855"/>
                <a:gridCol w="1517015"/>
                <a:gridCol w="1522730"/>
                <a:gridCol w="854710"/>
                <a:gridCol w="1656080"/>
              </a:tblGrid>
              <a:tr h="457200">
                <a:tc rowSpan="6">
                  <a:txBody>
                    <a:bodyPr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</a:rPr>
                        <a:t>整存整取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99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</a:rPr>
                        <a:t>存期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91434" marR="91434" marT="45657" marB="45657" anchor="ctr">
                    <a:solidFill>
                      <a:srgbClr val="FCBC69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年利率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/%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/>
                    </a:solidFill>
                  </a:tcPr>
                </a:tc>
                <a:tc rowSpan="5">
                  <a:txBody>
                    <a:bodyPr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</a:rPr>
                        <a:t>零存整取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</a:rPr>
                        <a:t>整存零取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</a:rPr>
                        <a:t>存本取息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91434" marR="91434" marT="45657" marB="45657" anchor="ctr">
                    <a:solidFill>
                      <a:srgbClr val="FCBC69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</a:rPr>
                        <a:t>存期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91434" marR="91434" marT="45657" marB="45657" anchor="ctr">
                    <a:solidFill>
                      <a:srgbClr val="FCBC69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年利率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/%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/>
                    </a:solidFill>
                  </a:tcPr>
                </a:tc>
              </a:tr>
              <a:tr h="396240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400" b="1" dirty="0">
                          <a:latin typeface="Times New Roman" panose="02020603050405020304" charset="0"/>
                        </a:rPr>
                        <a:t>三个月</a:t>
                      </a:r>
                      <a:endParaRPr lang="zh-CN" altLang="en-US" sz="2400" b="1" dirty="0">
                        <a:latin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4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1.10</a:t>
                      </a:r>
                      <a:endParaRPr lang="en-US" altLang="zh-CN" sz="24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  <a:tc vMerge="1">
                  <a:tcPr/>
                </a:tc>
                <a:tc rowSpan="2">
                  <a:txBody>
                    <a:bodyPr/>
                    <a:p>
                      <a:pPr algn="ctr"/>
                      <a:r>
                        <a:rPr lang="zh-CN" altLang="en-US" sz="2400" b="1" dirty="0">
                          <a:latin typeface="Times New Roman" panose="02020603050405020304" charset="0"/>
                        </a:rPr>
                        <a:t>一年</a:t>
                      </a:r>
                      <a:endParaRPr lang="zh-CN" altLang="en-US" sz="2400" b="1" dirty="0">
                        <a:latin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  <a:tc rowSpan="2">
                  <a:txBody>
                    <a:bodyPr/>
                    <a:p>
                      <a:pPr algn="ctr"/>
                      <a:r>
                        <a:rPr lang="en-US" altLang="zh-CN" sz="24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1.10</a:t>
                      </a:r>
                      <a:endParaRPr lang="en-US" altLang="zh-CN" sz="24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</a:tr>
              <a:tr h="457200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400" b="1" dirty="0">
                          <a:latin typeface="Times New Roman" panose="02020603050405020304" charset="0"/>
                        </a:rPr>
                        <a:t>六个月</a:t>
                      </a:r>
                      <a:endParaRPr lang="zh-CN" altLang="en-US" sz="2400" b="1" dirty="0">
                        <a:latin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4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1.30</a:t>
                      </a:r>
                      <a:endParaRPr lang="en-US" altLang="zh-CN" sz="24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96240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400" b="1" dirty="0">
                          <a:latin typeface="Times New Roman" panose="02020603050405020304" charset="0"/>
                        </a:rPr>
                        <a:t>一年</a:t>
                      </a:r>
                      <a:endParaRPr lang="zh-CN" altLang="en-US" sz="2400" b="1" dirty="0">
                        <a:latin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4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1.50</a:t>
                      </a:r>
                      <a:endParaRPr lang="en-US" altLang="zh-CN" sz="24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  <a:tc vMerge="1">
                  <a:tcPr/>
                </a:tc>
                <a:tc rowSpan="2">
                  <a:txBody>
                    <a:bodyPr/>
                    <a:p>
                      <a:pPr algn="ctr"/>
                      <a:r>
                        <a:rPr lang="zh-CN" altLang="en-US" sz="2400" b="1" dirty="0">
                          <a:latin typeface="Times New Roman" panose="02020603050405020304" charset="0"/>
                        </a:rPr>
                        <a:t>三年</a:t>
                      </a:r>
                      <a:endParaRPr lang="zh-CN" altLang="en-US" sz="2400" b="1" dirty="0">
                        <a:latin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  <a:tc rowSpan="2">
                  <a:txBody>
                    <a:bodyPr/>
                    <a:p>
                      <a:pPr algn="ctr"/>
                      <a:r>
                        <a:rPr lang="en-US" altLang="zh-CN" sz="24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1.30</a:t>
                      </a:r>
                      <a:endParaRPr lang="en-US" altLang="zh-CN" sz="24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</a:tr>
              <a:tr h="396240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400" b="1" dirty="0">
                          <a:latin typeface="Times New Roman" panose="02020603050405020304" charset="0"/>
                        </a:rPr>
                        <a:t>二年</a:t>
                      </a:r>
                      <a:endParaRPr lang="zh-CN" altLang="en-US" sz="2400" b="1" dirty="0">
                        <a:latin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4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2.10</a:t>
                      </a:r>
                      <a:endParaRPr lang="en-US" altLang="zh-CN" sz="24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57200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400" b="1" dirty="0">
                          <a:latin typeface="Times New Roman" panose="02020603050405020304" charset="0"/>
                        </a:rPr>
                        <a:t>三年</a:t>
                      </a:r>
                      <a:endParaRPr lang="zh-CN" altLang="en-US" sz="2400" b="1" dirty="0">
                        <a:latin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4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2.75</a:t>
                      </a:r>
                      <a:endParaRPr lang="en-US" altLang="zh-CN" sz="24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400" b="1" dirty="0">
                          <a:latin typeface="Times New Roman" panose="02020603050405020304" charset="0"/>
                          <a:ea typeface="楷体" panose="02010609060101010101" charset="-122"/>
                        </a:rPr>
                        <a:t>活期利率</a:t>
                      </a:r>
                      <a:endParaRPr lang="zh-CN" altLang="en-US" sz="2400" b="1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91434" marR="91434" marT="45657" marB="45657" anchor="ctr">
                    <a:solidFill>
                      <a:srgbClr val="FCBC69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0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4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0.35</a:t>
                      </a:r>
                      <a:endParaRPr lang="en-US" altLang="zh-CN" sz="24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4" marR="91434" marT="45657" marB="45657" anchor="ctr">
                    <a:solidFill>
                      <a:srgbClr val="FCBC69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210" y="438150"/>
            <a:ext cx="8058150" cy="121094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algn="just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kumimoji="0" lang="zh-CN" altLang="en-US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）国债有一年期、三年期和五年期等，理财产品种类繁多，利率不一。</a:t>
            </a:r>
            <a:endParaRPr kumimoji="0" lang="zh-CN" altLang="en-US" sz="2800" b="1" kern="0" cap="none" spc="0" normalizeH="0" baseline="0" noProof="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3210" y="1962150"/>
          <a:ext cx="4032291" cy="259143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098550"/>
                <a:gridCol w="1148080"/>
                <a:gridCol w="1785661"/>
              </a:tblGrid>
              <a:tr h="518160">
                <a:tc rowSpan="5">
                  <a:txBody>
                    <a:bodyPr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</a:rPr>
                        <a:t>国债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solidFill>
                      <a:srgbClr val="FCBC69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存期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solidFill>
                      <a:srgbClr val="FCBC69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年利率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ea"/>
                        </a:rPr>
                        <a:t>/%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solidFill>
                      <a:srgbClr val="FCBC69"/>
                    </a:solidFill>
                  </a:tcPr>
                </a:tc>
              </a:tr>
              <a:tr h="518319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一年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CBC69">
                        <a:alpha val="63000"/>
                      </a:srgbClr>
                    </a:solidFill>
                  </a:tcPr>
                </a:tc>
              </a:tr>
              <a:tr h="518319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二年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4.00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三年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4.27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</a:tr>
              <a:tr h="518160">
                <a:tc vMerge="1">
                  <a:tcPr>
                    <a:solidFill>
                      <a:srgbClr val="FCBC69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五年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4.27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780280" y="1962785"/>
          <a:ext cx="4125595" cy="25908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051560"/>
                <a:gridCol w="1285875"/>
                <a:gridCol w="1788160"/>
              </a:tblGrid>
              <a:tr h="441960">
                <a:tc rowSpan="5">
                  <a:txBody>
                    <a:bodyPr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</a:rPr>
                        <a:t>教育储蓄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solidFill>
                      <a:srgbClr val="FCBC69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存期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solidFill>
                      <a:srgbClr val="FCBC69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年利率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ea"/>
                        </a:rPr>
                        <a:t>/%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solidFill>
                      <a:srgbClr val="FCBC69"/>
                    </a:solidFill>
                  </a:tcPr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一年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3.00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CBC69">
                        <a:alpha val="63000"/>
                      </a:srgbClr>
                    </a:solidFill>
                  </a:tcPr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二年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4.25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三年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4.75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</a:tr>
              <a:tr h="518160">
                <a:tc vMerge="1">
                  <a:tcPr>
                    <a:solidFill>
                      <a:srgbClr val="FCBC69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六年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4.75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24" marR="91424" marT="45734" marB="4573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CBC69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762000" y="972820"/>
            <a:ext cx="7285355" cy="2984500"/>
          </a:xfrm>
          <a:prstGeom prst="roundRect">
            <a:avLst>
              <a:gd name="adj" fmla="val 8666"/>
            </a:avLst>
          </a:prstGeom>
          <a:solidFill>
            <a:srgbClr val="FCBC69">
              <a:alpha val="31000"/>
            </a:srgbClr>
          </a:solidFill>
          <a:ln w="12700" cmpd="sng">
            <a:solidFill>
              <a:srgbClr val="F5D2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40000"/>
              </a:lnSpc>
            </a:pPr>
            <a:r>
              <a:rPr lang="en-US" altLang="zh-CN" sz="2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千分数</a:t>
            </a:r>
            <a:r>
              <a:rPr lang="zh-CN" altLang="en-US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4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表示一个数是另一个数的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千分之几</a:t>
            </a:r>
            <a:r>
              <a:rPr lang="zh-CN" altLang="en-US" sz="24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的数。</a:t>
            </a:r>
            <a:r>
              <a:rPr lang="zh-CN" altLang="en-US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千分数也叫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千分率</a:t>
            </a:r>
            <a:r>
              <a:rPr lang="zh-CN" altLang="en-US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。与百分数一样，千分数也有千分号，千分号写作</a:t>
            </a:r>
            <a:r>
              <a:rPr lang="en-US" altLang="zh-CN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“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‰</a:t>
            </a:r>
            <a:r>
              <a:rPr lang="en-US" altLang="zh-CN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”</a:t>
            </a:r>
            <a:r>
              <a:rPr lang="zh-CN" altLang="en-US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。例如，</a:t>
            </a:r>
            <a:r>
              <a:rPr lang="en-US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2019</a:t>
            </a:r>
            <a:r>
              <a:rPr lang="zh-CN" altLang="en-US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年我国全年出生人口</a:t>
            </a:r>
            <a:r>
              <a:rPr lang="en-US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1465</a:t>
            </a:r>
            <a:r>
              <a:rPr lang="zh-CN" altLang="en-US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万人，出生率为</a:t>
            </a:r>
            <a:r>
              <a:rPr lang="en-US" altLang="zh-CN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10.48‰</a:t>
            </a:r>
            <a:r>
              <a:rPr lang="zh-CN" altLang="en-US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，死亡人口</a:t>
            </a:r>
            <a:r>
              <a:rPr lang="en-US" altLang="zh-CN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998</a:t>
            </a:r>
            <a:r>
              <a:rPr lang="zh-CN" altLang="en-US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万人，死亡率为</a:t>
            </a:r>
            <a:r>
              <a:rPr lang="en-US" altLang="zh-CN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7.14‰</a:t>
            </a:r>
            <a:r>
              <a:rPr lang="zh-CN" altLang="en-US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，自然增长率为</a:t>
            </a:r>
            <a:r>
              <a:rPr lang="en-US" altLang="zh-CN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3.34‰</a:t>
            </a:r>
            <a:r>
              <a:rPr lang="zh-CN" altLang="en-US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172200" y="590550"/>
            <a:ext cx="2058670" cy="533400"/>
          </a:xfrm>
          <a:prstGeom prst="roundRect">
            <a:avLst/>
          </a:prstGeom>
          <a:solidFill>
            <a:srgbClr val="D4BAE5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你知道吗？</a:t>
            </a:r>
            <a:endParaRPr lang="zh-CN" altLang="en-US" sz="28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762000" y="819150"/>
            <a:ext cx="7545070" cy="2919730"/>
            <a:chOff x="1200" y="1290"/>
            <a:chExt cx="11882" cy="4598"/>
          </a:xfrm>
        </p:grpSpPr>
        <p:sp>
          <p:nvSpPr>
            <p:cNvPr id="2" name="圆角矩形 1"/>
            <p:cNvSpPr/>
            <p:nvPr/>
          </p:nvSpPr>
          <p:spPr>
            <a:xfrm>
              <a:off x="1200" y="1770"/>
              <a:ext cx="11882" cy="4118"/>
            </a:xfrm>
            <a:prstGeom prst="roundRect">
              <a:avLst>
                <a:gd name="adj" fmla="val 8666"/>
              </a:avLst>
            </a:prstGeom>
            <a:solidFill>
              <a:srgbClr val="FCBC69">
                <a:alpha val="31000"/>
              </a:srgbClr>
            </a:solidFill>
            <a:ln w="12700" cmpd="sng">
              <a:solidFill>
                <a:srgbClr val="F5D2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>
                <a:lnSpc>
                  <a:spcPct val="130000"/>
                </a:lnSpc>
              </a:pPr>
              <a:r>
                <a:rPr lang="en-US" altLang="zh-CN" sz="2400" b="1" kern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       </a:t>
              </a:r>
              <a:r>
                <a:rPr lang="zh-CN" altLang="en-US" sz="2400" b="1" kern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万分数 </a:t>
              </a:r>
              <a:r>
                <a:rPr lang="zh-CN" altLang="en-US" sz="2400" b="1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表示一个数是另一个数的</a:t>
              </a:r>
              <a:r>
                <a:rPr lang="zh-CN" altLang="en-US" sz="2400" b="1" kern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万分之几</a:t>
              </a:r>
              <a:r>
                <a:rPr lang="zh-CN" altLang="en-US" sz="2400" b="1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的数。万分数也叫</a:t>
              </a:r>
              <a:r>
                <a:rPr lang="zh-CN" altLang="en-US" sz="2400" b="1" kern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万分率</a:t>
              </a:r>
              <a:r>
                <a:rPr lang="zh-CN" altLang="en-US" sz="2400" b="1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。与百分数一样，万分数也有万分号，万分号写作</a:t>
              </a:r>
              <a:r>
                <a:rPr lang="en-US" altLang="zh-CN" sz="2400" b="1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“       ”</a:t>
              </a:r>
              <a:r>
                <a:rPr lang="zh-CN" altLang="en-US" sz="2400" b="1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。例如：</a:t>
              </a:r>
              <a:r>
                <a:rPr lang="zh-CN" sz="2400" b="1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将某银行一年期商业贷款基准年利率换算成日利率为</a:t>
              </a:r>
              <a:r>
                <a:rPr lang="en-US" altLang="zh-CN" sz="2400" b="1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1.2      </a:t>
              </a:r>
              <a:r>
                <a:rPr lang="en-US" altLang="zh-CN" sz="1400" b="1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 sz="1400" b="1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  <a:sym typeface="+mn-ea"/>
                </a:rPr>
                <a:t>。</a:t>
              </a:r>
              <a:endParaRPr lang="zh-CN" altLang="en-US" sz="1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9840" y="1290"/>
              <a:ext cx="3242" cy="840"/>
            </a:xfrm>
            <a:prstGeom prst="roundRect">
              <a:avLst/>
            </a:prstGeom>
            <a:solidFill>
              <a:srgbClr val="D4BAE5"/>
            </a:solidFill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solidFill>
                    <a:srgbClr val="7030A0"/>
                  </a:solidFill>
                  <a:latin typeface="Times New Roman" panose="02020603050405020304" charset="0"/>
                  <a:ea typeface="楷体" panose="02010609060101010101" charset="-122"/>
                </a:rPr>
                <a:t>你知道吗？</a:t>
              </a:r>
              <a:endParaRPr lang="zh-CN" altLang="en-US" sz="2800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989" y="3984"/>
              <a:ext cx="1088" cy="634"/>
              <a:chOff x="7440" y="6450"/>
              <a:chExt cx="1088" cy="634"/>
            </a:xfrm>
          </p:grpSpPr>
          <p:cxnSp>
            <p:nvCxnSpPr>
              <p:cNvPr id="4" name="直接连接符 3"/>
              <p:cNvCxnSpPr/>
              <p:nvPr/>
            </p:nvCxnSpPr>
            <p:spPr>
              <a:xfrm flipH="1">
                <a:off x="7680" y="6505"/>
                <a:ext cx="301" cy="4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文本框 4"/>
              <p:cNvSpPr txBox="1"/>
              <p:nvPr/>
            </p:nvSpPr>
            <p:spPr>
              <a:xfrm>
                <a:off x="7702" y="6602"/>
                <a:ext cx="826" cy="48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400" b="1" kern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000</a:t>
                </a:r>
                <a:endParaRPr lang="en-US" altLang="zh-CN" sz="1400" b="1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440" y="6450"/>
                <a:ext cx="403" cy="48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400" b="1" kern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0</a:t>
                </a:r>
                <a:endParaRPr lang="en-US" altLang="zh-CN" sz="1400" b="1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  <a:sym typeface="+mn-ea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686" y="4748"/>
              <a:ext cx="1088" cy="634"/>
              <a:chOff x="7440" y="6450"/>
              <a:chExt cx="1088" cy="634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H="1">
                <a:off x="7680" y="6505"/>
                <a:ext cx="301" cy="4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本框 9"/>
              <p:cNvSpPr txBox="1"/>
              <p:nvPr/>
            </p:nvSpPr>
            <p:spPr>
              <a:xfrm>
                <a:off x="7702" y="6602"/>
                <a:ext cx="826" cy="48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400" b="1" kern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000</a:t>
                </a:r>
                <a:endParaRPr lang="en-US" altLang="zh-CN" sz="1400" b="1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7440" y="6450"/>
                <a:ext cx="403" cy="48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400" b="1" kern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0</a:t>
                </a:r>
                <a:endParaRPr lang="en-US" altLang="zh-CN" sz="1400" b="1" kern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TABLE_BEAUTIFY" val="smartTable{72ed0d7e-d365-4538-ae6e-943b3de39fc1}"/>
  <p:tag name="TABLE_ENDDRAG_ORIGIN_RECT" val="578*187"/>
  <p:tag name="TABLE_ENDDRAG_RECT" val="32*95*578*187"/>
</p:tagLst>
</file>

<file path=ppt/tags/tag5.xml><?xml version="1.0" encoding="utf-8"?>
<p:tagLst xmlns:p="http://schemas.openxmlformats.org/presentationml/2006/main">
  <p:tag name="KSO_WM_UNIT_TABLE_BEAUTIFY" val="smartTable{a1b1a3b7-351b-4732-a563-16b62cfc7c90}"/>
  <p:tag name="KSO_WM_BEAUTIFY_FLAG" val=""/>
</p:tagLst>
</file>

<file path=ppt/tags/tag6.xml><?xml version="1.0" encoding="utf-8"?>
<p:tagLst xmlns:p="http://schemas.openxmlformats.org/presentationml/2006/main">
  <p:tag name="KSO_WM_UNIT_TABLE_BEAUTIFY" val="smartTable{ed14eb16-4924-4aa7-ad62-421d1c5436b2}"/>
  <p:tag name="TABLE_ENDDRAG_ORIGIN_RECT" val="324*235"/>
  <p:tag name="TABLE_ENDDRAG_RECT" val="369*51*324*235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9.xml><?xml version="1.0" encoding="utf-8"?>
<p:tagLst xmlns:p="http://schemas.openxmlformats.org/presentationml/2006/main">
  <p:tag name="KSO_WPP_MARK_KEY" val="3c6838d4-066c-4220-94b3-94341920ca58"/>
  <p:tag name="COMMONDATA" val="eyJoZGlkIjoiMGIwODFkOTgzNTQzYjU1NzhjOTQ2MTRiZjFlNDExYT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WPS 演示</Application>
  <PresentationFormat>在屏幕上显示</PresentationFormat>
  <Paragraphs>211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迷你简艺黑</vt:lpstr>
      <vt:lpstr>Calibri</vt:lpstr>
      <vt:lpstr>Arial Unicode MS</vt:lpstr>
      <vt:lpstr>Office 主题​​</vt:lpstr>
      <vt:lpstr>6_默认设计模板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273</cp:revision>
  <dcterms:created xsi:type="dcterms:W3CDTF">2015-05-29T07:51:00Z</dcterms:created>
  <dcterms:modified xsi:type="dcterms:W3CDTF">2024-01-23T03:45:43Z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BDAD8FF67CCD48A39BF0CEC2005AA6B7</vt:lpwstr>
  </property>
</Properties>
</file>