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8" r:id="rId2"/>
    <p:sldId id="322" r:id="rId3"/>
    <p:sldId id="278" r:id="rId4"/>
    <p:sldId id="323" r:id="rId5"/>
    <p:sldId id="335" r:id="rId6"/>
    <p:sldId id="333" r:id="rId7"/>
    <p:sldId id="336" r:id="rId8"/>
    <p:sldId id="357" r:id="rId9"/>
    <p:sldId id="324" r:id="rId10"/>
    <p:sldId id="339" r:id="rId11"/>
    <p:sldId id="337" r:id="rId12"/>
    <p:sldId id="325" r:id="rId13"/>
    <p:sldId id="355" r:id="rId14"/>
    <p:sldId id="392" r:id="rId15"/>
    <p:sldId id="393" r:id="rId16"/>
  </p:sldIdLst>
  <p:sldSz cx="9144000" cy="5143500" type="screen16x9"/>
  <p:notesSz cx="6858000" cy="9144000"/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CFF"/>
    <a:srgbClr val="EDDCEC"/>
    <a:srgbClr val="ADDEF8"/>
    <a:srgbClr val="FBDDD9"/>
    <a:srgbClr val="E1EFE2"/>
    <a:srgbClr val="D1BF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50" autoAdjust="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>
        <p:guide orient="horz" pos="16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8C73318-5B8C-437D-B1F4-C05848973451}" type="datetimeFigureOut">
              <a:rPr lang="zh-CN" altLang="en-US"/>
              <a:t>2023/6/6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1E2518-3FE7-4616-9C96-4B5024119E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D40233-E53E-4685-B098-0125CC17615A}" type="slidenum">
              <a:rPr lang="zh-CN" altLang="en-US" sz="1200" smtClean="0">
                <a:latin typeface="等线" panose="02010600030101010101" charset="-122"/>
                <a:ea typeface="等线" panose="02010600030101010101" charset="-122"/>
              </a:rPr>
              <a:t>1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35870C-B6BC-40F5-89EB-E90A08978F58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11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5E5051-0F42-4D56-ABED-202385F5EED7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12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53AE21-34D8-4621-A904-A907298F7DD5}" type="slidenum">
              <a:rPr lang="zh-CN" altLang="en-US" sz="1200" smtClean="0">
                <a:latin typeface="等线" panose="02010600030101010101" charset="-122"/>
                <a:ea typeface="等线" panose="02010600030101010101" charset="-122"/>
              </a:rPr>
              <a:t>2</a:t>
            </a:fld>
            <a:endParaRPr lang="zh-CN" altLang="en-US" sz="1200"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B1E495-610A-4C47-9A7C-FDB375122BA3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3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3AC77A-1D08-4E6D-B277-100B78FF6702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4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26143-CC06-46C3-8BF7-496F65B51C32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5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E6FF5-5C7A-4E58-92DD-CFC8AC9B23A4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6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D59634-A42A-4763-9780-E07DB53BD20B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7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>
              <a:ea typeface="Malgun Gothic" panose="020B0503020000020004" charset="-127"/>
            </a:endParaRPr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5DA51A-06D2-4E4F-808B-6BA768CD269A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9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Malgun Gothic" panose="020B0503020000020004" charset="-127"/>
            </a:endParaRPr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B57F3B-7C4E-496E-BDA3-D08208A9929D}" type="slidenum">
              <a:rPr lang="zh-CN" altLang="en-US" sz="1200" smtClean="0">
                <a:latin typeface="Gulim" panose="020B0600000101010101" pitchFamily="34" charset="-127"/>
                <a:ea typeface="宋体" panose="02010600030101010101" pitchFamily="2" charset="-122"/>
              </a:rPr>
              <a:t>10</a:t>
            </a:fld>
            <a:endParaRPr lang="zh-CN" altLang="en-US" sz="120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 userDrawn="1"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solidFill>
                  <a:srgbClr val="E7E6E6"/>
                </a:solidFill>
                <a:latin typeface="+mj-ea"/>
                <a:ea typeface="+mj-ea"/>
              </a:rPr>
              <a:t>状元成才路</a:t>
            </a:r>
          </a:p>
        </p:txBody>
      </p:sp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 userDrawn="1"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06" y="186603"/>
            <a:ext cx="1369219" cy="72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.xml"/><Relationship Id="rId7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723900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新人教版六年级上册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数学慕课堂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47" name="TextBox 13"/>
          <p:cNvSpPr txBox="1">
            <a:spLocks noChangeArrowheads="1"/>
          </p:cNvSpPr>
          <p:nvPr/>
        </p:nvSpPr>
        <p:spPr bwMode="auto">
          <a:xfrm>
            <a:off x="2998788" y="3794125"/>
            <a:ext cx="3373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主讲：小墨老师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792163" y="781050"/>
            <a:ext cx="464661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黑体" panose="02010609060101010101" pitchFamily="49" charset="-122"/>
              </a:rPr>
              <a:t>    牛奶里含有丰富的营养成分，各种营养成分所占百分比如下。</a:t>
            </a:r>
          </a:p>
        </p:txBody>
      </p:sp>
      <p:sp>
        <p:nvSpPr>
          <p:cNvPr id="23556" name="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3557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459413" y="849313"/>
            <a:ext cx="3348037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水分：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250×87%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217.5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5459413" y="1662113"/>
            <a:ext cx="3348037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蛋白质：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250×3.3%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8.25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459413" y="2476500"/>
            <a:ext cx="334803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脂肪：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250×4%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459413" y="3289300"/>
            <a:ext cx="334803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乳糖：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250×5%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12.5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459413" y="4102100"/>
            <a:ext cx="3348037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其他：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250×0.7%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1.75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+mn-ea"/>
              </a:rPr>
              <a:t>g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n-ea"/>
              </a:rPr>
              <a:t>）</a:t>
            </a:r>
          </a:p>
        </p:txBody>
      </p:sp>
      <p:sp>
        <p:nvSpPr>
          <p:cNvPr id="23565" name="TextBox 3"/>
          <p:cNvSpPr txBox="1">
            <a:spLocks noChangeArrowheads="1"/>
          </p:cNvSpPr>
          <p:nvPr/>
        </p:nvSpPr>
        <p:spPr bwMode="auto">
          <a:xfrm>
            <a:off x="779463" y="4032250"/>
            <a:ext cx="4646612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cs typeface="Times New Roman" panose="02020603050405020304" pitchFamily="18" charset="0"/>
              </a:rPr>
              <a:t>        每天喝一袋 </a:t>
            </a:r>
            <a:r>
              <a:rPr lang="en-US" altLang="zh-CN" sz="2400" b="1" dirty="0">
                <a:cs typeface="Times New Roman" panose="02020603050405020304" pitchFamily="18" charset="0"/>
              </a:rPr>
              <a:t>250 g </a:t>
            </a:r>
            <a:r>
              <a:rPr lang="zh-CN" altLang="en-US" sz="2400" b="1" dirty="0">
                <a:cs typeface="Times New Roman" panose="02020603050405020304" pitchFamily="18" charset="0"/>
              </a:rPr>
              <a:t>的牛奶，能补充每种营养成分各多少克？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86" y="293460"/>
            <a:ext cx="1644629" cy="4708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643" y="1745097"/>
            <a:ext cx="4265744" cy="2310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347663" y="260350"/>
            <a:ext cx="7529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/>
              <a:t>2.</a:t>
            </a:r>
            <a:r>
              <a:rPr lang="zh-CN" altLang="zh-CN" sz="2400" b="1"/>
              <a:t>赵大爷家有一块菜地，分别种了黄瓜、西红柿、芹菜和韭菜。它们的种植情况如下图。</a:t>
            </a: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3424238" y="1044575"/>
            <a:ext cx="5205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/>
              <a:t>（</a:t>
            </a:r>
            <a:r>
              <a:rPr lang="en-US" altLang="zh-CN" sz="2400" b="1"/>
              <a:t>1</a:t>
            </a:r>
            <a:r>
              <a:rPr lang="zh-CN" altLang="zh-CN" sz="2400" b="1"/>
              <a:t>）根据扇形统计图，你能获得哪些信息？</a:t>
            </a:r>
            <a:endParaRPr lang="zh-CN" altLang="en-US" sz="2400" b="1"/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3395663" y="1741488"/>
            <a:ext cx="5138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/>
              <a:t>（</a:t>
            </a:r>
            <a:r>
              <a:rPr lang="en-US" altLang="zh-CN" sz="2400" b="1"/>
              <a:t>2</a:t>
            </a:r>
            <a:r>
              <a:rPr lang="zh-CN" altLang="zh-CN" sz="2400" b="1"/>
              <a:t>）已知黄瓜种了</a:t>
            </a:r>
            <a:r>
              <a:rPr lang="en-US" altLang="zh-CN" sz="2400" b="1"/>
              <a:t>120m</a:t>
            </a:r>
            <a:r>
              <a:rPr lang="en-US" altLang="zh-CN" sz="2400" b="1" baseline="30000"/>
              <a:t>2</a:t>
            </a:r>
            <a:r>
              <a:rPr lang="zh-CN" altLang="zh-CN" sz="2400" b="1"/>
              <a:t>，这块菜地的总面积是多少平方米？</a:t>
            </a:r>
            <a:endParaRPr lang="zh-CN" altLang="en-US" sz="2400" b="1"/>
          </a:p>
        </p:txBody>
      </p:sp>
      <p:sp>
        <p:nvSpPr>
          <p:cNvPr id="25605" name="矩形 4"/>
          <p:cNvSpPr>
            <a:spLocks noChangeArrowheads="1"/>
          </p:cNvSpPr>
          <p:nvPr/>
        </p:nvSpPr>
        <p:spPr bwMode="auto">
          <a:xfrm>
            <a:off x="3402013" y="2473325"/>
            <a:ext cx="436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/>
              <a:t>（</a:t>
            </a:r>
            <a:r>
              <a:rPr lang="en-US" altLang="zh-CN" sz="2400" b="1"/>
              <a:t>3</a:t>
            </a:r>
            <a:r>
              <a:rPr lang="zh-CN" altLang="zh-CN" sz="2400" b="1"/>
              <a:t>）西红柿种了多少平方米？</a:t>
            </a:r>
            <a:endParaRPr lang="zh-CN" altLang="en-US" sz="2400" b="1"/>
          </a:p>
        </p:txBody>
      </p:sp>
      <p:sp>
        <p:nvSpPr>
          <p:cNvPr id="2560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5607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04938" y="2913063"/>
            <a:ext cx="7281862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          </a:t>
            </a:r>
            <a:r>
              <a:rPr lang="zh-CN" altLang="en-US" sz="2000" b="1">
                <a:solidFill>
                  <a:srgbClr val="FF0000"/>
                </a:solidFill>
              </a:rPr>
              <a:t>（</a:t>
            </a:r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zh-CN" altLang="en-US" sz="2000" b="1">
                <a:solidFill>
                  <a:srgbClr val="FF0000"/>
                </a:solidFill>
              </a:rPr>
              <a:t>）</a:t>
            </a:r>
            <a:r>
              <a:rPr lang="zh-CN" altLang="zh-CN" sz="2000" b="1">
                <a:solidFill>
                  <a:srgbClr val="FF0000"/>
                </a:solidFill>
              </a:rPr>
              <a:t>黄瓜、西红柿、芹菜和韭菜的种植面积分别占菜园的</a:t>
            </a:r>
            <a:r>
              <a:rPr lang="en-US" altLang="zh-CN" sz="2000" b="1">
                <a:solidFill>
                  <a:srgbClr val="FF0000"/>
                </a:solidFill>
              </a:rPr>
              <a:t>30%</a:t>
            </a:r>
            <a:r>
              <a:rPr lang="zh-CN" altLang="en-US" sz="2000" b="1">
                <a:solidFill>
                  <a:srgbClr val="FF0000"/>
                </a:solidFill>
              </a:rPr>
              <a:t>、</a:t>
            </a:r>
            <a:r>
              <a:rPr lang="en-US" altLang="zh-CN" sz="2000" b="1">
                <a:solidFill>
                  <a:srgbClr val="FF0000"/>
                </a:solidFill>
              </a:rPr>
              <a:t>35%</a:t>
            </a:r>
            <a:r>
              <a:rPr lang="zh-CN" altLang="en-US" sz="2000" b="1">
                <a:solidFill>
                  <a:srgbClr val="FF0000"/>
                </a:solidFill>
              </a:rPr>
              <a:t>、</a:t>
            </a:r>
            <a:r>
              <a:rPr lang="en-US" altLang="zh-CN" sz="2000" b="1">
                <a:solidFill>
                  <a:srgbClr val="FF0000"/>
                </a:solidFill>
              </a:rPr>
              <a:t>20%</a:t>
            </a:r>
            <a:r>
              <a:rPr lang="zh-CN" altLang="en-US" sz="2000" b="1">
                <a:solidFill>
                  <a:srgbClr val="FF0000"/>
                </a:solidFill>
              </a:rPr>
              <a:t>和</a:t>
            </a:r>
            <a:r>
              <a:rPr lang="en-US" altLang="zh-CN" sz="2000" b="1">
                <a:solidFill>
                  <a:srgbClr val="FF0000"/>
                </a:solidFill>
              </a:rPr>
              <a:t>15%</a:t>
            </a:r>
            <a:r>
              <a:rPr lang="zh-CN" altLang="en-US" sz="2000" b="1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55813" y="3616325"/>
            <a:ext cx="6561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120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÷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30%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400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（平方米）</a:t>
            </a:r>
            <a:endParaRPr lang="en-US" altLang="zh-CN" sz="2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答：这块菜地的总面积是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400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平方米</a:t>
            </a:r>
            <a:r>
              <a:rPr lang="zh-CN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39938" y="4240213"/>
            <a:ext cx="63373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（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cs typeface="Times New Roman" panose="02020603050405020304" pitchFamily="18" charset="0"/>
              </a:rPr>
              <a:t>）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400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×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35%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140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（平方米）</a:t>
            </a:r>
            <a:endParaRPr lang="en-US" altLang="zh-CN" sz="2000" b="1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答：西红柿种了</a:t>
            </a:r>
            <a:r>
              <a:rPr lang="en-US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140</a:t>
            </a:r>
            <a:r>
              <a:rPr lang="zh-CN" altLang="zh-CN" sz="2000" b="1">
                <a:solidFill>
                  <a:srgbClr val="FF0000"/>
                </a:solidFill>
                <a:cs typeface="Times New Roman" panose="02020603050405020304" pitchFamily="18" charset="0"/>
              </a:rPr>
              <a:t>平方米。</a:t>
            </a:r>
            <a:endParaRPr lang="zh-CN" altLang="en-US" sz="2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5611" name="组合 11"/>
          <p:cNvGrpSpPr/>
          <p:nvPr/>
        </p:nvGrpSpPr>
        <p:grpSpPr bwMode="auto">
          <a:xfrm>
            <a:off x="292100" y="1150938"/>
            <a:ext cx="3365500" cy="2089150"/>
            <a:chOff x="3095625" y="1832991"/>
            <a:chExt cx="4760703" cy="2954911"/>
          </a:xfrm>
        </p:grpSpPr>
        <p:sp>
          <p:nvSpPr>
            <p:cNvPr id="13" name="椭圆 12"/>
            <p:cNvSpPr/>
            <p:nvPr/>
          </p:nvSpPr>
          <p:spPr bwMode="auto">
            <a:xfrm>
              <a:off x="3095625" y="1848708"/>
              <a:ext cx="2914808" cy="2914494"/>
            </a:xfrm>
            <a:prstGeom prst="ellipse">
              <a:avLst/>
            </a:prstGeom>
            <a:solidFill>
              <a:srgbClr val="FFFFFF">
                <a:alpha val="27843"/>
              </a:srgbClr>
            </a:solidFill>
            <a:ln w="28575">
              <a:solidFill>
                <a:schemeClr val="bg2">
                  <a:lumMod val="75000"/>
                </a:schemeClr>
              </a:solidFill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不完整圆 13"/>
            <p:cNvSpPr/>
            <p:nvPr/>
          </p:nvSpPr>
          <p:spPr bwMode="auto">
            <a:xfrm>
              <a:off x="3113590" y="1859935"/>
              <a:ext cx="2928281" cy="2927967"/>
            </a:xfrm>
            <a:prstGeom prst="pie">
              <a:avLst>
                <a:gd name="adj1" fmla="val 10756891"/>
                <a:gd name="adj2" fmla="val 18359464"/>
              </a:avLst>
            </a:prstGeom>
            <a:solidFill>
              <a:srgbClr val="D1BFD3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不完整圆 14"/>
            <p:cNvSpPr/>
            <p:nvPr/>
          </p:nvSpPr>
          <p:spPr bwMode="auto">
            <a:xfrm>
              <a:off x="3109099" y="1864426"/>
              <a:ext cx="2901334" cy="2901022"/>
            </a:xfrm>
            <a:prstGeom prst="pie">
              <a:avLst>
                <a:gd name="adj1" fmla="val 18414789"/>
                <a:gd name="adj2" fmla="val 17116"/>
              </a:avLst>
            </a:prstGeom>
            <a:solidFill>
              <a:srgbClr val="E1EFE2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不完整圆 15"/>
            <p:cNvSpPr/>
            <p:nvPr/>
          </p:nvSpPr>
          <p:spPr bwMode="auto">
            <a:xfrm>
              <a:off x="3109099" y="1846463"/>
              <a:ext cx="2899089" cy="2901022"/>
            </a:xfrm>
            <a:prstGeom prst="pie">
              <a:avLst>
                <a:gd name="adj1" fmla="val 40639"/>
                <a:gd name="adj2" fmla="val 6008954"/>
              </a:avLst>
            </a:prstGeom>
            <a:solidFill>
              <a:srgbClr val="FBDDD9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不完整圆 16"/>
            <p:cNvSpPr/>
            <p:nvPr/>
          </p:nvSpPr>
          <p:spPr bwMode="auto">
            <a:xfrm>
              <a:off x="3113590" y="1832991"/>
              <a:ext cx="2914808" cy="2914494"/>
            </a:xfrm>
            <a:prstGeom prst="pie">
              <a:avLst>
                <a:gd name="adj1" fmla="val 5984414"/>
                <a:gd name="adj2" fmla="val 10777371"/>
              </a:avLst>
            </a:prstGeom>
            <a:solidFill>
              <a:srgbClr val="EDDCEC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5617" name="Text Box 26"/>
            <p:cNvSpPr txBox="1">
              <a:spLocks noChangeArrowheads="1"/>
            </p:cNvSpPr>
            <p:nvPr/>
          </p:nvSpPr>
          <p:spPr bwMode="auto">
            <a:xfrm>
              <a:off x="6606211" y="1885567"/>
              <a:ext cx="1250117" cy="189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 b="1"/>
                <a:t>韭菜</a:t>
              </a:r>
              <a:endParaRPr lang="en-US" altLang="zh-CN" sz="1600" b="1"/>
            </a:p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 b="1"/>
                <a:t>芹菜</a:t>
              </a:r>
              <a:endParaRPr lang="en-US" altLang="zh-CN" sz="1600" b="1"/>
            </a:p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 b="1"/>
                <a:t>黄瓜</a:t>
              </a:r>
              <a:endParaRPr lang="en-US" altLang="zh-CN" sz="1600" b="1"/>
            </a:p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 b="1"/>
                <a:t>西红柿</a:t>
              </a:r>
              <a:endParaRPr lang="en-US" altLang="zh-CN" sz="1600" b="1"/>
            </a:p>
          </p:txBody>
        </p:sp>
        <p:sp>
          <p:nvSpPr>
            <p:cNvPr id="25618" name="Text Box 28"/>
            <p:cNvSpPr txBox="1">
              <a:spLocks noChangeArrowheads="1"/>
            </p:cNvSpPr>
            <p:nvPr/>
          </p:nvSpPr>
          <p:spPr bwMode="auto">
            <a:xfrm>
              <a:off x="3613151" y="2457449"/>
              <a:ext cx="936626" cy="52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1800" b="1"/>
                <a:t>35%</a:t>
              </a:r>
            </a:p>
          </p:txBody>
        </p:sp>
        <p:sp>
          <p:nvSpPr>
            <p:cNvPr id="25619" name="Text Box 29"/>
            <p:cNvSpPr txBox="1">
              <a:spLocks noChangeArrowheads="1"/>
            </p:cNvSpPr>
            <p:nvPr/>
          </p:nvSpPr>
          <p:spPr bwMode="auto">
            <a:xfrm>
              <a:off x="3417887" y="3673476"/>
              <a:ext cx="936626" cy="52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1800" b="1"/>
                <a:t>20%</a:t>
              </a:r>
            </a:p>
          </p:txBody>
        </p:sp>
        <p:sp>
          <p:nvSpPr>
            <p:cNvPr id="25620" name="Text Box 29"/>
            <p:cNvSpPr txBox="1">
              <a:spLocks noChangeArrowheads="1"/>
            </p:cNvSpPr>
            <p:nvPr/>
          </p:nvSpPr>
          <p:spPr bwMode="auto">
            <a:xfrm>
              <a:off x="4684712" y="3673476"/>
              <a:ext cx="936626" cy="52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1800" b="1"/>
                <a:t>30%</a:t>
              </a:r>
            </a:p>
          </p:txBody>
        </p:sp>
        <p:sp>
          <p:nvSpPr>
            <p:cNvPr id="25621" name="Text Box 28"/>
            <p:cNvSpPr txBox="1">
              <a:spLocks noChangeArrowheads="1"/>
            </p:cNvSpPr>
            <p:nvPr/>
          </p:nvSpPr>
          <p:spPr bwMode="auto">
            <a:xfrm>
              <a:off x="4994276" y="2695575"/>
              <a:ext cx="936626" cy="522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1800" b="1"/>
                <a:t>15%</a:t>
              </a: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6120469" y="3312691"/>
              <a:ext cx="538948" cy="289654"/>
            </a:xfrm>
            <a:prstGeom prst="rect">
              <a:avLst/>
            </a:prstGeom>
            <a:solidFill>
              <a:srgbClr val="D1BFD3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6120469" y="2055282"/>
              <a:ext cx="538948" cy="287408"/>
            </a:xfrm>
            <a:prstGeom prst="rect">
              <a:avLst/>
            </a:prstGeom>
            <a:solidFill>
              <a:srgbClr val="E1EFE2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6120469" y="2892807"/>
              <a:ext cx="538948" cy="289652"/>
            </a:xfrm>
            <a:prstGeom prst="rect">
              <a:avLst/>
            </a:prstGeom>
            <a:solidFill>
              <a:srgbClr val="FBDDD9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6120469" y="2472922"/>
              <a:ext cx="538948" cy="289654"/>
            </a:xfrm>
            <a:prstGeom prst="rect">
              <a:avLst/>
            </a:prstGeom>
            <a:solidFill>
              <a:srgbClr val="EDDCEC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4"/>
          <p:cNvSpPr>
            <a:spLocks noChangeArrowheads="1"/>
          </p:cNvSpPr>
          <p:nvPr/>
        </p:nvSpPr>
        <p:spPr bwMode="auto">
          <a:xfrm>
            <a:off x="652463" y="241300"/>
            <a:ext cx="360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</a:rPr>
              <a:t>四、课堂小结</a:t>
            </a:r>
          </a:p>
        </p:txBody>
      </p:sp>
      <p:sp>
        <p:nvSpPr>
          <p:cNvPr id="27651" name="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765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组合 12"/>
          <p:cNvGrpSpPr/>
          <p:nvPr/>
        </p:nvGrpSpPr>
        <p:grpSpPr bwMode="auto">
          <a:xfrm>
            <a:off x="2981325" y="1508124"/>
            <a:ext cx="2936875" cy="2933700"/>
            <a:chOff x="3095017" y="1838325"/>
            <a:chExt cx="2937220" cy="2933702"/>
          </a:xfrm>
        </p:grpSpPr>
        <p:sp>
          <p:nvSpPr>
            <p:cNvPr id="14" name="椭圆 13"/>
            <p:cNvSpPr/>
            <p:nvPr/>
          </p:nvSpPr>
          <p:spPr bwMode="auto">
            <a:xfrm>
              <a:off x="3095017" y="1847850"/>
              <a:ext cx="2914992" cy="2914652"/>
            </a:xfrm>
            <a:prstGeom prst="ellipse">
              <a:avLst/>
            </a:prstGeom>
            <a:solidFill>
              <a:srgbClr val="FFFFFF">
                <a:alpha val="27843"/>
              </a:srgbClr>
            </a:solidFill>
            <a:ln w="28575">
              <a:solidFill>
                <a:schemeClr val="bg2">
                  <a:lumMod val="75000"/>
                </a:schemeClr>
              </a:solidFill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4562039" y="1838325"/>
              <a:ext cx="0" cy="1466851"/>
            </a:xfrm>
            <a:custGeom>
              <a:avLst/>
              <a:gdLst>
                <a:gd name="connsiteX0" fmla="*/ 0 w 0"/>
                <a:gd name="connsiteY0" fmla="*/ 1466850 h 1466850"/>
                <a:gd name="connsiteX1" fmla="*/ 0 w 0"/>
                <a:gd name="connsiteY1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66850">
                  <a:moveTo>
                    <a:pt x="0" y="146685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3123595" y="3076576"/>
              <a:ext cx="1438444" cy="238125"/>
            </a:xfrm>
            <a:custGeom>
              <a:avLst/>
              <a:gdLst>
                <a:gd name="connsiteX0" fmla="*/ 1438275 w 1438275"/>
                <a:gd name="connsiteY0" fmla="*/ 238125 h 238125"/>
                <a:gd name="connsiteX1" fmla="*/ 0 w 1438275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75" h="238125">
                  <a:moveTo>
                    <a:pt x="1438275" y="23812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3542744" y="3305176"/>
              <a:ext cx="1019295" cy="1028701"/>
            </a:xfrm>
            <a:custGeom>
              <a:avLst/>
              <a:gdLst>
                <a:gd name="connsiteX0" fmla="*/ 1019175 w 1019175"/>
                <a:gd name="connsiteY0" fmla="*/ 0 h 1028700"/>
                <a:gd name="connsiteX1" fmla="*/ 0 w 1019175"/>
                <a:gd name="connsiteY1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5" h="1028700">
                  <a:moveTo>
                    <a:pt x="1019175" y="0"/>
                  </a:moveTo>
                  <a:lnTo>
                    <a:pt x="0" y="10287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562039" y="3314701"/>
              <a:ext cx="0" cy="1447801"/>
            </a:xfrm>
            <a:custGeom>
              <a:avLst/>
              <a:gdLst>
                <a:gd name="connsiteX0" fmla="*/ 0 w 0"/>
                <a:gd name="connsiteY0" fmla="*/ 0 h 1447800"/>
                <a:gd name="connsiteX1" fmla="*/ 0 w 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47800">
                  <a:moveTo>
                    <a:pt x="0" y="0"/>
                  </a:moveTo>
                  <a:lnTo>
                    <a:pt x="0" y="14478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562039" y="3314701"/>
              <a:ext cx="1381287" cy="447675"/>
            </a:xfrm>
            <a:custGeom>
              <a:avLst/>
              <a:gdLst>
                <a:gd name="connsiteX0" fmla="*/ 0 w 1381125"/>
                <a:gd name="connsiteY0" fmla="*/ 0 h 447675"/>
                <a:gd name="connsiteX1" fmla="*/ 1381125 w 1381125"/>
                <a:gd name="connsiteY1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125" h="447675">
                  <a:moveTo>
                    <a:pt x="0" y="0"/>
                  </a:moveTo>
                  <a:lnTo>
                    <a:pt x="1381125" y="447675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不完整圆 19"/>
            <p:cNvSpPr/>
            <p:nvPr/>
          </p:nvSpPr>
          <p:spPr bwMode="auto">
            <a:xfrm>
              <a:off x="3110894" y="1851025"/>
              <a:ext cx="2921343" cy="2921002"/>
            </a:xfrm>
            <a:prstGeom prst="pie">
              <a:avLst>
                <a:gd name="adj1" fmla="val 11342882"/>
                <a:gd name="adj2" fmla="val 16231257"/>
              </a:avLst>
            </a:prstGeom>
            <a:solidFill>
              <a:srgbClr val="D1BFD3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不完整圆 20"/>
            <p:cNvSpPr/>
            <p:nvPr/>
          </p:nvSpPr>
          <p:spPr bwMode="auto">
            <a:xfrm>
              <a:off x="3107718" y="1854200"/>
              <a:ext cx="2902291" cy="2901952"/>
            </a:xfrm>
            <a:prstGeom prst="pie">
              <a:avLst>
                <a:gd name="adj1" fmla="val 16193084"/>
                <a:gd name="adj2" fmla="val 1101784"/>
              </a:avLst>
            </a:prstGeom>
            <a:solidFill>
              <a:srgbClr val="E1EFE2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不完整圆 21"/>
            <p:cNvSpPr/>
            <p:nvPr/>
          </p:nvSpPr>
          <p:spPr bwMode="auto">
            <a:xfrm>
              <a:off x="3109306" y="1847850"/>
              <a:ext cx="2900702" cy="2900365"/>
            </a:xfrm>
            <a:prstGeom prst="pie">
              <a:avLst>
                <a:gd name="adj1" fmla="val 1097570"/>
                <a:gd name="adj2" fmla="val 5390469"/>
              </a:avLst>
            </a:prstGeom>
            <a:solidFill>
              <a:srgbClr val="FBDDD9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不完整圆 22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5351140"/>
                <a:gd name="adj2" fmla="val 8121416"/>
              </a:avLst>
            </a:prstGeom>
            <a:solidFill>
              <a:srgbClr val="ADDEF8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不完整圆 23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8112975"/>
                <a:gd name="adj2" fmla="val 11318850"/>
              </a:avLst>
            </a:prstGeom>
            <a:solidFill>
              <a:srgbClr val="EDDCEC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7668" name="Text Box 26"/>
            <p:cNvSpPr txBox="1">
              <a:spLocks noChangeArrowheads="1"/>
            </p:cNvSpPr>
            <p:nvPr/>
          </p:nvSpPr>
          <p:spPr bwMode="auto">
            <a:xfrm>
              <a:off x="4629149" y="2571750"/>
              <a:ext cx="10810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乒乓球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30%</a:t>
              </a:r>
            </a:p>
          </p:txBody>
        </p:sp>
        <p:sp>
          <p:nvSpPr>
            <p:cNvPr id="27669" name="Text Box 27"/>
            <p:cNvSpPr txBox="1">
              <a:spLocks noChangeArrowheads="1"/>
            </p:cNvSpPr>
            <p:nvPr/>
          </p:nvSpPr>
          <p:spPr bwMode="auto">
            <a:xfrm>
              <a:off x="4641849" y="3560763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足球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20%</a:t>
              </a:r>
            </a:p>
          </p:txBody>
        </p:sp>
        <p:sp>
          <p:nvSpPr>
            <p:cNvPr id="27670" name="Text Box 28"/>
            <p:cNvSpPr txBox="1">
              <a:spLocks noChangeArrowheads="1"/>
            </p:cNvSpPr>
            <p:nvPr/>
          </p:nvSpPr>
          <p:spPr bwMode="auto">
            <a:xfrm>
              <a:off x="3506787" y="2276475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其他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22.5%</a:t>
              </a:r>
            </a:p>
          </p:txBody>
        </p:sp>
        <p:sp>
          <p:nvSpPr>
            <p:cNvPr id="27671" name="Text Box 29"/>
            <p:cNvSpPr txBox="1">
              <a:spLocks noChangeArrowheads="1"/>
            </p:cNvSpPr>
            <p:nvPr/>
          </p:nvSpPr>
          <p:spPr bwMode="auto">
            <a:xfrm>
              <a:off x="3170237" y="3206750"/>
              <a:ext cx="110675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/>
                <a:t>踢毽子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/>
                <a:t>15%</a:t>
              </a:r>
            </a:p>
          </p:txBody>
        </p:sp>
        <p:sp>
          <p:nvSpPr>
            <p:cNvPr id="27672" name="Text Box 30"/>
            <p:cNvSpPr txBox="1">
              <a:spLocks noChangeArrowheads="1"/>
            </p:cNvSpPr>
            <p:nvPr/>
          </p:nvSpPr>
          <p:spPr bwMode="auto">
            <a:xfrm>
              <a:off x="3740149" y="3854450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跳绳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12.5%</a:t>
              </a:r>
            </a:p>
          </p:txBody>
        </p:sp>
      </p:grp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080125" y="1884363"/>
            <a:ext cx="2533650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整个圆表示：</a:t>
            </a:r>
            <a:endParaRPr lang="en-US" altLang="zh-CN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048375" y="2903538"/>
            <a:ext cx="2533650" cy="14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扇形统计图可以清楚的反映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</a:rPr>
              <a:t>部分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与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</a:rPr>
              <a:t>整体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的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</a:rPr>
              <a:t>关系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。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504825" y="2206625"/>
            <a:ext cx="2533650" cy="14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各扇形的大小与</a:t>
            </a:r>
            <a:r>
              <a:rPr lang="zh-CN" altLang="en-US" sz="2400" b="1">
                <a:solidFill>
                  <a:srgbClr val="0070C0"/>
                </a:solidFill>
                <a:latin typeface="黑体" panose="02010609060101010101" pitchFamily="49" charset="-122"/>
              </a:rPr>
              <a:t>百分比的大小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有关系。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1083469" y="997247"/>
            <a:ext cx="6951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+mj-ea"/>
              </a:rPr>
              <a:t>六（</a:t>
            </a:r>
            <a:r>
              <a:rPr lang="en-US" altLang="zh-CN" sz="2400" b="1" dirty="0">
                <a:latin typeface="+mn-lt"/>
                <a:ea typeface="+mj-ea"/>
              </a:rPr>
              <a:t>1</a:t>
            </a:r>
            <a:r>
              <a:rPr lang="zh-CN" altLang="en-US" sz="2400" b="1" dirty="0">
                <a:latin typeface="+mn-lt"/>
                <a:ea typeface="+mj-ea"/>
              </a:rPr>
              <a:t>）班同学最喜欢运动项目的人数情况统计图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</a:rPr>
              <a:t>五、课后作业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latinLnBrk="1"/>
            <a:r>
              <a:rPr lang="zh-CN" altLang="en-US" sz="3600" b="1"/>
              <a:t>完成对应课时的练习。</a:t>
            </a:r>
            <a:endParaRPr lang="en-US" altLang="zh-CN" sz="3600" b="1"/>
          </a:p>
        </p:txBody>
      </p:sp>
      <p:sp>
        <p:nvSpPr>
          <p:cNvPr id="2970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9701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7D940D-F3C9-7559-45CD-604A4C7D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550" y="60325"/>
            <a:ext cx="1349375" cy="322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>
                <a:solidFill>
                  <a:prstClr val="black"/>
                </a:solidFill>
                <a:latin typeface="+mn-lt"/>
                <a:ea typeface="+mn-ea"/>
              </a:rPr>
              <a:t>R·</a:t>
            </a:r>
            <a:r>
              <a:rPr lang="zh-CN" altLang="en-US" sz="1500" b="1" dirty="0">
                <a:solidFill>
                  <a:prstClr val="black"/>
                </a:solidFill>
                <a:latin typeface="+mn-lt"/>
                <a:ea typeface="+mn-ea"/>
              </a:rPr>
              <a:t>六年级上册</a:t>
            </a:r>
            <a:endParaRPr lang="zh-CN" altLang="en-US" sz="825" b="1" dirty="0">
              <a:latin typeface="+mn-lt"/>
              <a:ea typeface="+mn-ea"/>
            </a:endParaRPr>
          </a:p>
        </p:txBody>
      </p:sp>
      <p:grpSp>
        <p:nvGrpSpPr>
          <p:cNvPr id="8195" name="组合 5"/>
          <p:cNvGrpSpPr/>
          <p:nvPr/>
        </p:nvGrpSpPr>
        <p:grpSpPr bwMode="auto">
          <a:xfrm>
            <a:off x="1541463" y="1797050"/>
            <a:ext cx="6178550" cy="903288"/>
            <a:chOff x="4731742" y="2451151"/>
            <a:chExt cx="8239001" cy="1204289"/>
          </a:xfrm>
        </p:grpSpPr>
        <p:sp>
          <p:nvSpPr>
            <p:cNvPr id="8198" name="文本框 197"/>
            <p:cNvSpPr txBox="1">
              <a:spLocks noChangeArrowheads="1"/>
            </p:cNvSpPr>
            <p:nvPr/>
          </p:nvSpPr>
          <p:spPr bwMode="auto">
            <a:xfrm>
              <a:off x="4731742" y="2451151"/>
              <a:ext cx="8239001" cy="86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000000"/>
                  </a:solidFill>
                  <a:latin typeface="黑体" panose="02010609060101010101" pitchFamily="49" charset="-122"/>
                </a:rPr>
                <a:t>扇形统计图的认识</a:t>
              </a:r>
              <a:endParaRPr lang="zh-CN" altLang="en-US" sz="3600" b="1">
                <a:latin typeface="黑体" panose="02010609060101010101" pitchFamily="49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5150890" y="3655440"/>
              <a:ext cx="73943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文本框 8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0243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6"/>
          <p:cNvSpPr>
            <a:spLocks noChangeArrowheads="1"/>
          </p:cNvSpPr>
          <p:nvPr/>
        </p:nvSpPr>
        <p:spPr bwMode="auto">
          <a:xfrm>
            <a:off x="468313" y="195263"/>
            <a:ext cx="561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Gulim" panose="020B0600000101010101" pitchFamily="34" charset="-127"/>
              </a:rPr>
              <a:t>一、创设情境，谈话激趣</a:t>
            </a:r>
          </a:p>
        </p:txBody>
      </p:sp>
      <p:grpSp>
        <p:nvGrpSpPr>
          <p:cNvPr id="3" name="Group 19"/>
          <p:cNvGrpSpPr/>
          <p:nvPr/>
        </p:nvGrpSpPr>
        <p:grpSpPr bwMode="auto">
          <a:xfrm>
            <a:off x="662199" y="1292860"/>
            <a:ext cx="2005013" cy="3517900"/>
            <a:chOff x="-311" y="-1317"/>
            <a:chExt cx="1263" cy="2216"/>
          </a:xfrm>
        </p:grpSpPr>
        <p:pic>
          <p:nvPicPr>
            <p:cNvPr id="10247" name="Picture 20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"/>
            <a:stretch>
              <a:fillRect/>
            </a:stretch>
          </p:blipFill>
          <p:spPr bwMode="auto">
            <a:xfrm>
              <a:off x="304" y="-358"/>
              <a:ext cx="648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AutoShape 27"/>
            <p:cNvSpPr>
              <a:spLocks noChangeArrowheads="1"/>
            </p:cNvSpPr>
            <p:nvPr/>
          </p:nvSpPr>
          <p:spPr bwMode="auto">
            <a:xfrm>
              <a:off x="-311" y="-1317"/>
              <a:ext cx="1200" cy="858"/>
            </a:xfrm>
            <a:prstGeom prst="wedgeRoundRectCallout">
              <a:avLst>
                <a:gd name="adj1" fmla="val -1920"/>
                <a:gd name="adj2" fmla="val 69933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同学们都喜欢什么体育运动呢？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5227" y="956367"/>
            <a:ext cx="5183248" cy="37172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6"/>
          <p:cNvSpPr>
            <a:spLocks noChangeArrowheads="1"/>
          </p:cNvSpPr>
          <p:nvPr/>
        </p:nvSpPr>
        <p:spPr bwMode="auto">
          <a:xfrm>
            <a:off x="-390525" y="231775"/>
            <a:ext cx="674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黑体" panose="02010609060101010101" pitchFamily="49" charset="-122"/>
              </a:rPr>
              <a:t>二、整理数据</a:t>
            </a:r>
            <a:r>
              <a:rPr lang="en-US" altLang="zh-CN" sz="3200" b="1">
                <a:latin typeface="黑体" panose="02010609060101010101" pitchFamily="49" charset="-122"/>
              </a:rPr>
              <a:t>,</a:t>
            </a:r>
            <a:r>
              <a:rPr lang="zh-CN" altLang="en-US" sz="3200" b="1">
                <a:latin typeface="黑体" panose="02010609060101010101" pitchFamily="49" charset="-122"/>
              </a:rPr>
              <a:t>引入新课</a:t>
            </a:r>
          </a:p>
        </p:txBody>
      </p:sp>
      <p:graphicFrame>
        <p:nvGraphicFramePr>
          <p:cNvPr id="5" name="Group 61"/>
          <p:cNvGraphicFramePr>
            <a:graphicFrameLocks noGrp="1"/>
          </p:cNvGraphicFramePr>
          <p:nvPr/>
        </p:nvGraphicFramePr>
        <p:xfrm>
          <a:off x="1404937" y="2236788"/>
          <a:ext cx="7018335" cy="1585912"/>
        </p:xfrm>
        <a:graphic>
          <a:graphicData uri="http://schemas.openxmlformats.org/drawingml/2006/table">
            <a:tbl>
              <a:tblPr/>
              <a:tblGrid>
                <a:gridCol w="126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项目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乒乓球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足球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跳绳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踢毽子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人数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百分比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23"/>
          <p:cNvGrpSpPr/>
          <p:nvPr/>
        </p:nvGrpSpPr>
        <p:grpSpPr bwMode="auto">
          <a:xfrm>
            <a:off x="460549" y="931175"/>
            <a:ext cx="6816725" cy="1220788"/>
            <a:chOff x="316" y="1267"/>
            <a:chExt cx="4294" cy="769"/>
          </a:xfrm>
        </p:grpSpPr>
        <p:sp>
          <p:nvSpPr>
            <p:cNvPr id="9251" name="AutoShape 27"/>
            <p:cNvSpPr>
              <a:spLocks noChangeArrowheads="1"/>
            </p:cNvSpPr>
            <p:nvPr/>
          </p:nvSpPr>
          <p:spPr bwMode="auto">
            <a:xfrm>
              <a:off x="1042" y="1342"/>
              <a:ext cx="3568" cy="323"/>
            </a:xfrm>
            <a:prstGeom prst="wedgeRoundRectCallout">
              <a:avLst>
                <a:gd name="adj1" fmla="val -55400"/>
                <a:gd name="adj2" fmla="val 45807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从统计表中你获得了哪些数学信息？ </a:t>
              </a:r>
            </a:p>
          </p:txBody>
        </p:sp>
        <p:pic>
          <p:nvPicPr>
            <p:cNvPr id="12330" name="Picture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" y="1267"/>
              <a:ext cx="495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51991" y="1690836"/>
            <a:ext cx="6912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/>
              <a:t>六（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）班同学最喜欢运动项目的人数情况统计表 </a:t>
            </a:r>
          </a:p>
        </p:txBody>
      </p:sp>
      <p:sp>
        <p:nvSpPr>
          <p:cNvPr id="12323" name="文本框 1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232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324225"/>
            <a:ext cx="7648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 bwMode="auto">
          <a:xfrm>
            <a:off x="1174751" y="3926239"/>
            <a:ext cx="6898393" cy="978328"/>
            <a:chOff x="1174743" y="4107601"/>
            <a:chExt cx="6898826" cy="977906"/>
          </a:xfrm>
        </p:grpSpPr>
        <p:pic>
          <p:nvPicPr>
            <p:cNvPr id="12327" name="图片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805" y="4107601"/>
              <a:ext cx="981764" cy="97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1174743" y="4145335"/>
              <a:ext cx="5474038" cy="864815"/>
            </a:xfrm>
            <a:prstGeom prst="wedgeRoundRectCallout">
              <a:avLst>
                <a:gd name="adj1" fmla="val 55297"/>
                <a:gd name="adj2" fmla="val 498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你能算出每种运动最喜欢的人数各占全班人数的百分之多少吗？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78213" y="4443413"/>
            <a:ext cx="2366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12÷40 = 30%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339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4340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6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5350" y="900113"/>
          <a:ext cx="6991350" cy="1585912"/>
        </p:xfrm>
        <a:graphic>
          <a:graphicData uri="http://schemas.openxmlformats.org/drawingml/2006/table">
            <a:tbl>
              <a:tblPr/>
              <a:tblGrid>
                <a:gridCol w="126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7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项目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乒乓球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足球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跳绳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踢毽子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人数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百分比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71" name="Rectangle 15"/>
          <p:cNvSpPr>
            <a:spLocks noChangeArrowheads="1"/>
          </p:cNvSpPr>
          <p:nvPr/>
        </p:nvSpPr>
        <p:spPr bwMode="auto">
          <a:xfrm>
            <a:off x="555625" y="387922"/>
            <a:ext cx="6912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/>
              <a:t>六（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）班同学最喜欢运动项目的人数情况统计表 </a:t>
            </a:r>
          </a:p>
        </p:txBody>
      </p:sp>
      <p:grpSp>
        <p:nvGrpSpPr>
          <p:cNvPr id="14372" name="组合 9"/>
          <p:cNvGrpSpPr/>
          <p:nvPr/>
        </p:nvGrpSpPr>
        <p:grpSpPr bwMode="auto">
          <a:xfrm>
            <a:off x="1762122" y="2520945"/>
            <a:ext cx="6978559" cy="1017162"/>
            <a:chOff x="914379" y="4121535"/>
            <a:chExt cx="6978989" cy="1016726"/>
          </a:xfrm>
        </p:grpSpPr>
        <p:pic>
          <p:nvPicPr>
            <p:cNvPr id="14382" name="图片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633" y="4121535"/>
              <a:ext cx="1020735" cy="101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914379" y="4145335"/>
              <a:ext cx="5664550" cy="864815"/>
            </a:xfrm>
            <a:prstGeom prst="wedgeRoundRectCallout">
              <a:avLst>
                <a:gd name="adj1" fmla="val 54466"/>
                <a:gd name="adj2" fmla="val 14531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你能算出喜欢每种运动的人数各占全班人数的百分之多少吗？ 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03319" y="3146699"/>
            <a:ext cx="7023006" cy="1296714"/>
            <a:chOff x="-63407" y="3832745"/>
            <a:chExt cx="7023009" cy="1295488"/>
          </a:xfrm>
        </p:grpSpPr>
        <p:pic>
          <p:nvPicPr>
            <p:cNvPr id="14380" name="图片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3407" y="3832745"/>
              <a:ext cx="1126230" cy="129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1295400" y="4151260"/>
              <a:ext cx="5664202" cy="540826"/>
            </a:xfrm>
            <a:prstGeom prst="wedgeRoundRectCallout">
              <a:avLst>
                <a:gd name="adj1" fmla="val -54447"/>
                <a:gd name="adj2" fmla="val 13149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喜欢乒乓球的人数占全班人数的</a:t>
              </a:r>
              <a:r>
                <a:rPr lang="en-US" altLang="zh-CN" sz="2400" b="1" dirty="0">
                  <a:solidFill>
                    <a:srgbClr val="00B0F0"/>
                  </a:solidFill>
                  <a:latin typeface="+mj-ea"/>
                  <a:ea typeface="+mj-ea"/>
                </a:rPr>
                <a:t>30 %</a:t>
              </a: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。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52663" y="3995738"/>
            <a:ext cx="4685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12</a:t>
            </a:r>
            <a:r>
              <a:rPr lang="zh-CN" altLang="zh-CN" sz="2800" b="1" dirty="0">
                <a:solidFill>
                  <a:srgbClr val="FF0000"/>
                </a:solidFill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</a:rPr>
              <a:t>8</a:t>
            </a:r>
            <a:r>
              <a:rPr lang="zh-CN" altLang="zh-CN" sz="2800" b="1" dirty="0">
                <a:solidFill>
                  <a:srgbClr val="FF0000"/>
                </a:solidFill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zh-CN" sz="2800" b="1" dirty="0">
                <a:solidFill>
                  <a:srgbClr val="FF0000"/>
                </a:solidFill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</a:rPr>
              <a:t>6</a:t>
            </a:r>
            <a:r>
              <a:rPr lang="zh-CN" altLang="zh-CN" sz="2800" b="1" dirty="0">
                <a:solidFill>
                  <a:srgbClr val="FF0000"/>
                </a:solidFill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</a:rPr>
              <a:t>9 </a:t>
            </a:r>
            <a:r>
              <a:rPr lang="zh-CN" altLang="zh-CN" sz="2800" b="1" dirty="0">
                <a:solidFill>
                  <a:srgbClr val="FF0000"/>
                </a:solidFill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</a:rPr>
              <a:t> 40</a:t>
            </a:r>
            <a:r>
              <a:rPr lang="zh-CN" altLang="zh-CN" sz="2800" b="1" dirty="0">
                <a:solidFill>
                  <a:srgbClr val="FF0000"/>
                </a:solidFill>
              </a:rPr>
              <a:t>（人）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390775" y="1994694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</a:rPr>
              <a:t>30%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600450" y="1994694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</a:rPr>
              <a:t>20%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600575" y="1994694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en-US" altLang="zh-CN" sz="2400" b="1" dirty="0">
                <a:solidFill>
                  <a:srgbClr val="FF0000"/>
                </a:solidFill>
              </a:rPr>
              <a:t>12.5%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842000" y="1994694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</a:rPr>
              <a:t>15%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772275" y="1994694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en-US" altLang="zh-CN" sz="2400" b="1">
                <a:solidFill>
                  <a:srgbClr val="FF0000"/>
                </a:solidFill>
              </a:rPr>
              <a:t>22.5%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6387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 bwMode="auto">
          <a:xfrm>
            <a:off x="3095625" y="1847850"/>
            <a:ext cx="2914650" cy="2914650"/>
          </a:xfrm>
          <a:prstGeom prst="ellipse">
            <a:avLst/>
          </a:prstGeom>
          <a:solidFill>
            <a:srgbClr val="FFFFFF">
              <a:alpha val="27843"/>
            </a:srgbClr>
          </a:solidFill>
          <a:ln w="28575">
            <a:solidFill>
              <a:schemeClr val="bg2">
                <a:lumMod val="75000"/>
              </a:schemeClr>
            </a:solidFill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" name="任意多边形: 形状 3"/>
          <p:cNvSpPr/>
          <p:nvPr/>
        </p:nvSpPr>
        <p:spPr bwMode="auto">
          <a:xfrm>
            <a:off x="4562475" y="1838325"/>
            <a:ext cx="0" cy="1466850"/>
          </a:xfrm>
          <a:custGeom>
            <a:avLst/>
            <a:gdLst>
              <a:gd name="connsiteX0" fmla="*/ 0 w 0"/>
              <a:gd name="connsiteY0" fmla="*/ 1466850 h 1466850"/>
              <a:gd name="connsiteX1" fmla="*/ 0 w 0"/>
              <a:gd name="connsiteY1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6850">
                <a:moveTo>
                  <a:pt x="0" y="146685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3124200" y="3076575"/>
            <a:ext cx="1438275" cy="238125"/>
          </a:xfrm>
          <a:custGeom>
            <a:avLst/>
            <a:gdLst>
              <a:gd name="connsiteX0" fmla="*/ 1438275 w 1438275"/>
              <a:gd name="connsiteY0" fmla="*/ 238125 h 238125"/>
              <a:gd name="connsiteX1" fmla="*/ 0 w 1438275"/>
              <a:gd name="connsiteY1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8275" h="238125">
                <a:moveTo>
                  <a:pt x="1438275" y="238125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3543300" y="3305175"/>
            <a:ext cx="1019175" cy="1028700"/>
          </a:xfrm>
          <a:custGeom>
            <a:avLst/>
            <a:gdLst>
              <a:gd name="connsiteX0" fmla="*/ 1019175 w 1019175"/>
              <a:gd name="connsiteY0" fmla="*/ 0 h 1028700"/>
              <a:gd name="connsiteX1" fmla="*/ 0 w 1019175"/>
              <a:gd name="connsiteY1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9175" h="1028700">
                <a:moveTo>
                  <a:pt x="1019175" y="0"/>
                </a:moveTo>
                <a:lnTo>
                  <a:pt x="0" y="102870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1" name="任意多边形: 形状 10"/>
          <p:cNvSpPr/>
          <p:nvPr/>
        </p:nvSpPr>
        <p:spPr bwMode="auto">
          <a:xfrm>
            <a:off x="4562475" y="3314700"/>
            <a:ext cx="0" cy="1447800"/>
          </a:xfrm>
          <a:custGeom>
            <a:avLst/>
            <a:gdLst>
              <a:gd name="connsiteX0" fmla="*/ 0 w 0"/>
              <a:gd name="connsiteY0" fmla="*/ 0 h 1447800"/>
              <a:gd name="connsiteX1" fmla="*/ 0 w 0"/>
              <a:gd name="connsiteY1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47800">
                <a:moveTo>
                  <a:pt x="0" y="0"/>
                </a:moveTo>
                <a:lnTo>
                  <a:pt x="0" y="144780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4562475" y="3314700"/>
            <a:ext cx="1381125" cy="447675"/>
          </a:xfrm>
          <a:custGeom>
            <a:avLst/>
            <a:gdLst>
              <a:gd name="connsiteX0" fmla="*/ 0 w 1381125"/>
              <a:gd name="connsiteY0" fmla="*/ 0 h 447675"/>
              <a:gd name="connsiteX1" fmla="*/ 1381125 w 1381125"/>
              <a:gd name="connsiteY1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5" h="447675">
                <a:moveTo>
                  <a:pt x="0" y="0"/>
                </a:moveTo>
                <a:lnTo>
                  <a:pt x="1381125" y="447675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13" name="不完整圆 12"/>
          <p:cNvSpPr/>
          <p:nvPr/>
        </p:nvSpPr>
        <p:spPr bwMode="auto">
          <a:xfrm>
            <a:off x="3111500" y="1851025"/>
            <a:ext cx="2921000" cy="2921000"/>
          </a:xfrm>
          <a:prstGeom prst="pie">
            <a:avLst>
              <a:gd name="adj1" fmla="val 11342882"/>
              <a:gd name="adj2" fmla="val 16231257"/>
            </a:avLst>
          </a:prstGeom>
          <a:solidFill>
            <a:srgbClr val="D1BFD3"/>
          </a:solidFill>
          <a:ln w="28575">
            <a:noFill/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8" name="不完整圆 37"/>
          <p:cNvSpPr/>
          <p:nvPr/>
        </p:nvSpPr>
        <p:spPr bwMode="auto">
          <a:xfrm>
            <a:off x="3108325" y="1854200"/>
            <a:ext cx="2901950" cy="2901950"/>
          </a:xfrm>
          <a:prstGeom prst="pie">
            <a:avLst>
              <a:gd name="adj1" fmla="val 16193084"/>
              <a:gd name="adj2" fmla="val 1101784"/>
            </a:avLst>
          </a:prstGeom>
          <a:solidFill>
            <a:srgbClr val="E1EFE2"/>
          </a:solidFill>
          <a:ln w="28575">
            <a:noFill/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9" name="不完整圆 38"/>
          <p:cNvSpPr/>
          <p:nvPr/>
        </p:nvSpPr>
        <p:spPr bwMode="auto">
          <a:xfrm>
            <a:off x="3109913" y="1847850"/>
            <a:ext cx="2900362" cy="2900363"/>
          </a:xfrm>
          <a:prstGeom prst="pie">
            <a:avLst>
              <a:gd name="adj1" fmla="val 1097570"/>
              <a:gd name="adj2" fmla="val 5390469"/>
            </a:avLst>
          </a:prstGeom>
          <a:solidFill>
            <a:srgbClr val="FBDDD9"/>
          </a:solidFill>
          <a:ln w="28575">
            <a:noFill/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0" name="不完整圆 39"/>
          <p:cNvSpPr/>
          <p:nvPr/>
        </p:nvSpPr>
        <p:spPr bwMode="auto">
          <a:xfrm>
            <a:off x="3105150" y="1847850"/>
            <a:ext cx="2914650" cy="2914650"/>
          </a:xfrm>
          <a:prstGeom prst="pie">
            <a:avLst>
              <a:gd name="adj1" fmla="val 5351140"/>
              <a:gd name="adj2" fmla="val 8121416"/>
            </a:avLst>
          </a:prstGeom>
          <a:solidFill>
            <a:srgbClr val="ADDEF8"/>
          </a:solidFill>
          <a:ln w="28575">
            <a:noFill/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1" name="不完整圆 40"/>
          <p:cNvSpPr/>
          <p:nvPr/>
        </p:nvSpPr>
        <p:spPr bwMode="auto">
          <a:xfrm>
            <a:off x="3105150" y="1847850"/>
            <a:ext cx="2914650" cy="2914650"/>
          </a:xfrm>
          <a:prstGeom prst="pie">
            <a:avLst>
              <a:gd name="adj1" fmla="val 8112975"/>
              <a:gd name="adj2" fmla="val 11318850"/>
            </a:avLst>
          </a:prstGeom>
          <a:solidFill>
            <a:srgbClr val="EDDCEC"/>
          </a:solidFill>
          <a:ln w="28575">
            <a:noFill/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629150" y="2571750"/>
            <a:ext cx="1081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乒乓球</a:t>
            </a: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/>
              <a:t>30%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41850" y="3560763"/>
            <a:ext cx="936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足球</a:t>
            </a: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/>
              <a:t>(        )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3506788" y="2276475"/>
            <a:ext cx="936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其他</a:t>
            </a: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ym typeface="+mn-ea"/>
              </a:rPr>
              <a:t>(          )</a:t>
            </a:r>
            <a:endParaRPr lang="en-US" altLang="zh-CN" sz="2000" b="1"/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3170238" y="3206750"/>
            <a:ext cx="1109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 dirty="0"/>
              <a:t>踢毽子</a:t>
            </a: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ym typeface="+mn-ea"/>
              </a:rPr>
              <a:t>(        )</a:t>
            </a:r>
            <a:endParaRPr lang="en-US" altLang="zh-CN" sz="2000" b="1" dirty="0"/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3740150" y="3854450"/>
            <a:ext cx="9366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000" b="1"/>
              <a:t>跳绳</a:t>
            </a: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ym typeface="+mn-ea"/>
              </a:rPr>
              <a:t>(         )</a:t>
            </a:r>
            <a:endParaRPr lang="en-US" altLang="zh-CN" sz="2000" b="1"/>
          </a:p>
          <a:p>
            <a:pPr algn="ctr" eaLnBrk="1" latinLnBrk="1" hangingPunct="1">
              <a:buFont typeface="Arial" panose="020B0604020202020204" pitchFamily="34" charset="0"/>
              <a:buNone/>
            </a:pPr>
            <a:endParaRPr lang="en-US" altLang="zh-CN" sz="2000" b="1"/>
          </a:p>
        </p:txBody>
      </p:sp>
      <p:sp>
        <p:nvSpPr>
          <p:cNvPr id="16405" name="文本框 14"/>
          <p:cNvSpPr txBox="1">
            <a:spLocks noChangeArrowheads="1"/>
          </p:cNvSpPr>
          <p:nvPr/>
        </p:nvSpPr>
        <p:spPr bwMode="auto">
          <a:xfrm>
            <a:off x="904875" y="292100"/>
            <a:ext cx="6315075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rPr>
              <a:t>    我们可以用扇形统计图来表示各部分数量与总数之间的关系。</a:t>
            </a:r>
            <a:endParaRPr lang="zh-CN" altLang="zh-CN" sz="2400" b="1" dirty="0">
              <a:solidFill>
                <a:srgbClr val="000000"/>
              </a:solidFill>
            </a:endParaRPr>
          </a:p>
        </p:txBody>
      </p:sp>
      <p:sp>
        <p:nvSpPr>
          <p:cNvPr id="49" name="Text Box 32"/>
          <p:cNvSpPr txBox="1">
            <a:spLocks noChangeArrowheads="1"/>
          </p:cNvSpPr>
          <p:nvPr/>
        </p:nvSpPr>
        <p:spPr bwMode="auto">
          <a:xfrm>
            <a:off x="1392238" y="1182688"/>
            <a:ext cx="6951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+mj-ea"/>
              </a:rPr>
              <a:t>六（</a:t>
            </a:r>
            <a:r>
              <a:rPr lang="en-US" altLang="zh-CN" sz="2400" b="1" dirty="0">
                <a:latin typeface="+mn-lt"/>
                <a:ea typeface="+mj-ea"/>
              </a:rPr>
              <a:t>1</a:t>
            </a:r>
            <a:r>
              <a:rPr lang="zh-CN" altLang="en-US" sz="2400" b="1" dirty="0">
                <a:latin typeface="+mn-lt"/>
                <a:ea typeface="+mj-ea"/>
              </a:rPr>
              <a:t>）班同学最喜欢运动项目的人数情况统计图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641850" y="3868738"/>
            <a:ext cx="9366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667125" y="4162425"/>
            <a:ext cx="10826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12.5%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3168958" y="3533907"/>
            <a:ext cx="10826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15%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433763" y="2584450"/>
            <a:ext cx="10810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 22.5%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4" grpId="0"/>
      <p:bldP spid="45" grpId="0"/>
      <p:bldP spid="46" grpId="0"/>
      <p:bldP spid="16405" grpId="0"/>
      <p:bldP spid="49" grpId="0"/>
      <p:bldP spid="21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18435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组合 1"/>
          <p:cNvGrpSpPr/>
          <p:nvPr/>
        </p:nvGrpSpPr>
        <p:grpSpPr bwMode="auto">
          <a:xfrm>
            <a:off x="3095625" y="838199"/>
            <a:ext cx="2936875" cy="2933700"/>
            <a:chOff x="3095017" y="1838325"/>
            <a:chExt cx="2937220" cy="2933702"/>
          </a:xfrm>
        </p:grpSpPr>
        <p:sp>
          <p:nvSpPr>
            <p:cNvPr id="9" name="椭圆 8"/>
            <p:cNvSpPr/>
            <p:nvPr/>
          </p:nvSpPr>
          <p:spPr bwMode="auto">
            <a:xfrm>
              <a:off x="3095017" y="1847850"/>
              <a:ext cx="2914992" cy="2914652"/>
            </a:xfrm>
            <a:prstGeom prst="ellipse">
              <a:avLst/>
            </a:prstGeom>
            <a:solidFill>
              <a:srgbClr val="FFFFFF">
                <a:alpha val="27843"/>
              </a:srgbClr>
            </a:solidFill>
            <a:ln w="28575">
              <a:solidFill>
                <a:schemeClr val="bg2">
                  <a:lumMod val="75000"/>
                </a:schemeClr>
              </a:solidFill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562039" y="1838325"/>
              <a:ext cx="0" cy="1466851"/>
            </a:xfrm>
            <a:custGeom>
              <a:avLst/>
              <a:gdLst>
                <a:gd name="connsiteX0" fmla="*/ 0 w 0"/>
                <a:gd name="connsiteY0" fmla="*/ 1466850 h 1466850"/>
                <a:gd name="connsiteX1" fmla="*/ 0 w 0"/>
                <a:gd name="connsiteY1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66850">
                  <a:moveTo>
                    <a:pt x="0" y="146685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3123595" y="3076576"/>
              <a:ext cx="1438444" cy="238125"/>
            </a:xfrm>
            <a:custGeom>
              <a:avLst/>
              <a:gdLst>
                <a:gd name="connsiteX0" fmla="*/ 1438275 w 1438275"/>
                <a:gd name="connsiteY0" fmla="*/ 238125 h 238125"/>
                <a:gd name="connsiteX1" fmla="*/ 0 w 1438275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75" h="238125">
                  <a:moveTo>
                    <a:pt x="1438275" y="23812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542744" y="3305176"/>
              <a:ext cx="1019295" cy="1028701"/>
            </a:xfrm>
            <a:custGeom>
              <a:avLst/>
              <a:gdLst>
                <a:gd name="connsiteX0" fmla="*/ 1019175 w 1019175"/>
                <a:gd name="connsiteY0" fmla="*/ 0 h 1028700"/>
                <a:gd name="connsiteX1" fmla="*/ 0 w 1019175"/>
                <a:gd name="connsiteY1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5" h="1028700">
                  <a:moveTo>
                    <a:pt x="1019175" y="0"/>
                  </a:moveTo>
                  <a:lnTo>
                    <a:pt x="0" y="10287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4562039" y="3314701"/>
              <a:ext cx="0" cy="1447801"/>
            </a:xfrm>
            <a:custGeom>
              <a:avLst/>
              <a:gdLst>
                <a:gd name="connsiteX0" fmla="*/ 0 w 0"/>
                <a:gd name="connsiteY0" fmla="*/ 0 h 1447800"/>
                <a:gd name="connsiteX1" fmla="*/ 0 w 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47800">
                  <a:moveTo>
                    <a:pt x="0" y="0"/>
                  </a:moveTo>
                  <a:lnTo>
                    <a:pt x="0" y="14478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62039" y="3314701"/>
              <a:ext cx="1381287" cy="447675"/>
            </a:xfrm>
            <a:custGeom>
              <a:avLst/>
              <a:gdLst>
                <a:gd name="connsiteX0" fmla="*/ 0 w 1381125"/>
                <a:gd name="connsiteY0" fmla="*/ 0 h 447675"/>
                <a:gd name="connsiteX1" fmla="*/ 1381125 w 1381125"/>
                <a:gd name="connsiteY1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125" h="447675">
                  <a:moveTo>
                    <a:pt x="0" y="0"/>
                  </a:moveTo>
                  <a:lnTo>
                    <a:pt x="1381125" y="447675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不完整圆 14"/>
            <p:cNvSpPr/>
            <p:nvPr/>
          </p:nvSpPr>
          <p:spPr bwMode="auto">
            <a:xfrm>
              <a:off x="3110894" y="1851025"/>
              <a:ext cx="2921343" cy="2921002"/>
            </a:xfrm>
            <a:prstGeom prst="pie">
              <a:avLst>
                <a:gd name="adj1" fmla="val 11342882"/>
                <a:gd name="adj2" fmla="val 16231257"/>
              </a:avLst>
            </a:prstGeom>
            <a:solidFill>
              <a:srgbClr val="D1BFD3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不完整圆 15"/>
            <p:cNvSpPr/>
            <p:nvPr/>
          </p:nvSpPr>
          <p:spPr bwMode="auto">
            <a:xfrm>
              <a:off x="3107718" y="1854200"/>
              <a:ext cx="2902291" cy="2901952"/>
            </a:xfrm>
            <a:prstGeom prst="pie">
              <a:avLst>
                <a:gd name="adj1" fmla="val 16193084"/>
                <a:gd name="adj2" fmla="val 1101784"/>
              </a:avLst>
            </a:prstGeom>
            <a:solidFill>
              <a:srgbClr val="E1EFE2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不完整圆 16"/>
            <p:cNvSpPr/>
            <p:nvPr/>
          </p:nvSpPr>
          <p:spPr bwMode="auto">
            <a:xfrm>
              <a:off x="3109306" y="1847850"/>
              <a:ext cx="2900702" cy="2900365"/>
            </a:xfrm>
            <a:prstGeom prst="pie">
              <a:avLst>
                <a:gd name="adj1" fmla="val 1097570"/>
                <a:gd name="adj2" fmla="val 5390469"/>
              </a:avLst>
            </a:prstGeom>
            <a:solidFill>
              <a:srgbClr val="FBDDD9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不完整圆 17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5351140"/>
                <a:gd name="adj2" fmla="val 8121416"/>
              </a:avLst>
            </a:prstGeom>
            <a:solidFill>
              <a:srgbClr val="ADDEF8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不完整圆 18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8112975"/>
                <a:gd name="adj2" fmla="val 11318850"/>
              </a:avLst>
            </a:prstGeom>
            <a:solidFill>
              <a:srgbClr val="EDDCEC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8454" name="Text Box 26"/>
            <p:cNvSpPr txBox="1">
              <a:spLocks noChangeArrowheads="1"/>
            </p:cNvSpPr>
            <p:nvPr/>
          </p:nvSpPr>
          <p:spPr bwMode="auto">
            <a:xfrm>
              <a:off x="4629149" y="2571750"/>
              <a:ext cx="10810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乒乓球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30%</a:t>
              </a:r>
            </a:p>
          </p:txBody>
        </p:sp>
        <p:sp>
          <p:nvSpPr>
            <p:cNvPr id="18455" name="Text Box 27"/>
            <p:cNvSpPr txBox="1">
              <a:spLocks noChangeArrowheads="1"/>
            </p:cNvSpPr>
            <p:nvPr/>
          </p:nvSpPr>
          <p:spPr bwMode="auto">
            <a:xfrm>
              <a:off x="4641849" y="3560763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足球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20%</a:t>
              </a:r>
            </a:p>
          </p:txBody>
        </p:sp>
        <p:sp>
          <p:nvSpPr>
            <p:cNvPr id="18456" name="Text Box 28"/>
            <p:cNvSpPr txBox="1">
              <a:spLocks noChangeArrowheads="1"/>
            </p:cNvSpPr>
            <p:nvPr/>
          </p:nvSpPr>
          <p:spPr bwMode="auto">
            <a:xfrm>
              <a:off x="3506787" y="2276475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其他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22.5%</a:t>
              </a:r>
            </a:p>
          </p:txBody>
        </p:sp>
        <p:sp>
          <p:nvSpPr>
            <p:cNvPr id="18457" name="Text Box 29"/>
            <p:cNvSpPr txBox="1">
              <a:spLocks noChangeArrowheads="1"/>
            </p:cNvSpPr>
            <p:nvPr/>
          </p:nvSpPr>
          <p:spPr bwMode="auto">
            <a:xfrm>
              <a:off x="3170237" y="3206750"/>
              <a:ext cx="109203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/>
                <a:t>踢毽子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/>
                <a:t>15%</a:t>
              </a:r>
            </a:p>
          </p:txBody>
        </p:sp>
        <p:sp>
          <p:nvSpPr>
            <p:cNvPr id="18458" name="Text Box 30"/>
            <p:cNvSpPr txBox="1">
              <a:spLocks noChangeArrowheads="1"/>
            </p:cNvSpPr>
            <p:nvPr/>
          </p:nvSpPr>
          <p:spPr bwMode="auto">
            <a:xfrm>
              <a:off x="3740149" y="3854450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跳绳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12.5%</a:t>
              </a:r>
            </a:p>
          </p:txBody>
        </p:sp>
      </p:grpSp>
      <p:grpSp>
        <p:nvGrpSpPr>
          <p:cNvPr id="18437" name="组合 27"/>
          <p:cNvGrpSpPr/>
          <p:nvPr/>
        </p:nvGrpSpPr>
        <p:grpSpPr bwMode="auto">
          <a:xfrm>
            <a:off x="871582" y="3536949"/>
            <a:ext cx="6567443" cy="1354946"/>
            <a:chOff x="719182" y="3651716"/>
            <a:chExt cx="6567442" cy="1354444"/>
          </a:xfrm>
        </p:grpSpPr>
        <p:pic>
          <p:nvPicPr>
            <p:cNvPr id="18441" name="图片 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82" y="3651716"/>
              <a:ext cx="1204531" cy="1354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2203450" y="3991318"/>
              <a:ext cx="5083174" cy="923583"/>
            </a:xfrm>
            <a:prstGeom prst="wedgeRoundRectCallout">
              <a:avLst>
                <a:gd name="adj1" fmla="val -56432"/>
                <a:gd name="adj2" fmla="val 12535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上图中的整个圆表示什么？用这样的统计图有什么好处？ </a:t>
              </a:r>
            </a:p>
          </p:txBody>
        </p: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181723" y="1261270"/>
            <a:ext cx="2533650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整个圆表示：</a:t>
            </a:r>
            <a:endParaRPr lang="en-US" altLang="zh-CN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单位“</a:t>
            </a:r>
            <a:r>
              <a:rPr lang="en-US" altLang="zh-CN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”</a:t>
            </a: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3109913" y="828675"/>
            <a:ext cx="2924175" cy="2924175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6162675" y="2214563"/>
            <a:ext cx="2533650" cy="137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扇形统计图可以清楚的反映</a:t>
            </a:r>
            <a:r>
              <a:rPr lang="zh-CN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部分</a:t>
            </a: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与</a:t>
            </a:r>
            <a:r>
              <a:rPr lang="zh-CN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整体</a:t>
            </a: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关系</a:t>
            </a:r>
            <a:r>
              <a:rPr lang="zh-CN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77838" y="317796"/>
            <a:ext cx="6951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+mj-ea"/>
              </a:rPr>
              <a:t>六（</a:t>
            </a:r>
            <a:r>
              <a:rPr lang="en-US" altLang="zh-CN" sz="2400" b="1" dirty="0">
                <a:latin typeface="+mn-lt"/>
                <a:ea typeface="+mj-ea"/>
              </a:rPr>
              <a:t>1</a:t>
            </a:r>
            <a:r>
              <a:rPr lang="zh-CN" altLang="en-US" sz="2400" b="1" dirty="0">
                <a:latin typeface="+mn-lt"/>
                <a:ea typeface="+mj-ea"/>
              </a:rPr>
              <a:t>）班同学最喜欢运动项目的人数情况统计图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"/>
          <p:cNvGrpSpPr/>
          <p:nvPr/>
        </p:nvGrpSpPr>
        <p:grpSpPr bwMode="auto">
          <a:xfrm>
            <a:off x="3095625" y="838199"/>
            <a:ext cx="2936875" cy="2933700"/>
            <a:chOff x="3095017" y="1838325"/>
            <a:chExt cx="2937220" cy="2933702"/>
          </a:xfrm>
        </p:grpSpPr>
        <p:sp>
          <p:nvSpPr>
            <p:cNvPr id="3" name="椭圆 2"/>
            <p:cNvSpPr/>
            <p:nvPr/>
          </p:nvSpPr>
          <p:spPr bwMode="auto">
            <a:xfrm>
              <a:off x="3095017" y="1847850"/>
              <a:ext cx="2914992" cy="2914652"/>
            </a:xfrm>
            <a:prstGeom prst="ellipse">
              <a:avLst/>
            </a:prstGeom>
            <a:solidFill>
              <a:srgbClr val="FFFFFF">
                <a:alpha val="27843"/>
              </a:srgbClr>
            </a:solidFill>
            <a:ln w="28575">
              <a:solidFill>
                <a:schemeClr val="bg2">
                  <a:lumMod val="75000"/>
                </a:schemeClr>
              </a:solidFill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4" name="任意多边形: 形状 3"/>
            <p:cNvSpPr/>
            <p:nvPr/>
          </p:nvSpPr>
          <p:spPr bwMode="auto">
            <a:xfrm>
              <a:off x="4562039" y="1838325"/>
              <a:ext cx="0" cy="1466851"/>
            </a:xfrm>
            <a:custGeom>
              <a:avLst/>
              <a:gdLst>
                <a:gd name="connsiteX0" fmla="*/ 0 w 0"/>
                <a:gd name="connsiteY0" fmla="*/ 1466850 h 1466850"/>
                <a:gd name="connsiteX1" fmla="*/ 0 w 0"/>
                <a:gd name="connsiteY1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66850">
                  <a:moveTo>
                    <a:pt x="0" y="146685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" name="任意多边形: 形状 4"/>
            <p:cNvSpPr/>
            <p:nvPr/>
          </p:nvSpPr>
          <p:spPr bwMode="auto">
            <a:xfrm>
              <a:off x="3123595" y="3076576"/>
              <a:ext cx="1438444" cy="238125"/>
            </a:xfrm>
            <a:custGeom>
              <a:avLst/>
              <a:gdLst>
                <a:gd name="connsiteX0" fmla="*/ 1438275 w 1438275"/>
                <a:gd name="connsiteY0" fmla="*/ 238125 h 238125"/>
                <a:gd name="connsiteX1" fmla="*/ 0 w 1438275"/>
                <a:gd name="connsiteY1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8275" h="238125">
                  <a:moveTo>
                    <a:pt x="1438275" y="238125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3542744" y="3305176"/>
              <a:ext cx="1019295" cy="1028701"/>
            </a:xfrm>
            <a:custGeom>
              <a:avLst/>
              <a:gdLst>
                <a:gd name="connsiteX0" fmla="*/ 1019175 w 1019175"/>
                <a:gd name="connsiteY0" fmla="*/ 0 h 1028700"/>
                <a:gd name="connsiteX1" fmla="*/ 0 w 1019175"/>
                <a:gd name="connsiteY1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75" h="1028700">
                  <a:moveTo>
                    <a:pt x="1019175" y="0"/>
                  </a:moveTo>
                  <a:lnTo>
                    <a:pt x="0" y="10287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4562039" y="3314701"/>
              <a:ext cx="0" cy="1447801"/>
            </a:xfrm>
            <a:custGeom>
              <a:avLst/>
              <a:gdLst>
                <a:gd name="connsiteX0" fmla="*/ 0 w 0"/>
                <a:gd name="connsiteY0" fmla="*/ 0 h 1447800"/>
                <a:gd name="connsiteX1" fmla="*/ 0 w 0"/>
                <a:gd name="connsiteY1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47800">
                  <a:moveTo>
                    <a:pt x="0" y="0"/>
                  </a:moveTo>
                  <a:lnTo>
                    <a:pt x="0" y="1447800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4562039" y="3314701"/>
              <a:ext cx="1381287" cy="447675"/>
            </a:xfrm>
            <a:custGeom>
              <a:avLst/>
              <a:gdLst>
                <a:gd name="connsiteX0" fmla="*/ 0 w 1381125"/>
                <a:gd name="connsiteY0" fmla="*/ 0 h 447675"/>
                <a:gd name="connsiteX1" fmla="*/ 1381125 w 1381125"/>
                <a:gd name="connsiteY1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1125" h="447675">
                  <a:moveTo>
                    <a:pt x="0" y="0"/>
                  </a:moveTo>
                  <a:lnTo>
                    <a:pt x="1381125" y="447675"/>
                  </a:lnTo>
                </a:path>
              </a:pathLst>
            </a:custGeom>
            <a:noFill/>
            <a:ln w="28575">
              <a:solidFill>
                <a:schemeClr val="bg2">
                  <a:lumMod val="50000"/>
                </a:schemeClr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9" name="不完整圆 8"/>
            <p:cNvSpPr/>
            <p:nvPr/>
          </p:nvSpPr>
          <p:spPr bwMode="auto">
            <a:xfrm>
              <a:off x="3110894" y="1851025"/>
              <a:ext cx="2921343" cy="2921002"/>
            </a:xfrm>
            <a:prstGeom prst="pie">
              <a:avLst>
                <a:gd name="adj1" fmla="val 11342882"/>
                <a:gd name="adj2" fmla="val 16231257"/>
              </a:avLst>
            </a:prstGeom>
            <a:solidFill>
              <a:srgbClr val="D1BFD3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不完整圆 9"/>
            <p:cNvSpPr/>
            <p:nvPr/>
          </p:nvSpPr>
          <p:spPr bwMode="auto">
            <a:xfrm>
              <a:off x="3107718" y="1854200"/>
              <a:ext cx="2902291" cy="2901952"/>
            </a:xfrm>
            <a:prstGeom prst="pie">
              <a:avLst>
                <a:gd name="adj1" fmla="val 16193084"/>
                <a:gd name="adj2" fmla="val 1101784"/>
              </a:avLst>
            </a:prstGeom>
            <a:solidFill>
              <a:srgbClr val="E1EFE2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不完整圆 10"/>
            <p:cNvSpPr/>
            <p:nvPr/>
          </p:nvSpPr>
          <p:spPr bwMode="auto">
            <a:xfrm>
              <a:off x="3109306" y="1847850"/>
              <a:ext cx="2900702" cy="2900365"/>
            </a:xfrm>
            <a:prstGeom prst="pie">
              <a:avLst>
                <a:gd name="adj1" fmla="val 1097570"/>
                <a:gd name="adj2" fmla="val 5390469"/>
              </a:avLst>
            </a:prstGeom>
            <a:solidFill>
              <a:srgbClr val="FBDDD9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不完整圆 11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5351140"/>
                <a:gd name="adj2" fmla="val 8121416"/>
              </a:avLst>
            </a:prstGeom>
            <a:solidFill>
              <a:srgbClr val="ADDEF8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不完整圆 12"/>
            <p:cNvSpPr/>
            <p:nvPr/>
          </p:nvSpPr>
          <p:spPr bwMode="auto">
            <a:xfrm>
              <a:off x="3104543" y="1847850"/>
              <a:ext cx="2914992" cy="2914652"/>
            </a:xfrm>
            <a:prstGeom prst="pie">
              <a:avLst>
                <a:gd name="adj1" fmla="val 8112975"/>
                <a:gd name="adj2" fmla="val 11318850"/>
              </a:avLst>
            </a:prstGeom>
            <a:solidFill>
              <a:srgbClr val="EDDCEC"/>
            </a:solidFill>
            <a:ln w="28575">
              <a:noFill/>
              <a:miter lim="800000"/>
            </a:ln>
          </p:spPr>
          <p:txBody>
            <a:bodyPr anchor="ctr"/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rgbClr val="00B0F0"/>
                </a:solidFill>
                <a:latin typeface="+mj-ea"/>
                <a:ea typeface="+mj-ea"/>
              </a:endParaRPr>
            </a:p>
          </p:txBody>
        </p:sp>
        <p:sp>
          <p:nvSpPr>
            <p:cNvPr id="20499" name="Text Box 26"/>
            <p:cNvSpPr txBox="1">
              <a:spLocks noChangeArrowheads="1"/>
            </p:cNvSpPr>
            <p:nvPr/>
          </p:nvSpPr>
          <p:spPr bwMode="auto">
            <a:xfrm>
              <a:off x="4629149" y="2571750"/>
              <a:ext cx="108108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乒乓球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30%</a:t>
              </a:r>
            </a:p>
          </p:txBody>
        </p:sp>
        <p:sp>
          <p:nvSpPr>
            <p:cNvPr id="20500" name="Text Box 27"/>
            <p:cNvSpPr txBox="1">
              <a:spLocks noChangeArrowheads="1"/>
            </p:cNvSpPr>
            <p:nvPr/>
          </p:nvSpPr>
          <p:spPr bwMode="auto">
            <a:xfrm>
              <a:off x="4641849" y="3560763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足球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20%</a:t>
              </a:r>
            </a:p>
          </p:txBody>
        </p:sp>
        <p:sp>
          <p:nvSpPr>
            <p:cNvPr id="20501" name="Text Box 28"/>
            <p:cNvSpPr txBox="1">
              <a:spLocks noChangeArrowheads="1"/>
            </p:cNvSpPr>
            <p:nvPr/>
          </p:nvSpPr>
          <p:spPr bwMode="auto">
            <a:xfrm>
              <a:off x="3506787" y="2276475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其他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22.5%</a:t>
              </a:r>
            </a:p>
          </p:txBody>
        </p:sp>
        <p:sp>
          <p:nvSpPr>
            <p:cNvPr id="20502" name="Text Box 29"/>
            <p:cNvSpPr txBox="1">
              <a:spLocks noChangeArrowheads="1"/>
            </p:cNvSpPr>
            <p:nvPr/>
          </p:nvSpPr>
          <p:spPr bwMode="auto">
            <a:xfrm>
              <a:off x="3170237" y="3206750"/>
              <a:ext cx="10920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 dirty="0"/>
                <a:t>踢毽子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 dirty="0"/>
                <a:t>15%</a:t>
              </a:r>
            </a:p>
          </p:txBody>
        </p:sp>
        <p:sp>
          <p:nvSpPr>
            <p:cNvPr id="20503" name="Text Box 30"/>
            <p:cNvSpPr txBox="1">
              <a:spLocks noChangeArrowheads="1"/>
            </p:cNvSpPr>
            <p:nvPr/>
          </p:nvSpPr>
          <p:spPr bwMode="auto">
            <a:xfrm>
              <a:off x="3740149" y="3854450"/>
              <a:ext cx="9366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zh-CN" altLang="en-US" sz="2000" b="1"/>
                <a:t>跳绳</a:t>
              </a:r>
            </a:p>
            <a:p>
              <a:pPr algn="ctr" eaLnBrk="1" latinLnBrk="1" hangingPunct="1">
                <a:buFont typeface="Arial" panose="020B0604020202020204" pitchFamily="34" charset="0"/>
                <a:buNone/>
              </a:pPr>
              <a:r>
                <a:rPr lang="en-US" altLang="zh-CN" sz="2000" b="1"/>
                <a:t>12.5%</a:t>
              </a:r>
            </a:p>
          </p:txBody>
        </p:sp>
      </p:grpSp>
      <p:grpSp>
        <p:nvGrpSpPr>
          <p:cNvPr id="20483" name="组合 20"/>
          <p:cNvGrpSpPr/>
          <p:nvPr/>
        </p:nvGrpSpPr>
        <p:grpSpPr bwMode="auto">
          <a:xfrm>
            <a:off x="2209800" y="3255963"/>
            <a:ext cx="6356350" cy="1355725"/>
            <a:chOff x="2066925" y="3523303"/>
            <a:chExt cx="6356792" cy="1354444"/>
          </a:xfrm>
        </p:grpSpPr>
        <p:pic>
          <p:nvPicPr>
            <p:cNvPr id="20486" name="图片 2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3933" y="3523303"/>
              <a:ext cx="1359784" cy="1354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066925" y="4145015"/>
              <a:ext cx="4886665" cy="502762"/>
            </a:xfrm>
            <a:prstGeom prst="wedgeRoundRectCallout">
              <a:avLst>
                <a:gd name="adj1" fmla="val 53905"/>
                <a:gd name="adj2" fmla="val -41983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00B0F0"/>
                  </a:solidFill>
                  <a:latin typeface="+mj-ea"/>
                  <a:ea typeface="+mj-ea"/>
                </a:rPr>
                <a:t>各个扇形的大小与什么有关系？ </a:t>
              </a:r>
            </a:p>
          </p:txBody>
        </p:sp>
      </p:grp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76263" y="1755774"/>
            <a:ext cx="2400749" cy="14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rPr>
              <a:t>各扇形的大小与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</a:rPr>
              <a:t>百分比的大小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rPr>
              <a:t>有关系。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90575" y="4424363"/>
            <a:ext cx="606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rPr>
              <a:t>   你还能提出什么数学问题？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77838" y="317796"/>
            <a:ext cx="695166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fontAlgn="auto" latinLnBrk="1" hangingPunct="1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+mn-lt"/>
                <a:ea typeface="+mj-ea"/>
              </a:rPr>
              <a:t>六（</a:t>
            </a:r>
            <a:r>
              <a:rPr lang="en-US" altLang="zh-CN" sz="2400" b="1" dirty="0">
                <a:latin typeface="+mn-lt"/>
                <a:ea typeface="+mj-ea"/>
              </a:rPr>
              <a:t>1</a:t>
            </a:r>
            <a:r>
              <a:rPr lang="zh-CN" altLang="en-US" sz="2400" b="1" dirty="0">
                <a:latin typeface="+mn-lt"/>
                <a:ea typeface="+mj-ea"/>
              </a:rPr>
              <a:t>）班同学最喜欢运动项目的人数情况统计图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/>
          <p:cNvSpPr>
            <a:spLocks noChangeArrowheads="1"/>
          </p:cNvSpPr>
          <p:nvPr/>
        </p:nvSpPr>
        <p:spPr bwMode="auto">
          <a:xfrm>
            <a:off x="-147638" y="198438"/>
            <a:ext cx="674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 eaLnBrk="1" latinLnBrk="1" hangingPunct="1"/>
            <a:r>
              <a:rPr lang="zh-CN" altLang="en-US" sz="3200" b="1">
                <a:latin typeface="黑体" panose="02010609060101010101" pitchFamily="49" charset="-122"/>
              </a:rPr>
              <a:t>三、课堂练习，巩固应用</a:t>
            </a:r>
          </a:p>
        </p:txBody>
      </p:sp>
      <p:sp>
        <p:nvSpPr>
          <p:cNvPr id="21507" name="矩形 1"/>
          <p:cNvSpPr>
            <a:spLocks noChangeArrowheads="1"/>
          </p:cNvSpPr>
          <p:nvPr/>
        </p:nvSpPr>
        <p:spPr bwMode="auto">
          <a:xfrm>
            <a:off x="1004888" y="771525"/>
            <a:ext cx="745490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/>
              <a:t>1.</a:t>
            </a:r>
            <a:r>
              <a:rPr lang="zh-CN" altLang="zh-CN" sz="2400" b="1" dirty="0"/>
              <a:t>填空。</a:t>
            </a:r>
            <a:endParaRPr lang="en-US" altLang="zh-CN" sz="2400" b="1" dirty="0"/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</a:t>
            </a:r>
            <a:r>
              <a:rPr lang="zh-CN" altLang="zh-CN" sz="2400" b="1" dirty="0"/>
              <a:t>我们</a:t>
            </a:r>
            <a:r>
              <a:rPr lang="zh-CN" altLang="en-US" sz="2400" b="1" dirty="0"/>
              <a:t>常用的统计图有（        ）</a:t>
            </a:r>
            <a:r>
              <a:rPr lang="zh-CN" altLang="zh-CN" sz="2400" b="1" dirty="0"/>
              <a:t>统计图</a:t>
            </a:r>
            <a:r>
              <a:rPr lang="zh-CN" altLang="en-US" sz="2400" b="1" dirty="0"/>
              <a:t>，（         ）</a:t>
            </a:r>
            <a:r>
              <a:rPr lang="zh-CN" altLang="zh-CN" sz="2400" b="1" dirty="0"/>
              <a:t>统计图</a:t>
            </a:r>
            <a:r>
              <a:rPr lang="zh-CN" altLang="en-US" sz="2400" b="1" dirty="0"/>
              <a:t>和（         ）统计图</a:t>
            </a:r>
            <a:r>
              <a:rPr lang="zh-CN" altLang="zh-CN" sz="2400" b="1" dirty="0"/>
              <a:t>。</a:t>
            </a:r>
            <a:endParaRPr lang="en-US" altLang="zh-CN" sz="2400" b="1" dirty="0"/>
          </a:p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）（        ）</a:t>
            </a:r>
            <a:r>
              <a:rPr lang="zh-CN" altLang="zh-CN" sz="2400" b="1" dirty="0"/>
              <a:t>统计图可以清楚地看出数量的多少；</a:t>
            </a:r>
            <a:r>
              <a:rPr lang="zh-CN" altLang="en-US" sz="2400" b="1" dirty="0"/>
              <a:t>（          ）</a:t>
            </a:r>
            <a:r>
              <a:rPr lang="zh-CN" altLang="zh-CN" sz="2400" b="1" dirty="0"/>
              <a:t>统计图不仅可以看出数量的多少，还可以看出数量增减变化的情况。（         ）统计图可以清楚</a:t>
            </a:r>
            <a:r>
              <a:rPr lang="zh-CN" altLang="en-US" sz="2400" b="1" dirty="0"/>
              <a:t>地</a:t>
            </a:r>
            <a:r>
              <a:rPr lang="zh-CN" altLang="zh-CN" sz="2400" b="1" dirty="0"/>
              <a:t>反映部分与整体的关系。</a:t>
            </a:r>
            <a:endParaRPr lang="zh-CN" altLang="en-US" sz="2400" b="1" dirty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823460" y="1428115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</a:rPr>
              <a:t>条形</a:t>
            </a:r>
            <a:endParaRPr lang="zh-CN" altLang="zh-CN" sz="2400" b="1" dirty="0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323455" y="1427798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</a:rPr>
              <a:t>折线</a:t>
            </a:r>
            <a:endParaRPr lang="zh-CN" altLang="zh-CN" sz="2400" b="1" dirty="0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49463" y="2552383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>
                <a:solidFill>
                  <a:srgbClr val="FF0000"/>
                </a:solidFill>
              </a:rPr>
              <a:t>条形</a:t>
            </a:r>
            <a:endParaRPr lang="zh-CN" altLang="zh-CN" sz="2400" b="1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97635" y="3121025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zh-CN" sz="2400" b="1" dirty="0">
                <a:solidFill>
                  <a:srgbClr val="FF0000"/>
                </a:solidFill>
              </a:rPr>
              <a:t>折线</a:t>
            </a:r>
            <a:endParaRPr lang="zh-CN" altLang="zh-CN" sz="2400" b="1" dirty="0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  <p:sp>
        <p:nvSpPr>
          <p:cNvPr id="21512" name="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21513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576830" y="1999933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扇形</a:t>
            </a:r>
            <a:endParaRPr lang="zh-CN" altLang="en-US" sz="2400" b="1" dirty="0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16780" y="3652203"/>
            <a:ext cx="7950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扇形</a:t>
            </a:r>
            <a:endParaRPr lang="zh-CN" altLang="en-US" sz="2400" b="1" dirty="0">
              <a:solidFill>
                <a:srgbClr val="FF0000"/>
              </a:solidFill>
              <a:latin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dDjqKPMG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J2DWMeMG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0af77cd-5233-4d47-a54a-29de516ae4c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9QiVtexJF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PUYoB6AqpB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1.25 微课">
      <a:majorFont>
        <a:latin typeface="Times New Roman"/>
        <a:ea typeface="楷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 w="28575">
          <a:solidFill>
            <a:srgbClr val="00B0F0"/>
          </a:solidFill>
          <a:miter lim="800000"/>
        </a:ln>
      </a:spPr>
      <a:bodyPr/>
      <a:lstStyle>
        <a:defPPr algn="l" latinLnBrk="1">
          <a:defRPr sz="2400" b="1" dirty="0">
            <a:solidFill>
              <a:srgbClr val="00B0F0"/>
            </a:solidFill>
            <a:latin typeface="+mj-ea"/>
            <a:ea typeface="+mj-ea"/>
          </a:defRPr>
        </a:defPPr>
      </a:lstStyle>
    </a:spDef>
    <a:txDef>
      <a:spPr>
        <a:noFill/>
      </a:spPr>
      <a:bodyPr wrap="square" rtlCol="0">
        <a:spAutoFit/>
      </a:bodyPr>
      <a:lstStyle>
        <a:defPPr algn="l" latinLnBrk="1">
          <a:defRPr sz="2400" b="1" dirty="0" smtClean="0">
            <a:solidFill>
              <a:prstClr val="black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795</Words>
  <Application>Microsoft Office PowerPoint</Application>
  <PresentationFormat>全屏显示(16:9)</PresentationFormat>
  <Paragraphs>172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Gulim</vt:lpstr>
      <vt:lpstr>等线</vt:lpstr>
      <vt:lpstr>黑体</vt:lpstr>
      <vt:lpstr>楷体</vt:lpstr>
      <vt:lpstr>幼圆</vt:lpstr>
      <vt:lpstr>Arial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peng</dc:creator>
  <cp:lastModifiedBy>Admin</cp:lastModifiedBy>
  <cp:revision>54</cp:revision>
  <dcterms:created xsi:type="dcterms:W3CDTF">2020-05-05T03:36:00Z</dcterms:created>
  <dcterms:modified xsi:type="dcterms:W3CDTF">2023-06-06T06:01:38Z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