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5"/>
  </p:notesMasterIdLst>
  <p:sldIdLst>
    <p:sldId id="326" r:id="rId4"/>
    <p:sldId id="404" r:id="rId6"/>
    <p:sldId id="285" r:id="rId7"/>
    <p:sldId id="356" r:id="rId8"/>
    <p:sldId id="406" r:id="rId9"/>
    <p:sldId id="407" r:id="rId10"/>
    <p:sldId id="392" r:id="rId11"/>
    <p:sldId id="405" r:id="rId12"/>
    <p:sldId id="373" r:id="rId13"/>
    <p:sldId id="411" r:id="rId14"/>
    <p:sldId id="412" r:id="rId15"/>
    <p:sldId id="403" r:id="rId16"/>
    <p:sldId id="414" r:id="rId17"/>
    <p:sldId id="415" r:id="rId18"/>
    <p:sldId id="413" r:id="rId19"/>
    <p:sldId id="416" r:id="rId20"/>
    <p:sldId id="417" r:id="rId21"/>
    <p:sldId id="418" r:id="rId22"/>
    <p:sldId id="264" r:id="rId23"/>
    <p:sldId id="265" r:id="rId24"/>
    <p:sldId id="419" r:id="rId25"/>
    <p:sldId id="331" r:id="rId26"/>
    <p:sldId id="259" r:id="rId27"/>
    <p:sldId id="258" r:id="rId28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CCE6"/>
    <a:srgbClr val="7774B5"/>
    <a:srgbClr val="2540B0"/>
    <a:srgbClr val="FF3399"/>
    <a:srgbClr val="FF9D4B"/>
    <a:srgbClr val="5C2E1F"/>
    <a:srgbClr val="EDACA9"/>
    <a:srgbClr val="F7EEF5"/>
    <a:srgbClr val="E5D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2" autoAdjust="0"/>
    <p:restoredTop sz="96196" autoAdjust="0"/>
  </p:normalViewPr>
  <p:slideViewPr>
    <p:cSldViewPr snapToGrid="0" showGuides="1">
      <p:cViewPr varScale="1">
        <p:scale>
          <a:sx n="150" d="100"/>
          <a:sy n="150" d="100"/>
        </p:scale>
        <p:origin x="606" y="126"/>
      </p:cViewPr>
      <p:guideLst>
        <p:guide orient="horz" pos="1620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6987" y="-38100"/>
            <a:ext cx="9197975" cy="5197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5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声  明</a:t>
            </a: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+mn-ea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 本文件仅用于个人学习、研究或欣赏，以及其他非商业性或非盈利性用途，但同时应遵守著作权法及其他相关法律的规定，不得侵犯本司及相关权利人的合法权利。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+mn-ea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 除此以外，将本文件任何内容用于其他用途时，应获得授权，如发现未经授权用于商业或盈利用途将追究侵权者的法律责任。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+mn-ea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  <a:p>
            <a:pPr marL="0" marR="0" lvl="0" indent="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武汉天成贵龙文化传播有限公司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+mn-ea"/>
            </a:endParaRPr>
          </a:p>
          <a:p>
            <a:pPr marL="0" marR="0" lvl="0" indent="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湖北山河律师事务所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6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pic>
        <p:nvPicPr>
          <p:cNvPr id="2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6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57909" y="267884"/>
            <a:ext cx="8828183" cy="4607733"/>
            <a:chOff x="4851721" y="1819155"/>
            <a:chExt cx="6148183" cy="3822273"/>
          </a:xfrm>
        </p:grpSpPr>
        <p:sp>
          <p:nvSpPr>
            <p:cNvPr id="12" name="矩形 11"/>
            <p:cNvSpPr/>
            <p:nvPr/>
          </p:nvSpPr>
          <p:spPr>
            <a:xfrm>
              <a:off x="4851721" y="1819155"/>
              <a:ext cx="5856790" cy="3576577"/>
            </a:xfrm>
            <a:prstGeom prst="rect">
              <a:avLst/>
            </a:prstGeom>
            <a:solidFill>
              <a:srgbClr val="8E5F2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981838" y="1933069"/>
              <a:ext cx="6018066" cy="37083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 rot="19524300">
            <a:off x="3474046" y="2340917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bg1">
                    <a:lumMod val="75000"/>
                    <a:alpha val="3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400">
              <a:solidFill>
                <a:schemeClr val="bg1">
                  <a:lumMod val="75000"/>
                  <a:alpha val="3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1963" y="53975"/>
            <a:ext cx="1014412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6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408580"/>
            <a:ext cx="9144001" cy="451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408580"/>
            <a:ext cx="9144001" cy="0"/>
          </a:xfrm>
          <a:prstGeom prst="line">
            <a:avLst/>
          </a:prstGeom>
          <a:ln w="38100">
            <a:solidFill>
              <a:srgbClr val="5C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0" y="4915394"/>
            <a:ext cx="9144001" cy="0"/>
          </a:xfrm>
          <a:prstGeom prst="line">
            <a:avLst/>
          </a:prstGeom>
          <a:ln w="38100">
            <a:solidFill>
              <a:srgbClr val="5C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两栏内容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 rot="19524300">
            <a:off x="3474046" y="2340917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bg1">
                    <a:lumMod val="75000"/>
                    <a:alpha val="3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400">
              <a:solidFill>
                <a:schemeClr val="bg1">
                  <a:lumMod val="75000"/>
                  <a:alpha val="3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408580"/>
            <a:ext cx="9144001" cy="451233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408580"/>
            <a:ext cx="9144001" cy="0"/>
          </a:xfrm>
          <a:prstGeom prst="line">
            <a:avLst/>
          </a:prstGeom>
          <a:ln w="38100">
            <a:solidFill>
              <a:srgbClr val="5C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0" y="4915394"/>
            <a:ext cx="9144001" cy="0"/>
          </a:xfrm>
          <a:prstGeom prst="line">
            <a:avLst/>
          </a:prstGeom>
          <a:ln w="38100">
            <a:solidFill>
              <a:srgbClr val="5C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hyperlink" Target="&#25506;&#32034;&#21738;&#31181;&#32467;&#26500;&#26356;&#31283;&#23450;.mp4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1" Type="http://schemas.openxmlformats.org/officeDocument/2006/relationships/hyperlink" Target="&#25506;&#32034;&#29289;&#20307;&#19981;&#23481;&#26131;&#20498;&#30340;&#31192;&#23494;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hyperlink" Target="1.jpg" TargetMode="Externa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0" y="0"/>
            <a:ext cx="2201779" cy="401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>
                <a:latin typeface="楷体" panose="02010609060101010101" pitchFamily="49" charset="-122"/>
                <a:ea typeface="楷体" panose="02010609060101010101" pitchFamily="49" charset="-122"/>
              </a:rPr>
              <a:t>教科版六年级下册</a:t>
            </a:r>
            <a:endParaRPr kumimoji="0" lang="zh-CN" altLang="en-US" b="1" kern="1200" cap="none" spc="0" normalizeH="0" baseline="0" noProof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1" t="58813" r="3398" b="23414"/>
          <a:stretch>
            <a:fillRect/>
          </a:stretch>
        </p:blipFill>
        <p:spPr>
          <a:xfrm>
            <a:off x="1518329" y="1819623"/>
            <a:ext cx="6107342" cy="150425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29671" y="2098537"/>
            <a:ext cx="388465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设计塔台模型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3" name="组合 2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3523179" y="19866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制定方案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06327" y="935634"/>
            <a:ext cx="4265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依据评价量表思考问题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2000" y="1571295"/>
            <a:ext cx="82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①为了尽可能达到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厘米的塔高，你们的设计是如何考虑材料使用的？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4" y="2571750"/>
            <a:ext cx="1109035" cy="1983042"/>
          </a:xfrm>
          <a:prstGeom prst="rect">
            <a:avLst/>
          </a:prstGeom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1888434" y="2679266"/>
            <a:ext cx="6016487" cy="830997"/>
          </a:xfrm>
          <a:prstGeom prst="wedgeRoundRectCallout">
            <a:avLst>
              <a:gd name="adj1" fmla="val -54020"/>
              <a:gd name="adj2" fmla="val 25118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上小下大，但底座不能太大；尽量瘦长一些；用一些吸管从中间和侧面进行支撑，并帮助延长高度。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000" y="640648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②哪些设计是为了稳固塔台模型？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94" y="1243593"/>
            <a:ext cx="3628800" cy="2419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4" y="1243593"/>
            <a:ext cx="3628800" cy="2419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6" y="1243424"/>
            <a:ext cx="3629307" cy="24195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15" y="2849350"/>
            <a:ext cx="1032132" cy="1909445"/>
          </a:xfrm>
          <a:prstGeom prst="rect">
            <a:avLst/>
          </a:prstGeom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2939627" y="3735721"/>
            <a:ext cx="4394972" cy="831400"/>
          </a:xfrm>
          <a:prstGeom prst="wedgeRoundRectCallout">
            <a:avLst>
              <a:gd name="adj1" fmla="val 56112"/>
              <a:gd name="adj2" fmla="val -33887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利用了框架，相互交错，使用了一些斜杠加固，塔体整体上小下大。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5895" y="947235"/>
            <a:ext cx="4556535" cy="26394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835056" y="3720790"/>
            <a:ext cx="3111459" cy="745290"/>
          </a:xfrm>
          <a:prstGeom prst="wedgeRoundRectCallout">
            <a:avLst>
              <a:gd name="adj1" fmla="val 58899"/>
              <a:gd name="adj2" fmla="val -33252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>
                <a:latin typeface="+mn-lt"/>
                <a:ea typeface="楷体" panose="02010609060101010101" pitchFamily="49" charset="-122"/>
              </a:rPr>
              <a:t>你们觉得正方形和三角形哪个形状更稳定？</a:t>
            </a:r>
            <a:endParaRPr lang="zh-CN" altLang="en-US" sz="2000" b="1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9" name="圆角矩形标注 7"/>
          <p:cNvSpPr/>
          <p:nvPr/>
        </p:nvSpPr>
        <p:spPr bwMode="auto">
          <a:xfrm>
            <a:off x="483707" y="874643"/>
            <a:ext cx="2337144" cy="2216220"/>
          </a:xfrm>
          <a:prstGeom prst="wedgeRoundRectCallout">
            <a:avLst>
              <a:gd name="adj1" fmla="val 66239"/>
              <a:gd name="adj2" fmla="val 22682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15875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用食指分别从两种形状物体上部中点往下压，感受它们的承受力，观察它们形状的改变。</a:t>
            </a:r>
            <a:endParaRPr lang="zh-CN" altLang="en-US" sz="2000" b="1" kern="0" noProof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7333" y="4459202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hlinkClick r:id="rId1" action="ppaction://hlinkfile"/>
              </a:rPr>
              <a:t>点击图片播放视频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6" name="图片 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639556"/>
            <a:ext cx="6870023" cy="38643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000" y="547621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③如何保证塔台不倒下？如何保证塔台的倾斜角最小？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2000" y="1110201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④什么因素会导致塔台产生倾斜角？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00" y="1672781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⑤如何保证塔台能抵御大风或一定级别的地震？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0" y="2415356"/>
            <a:ext cx="2714195" cy="21813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85" y="2306289"/>
            <a:ext cx="1256381" cy="23994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566" y="3004824"/>
            <a:ext cx="3204916" cy="100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7333" y="4459202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hlinkClick r:id="rId1" action="ppaction://hlinkfile"/>
              </a:rPr>
              <a:t>点击图片播放视频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6" name="图片 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8" y="639557"/>
            <a:ext cx="6870023" cy="38643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327" y="491687"/>
            <a:ext cx="211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设计活动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6" y="167535"/>
            <a:ext cx="7569768" cy="46759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327" y="491687"/>
            <a:ext cx="2350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设计成果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355" y="1058594"/>
            <a:ext cx="2935358" cy="35932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r="22497"/>
          <a:stretch>
            <a:fillRect/>
          </a:stretch>
        </p:blipFill>
        <p:spPr>
          <a:xfrm>
            <a:off x="4797289" y="1059013"/>
            <a:ext cx="2935016" cy="3592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8159" y="1283120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8159" y="1991883"/>
            <a:ext cx="807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我们的设计方案完备吗？是否考虑到了各个因素？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8159" y="2639092"/>
            <a:ext cx="8071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我们的设计方案还有需要调整的地方吗？打算怎样进一步调整？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22" name="组合 21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23" name="文本框 22"/>
            <p:cNvSpPr txBox="1"/>
            <p:nvPr/>
          </p:nvSpPr>
          <p:spPr>
            <a:xfrm>
              <a:off x="4020136" y="198661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拓展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08887" y="1036468"/>
            <a:ext cx="2009775" cy="547687"/>
          </a:xfrm>
          <a:prstGeom prst="flowChartAlternateProcess">
            <a:avLst/>
          </a:prstGeom>
          <a:solidFill>
            <a:srgbClr val="F6CB50"/>
          </a:solidFill>
          <a:ln>
            <a:noFill/>
          </a:ln>
          <a:effectLst>
            <a:outerShdw dist="63500" dir="2700000" algn="tl" rotWithShape="0">
              <a:srgbClr val="FFC000">
                <a:lumMod val="60000"/>
                <a:lumOff val="40000"/>
              </a:srgbClr>
            </a:outerShdw>
          </a:effec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课后任务</a:t>
            </a:r>
            <a:endParaRPr lang="zh-CN" altLang="en-US" sz="3200" b="1" kern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/>
        </p:nvSpPr>
        <p:spPr bwMode="auto">
          <a:xfrm>
            <a:off x="587369" y="1736143"/>
            <a:ext cx="7969262" cy="1277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defRPr/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请同学们借鉴其他小组优秀的设计方案，学习其中可以移用的巧思，继续研讨解决方案，及时调整设计方案，调整改进发现的问题。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" y="512097"/>
            <a:ext cx="2313432" cy="429158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26513" y="555246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</a:rPr>
              <a:t>明确一个要解决的问题</a:t>
            </a:r>
            <a:endParaRPr lang="zh-CN" altLang="en-US" sz="2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26513" y="1481165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</a:rPr>
              <a:t>在限制条件下进行设计</a:t>
            </a:r>
            <a:endParaRPr lang="zh-CN" altLang="en-US" sz="2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44905" y="2407084"/>
            <a:ext cx="4613967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</a:rPr>
              <a:t>制作一个模型（画或写解决方案）</a:t>
            </a:r>
            <a:endParaRPr lang="zh-CN" altLang="en-US" sz="2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26513" y="3333003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</a:rPr>
              <a:t>测试这个模型，评估并改进</a:t>
            </a:r>
            <a:endParaRPr lang="zh-CN" altLang="en-US" sz="2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66200" y="4258919"/>
            <a:ext cx="1771376" cy="536712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>
                <a:latin typeface="黑体" panose="02010609060101010101" pitchFamily="49" charset="-122"/>
                <a:ea typeface="黑体" panose="02010609060101010101" pitchFamily="49" charset="-122"/>
              </a:rPr>
              <a:t>实施建设</a:t>
            </a:r>
            <a:endParaRPr lang="zh-CN" altLang="en-US" sz="2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451888" y="1154040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451888" y="2079959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451888" y="3005878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451888" y="3931797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7552357" y="1738162"/>
            <a:ext cx="948638" cy="1876576"/>
            <a:chOff x="7300841" y="1738162"/>
            <a:chExt cx="948638" cy="1876576"/>
          </a:xfrm>
        </p:grpSpPr>
        <p:cxnSp>
          <p:nvCxnSpPr>
            <p:cNvPr id="28" name="直接箭头连接符 27"/>
            <p:cNvCxnSpPr/>
            <p:nvPr/>
          </p:nvCxnSpPr>
          <p:spPr>
            <a:xfrm flipH="1">
              <a:off x="7300841" y="1749521"/>
              <a:ext cx="948637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H="1">
              <a:off x="7300841" y="3601593"/>
              <a:ext cx="948637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8249479" y="1738162"/>
              <a:ext cx="0" cy="187657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22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24" name="组合 23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26" name="文本框 25"/>
            <p:cNvSpPr txBox="1"/>
            <p:nvPr/>
          </p:nvSpPr>
          <p:spPr>
            <a:xfrm>
              <a:off x="3538159" y="19866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课堂小结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22" y="825063"/>
            <a:ext cx="3878357" cy="399180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8784" y="4457623"/>
            <a:ext cx="1415772" cy="38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1600" b="1" dirty="0">
                <a:latin typeface="+mn-lt"/>
                <a:ea typeface="+mn-ea"/>
                <a:hlinkClick r:id="rId5" action="ppaction://hlinkfile"/>
              </a:rPr>
              <a:t>点击放大观看</a:t>
            </a:r>
            <a:endParaRPr lang="zh-CN" altLang="en-US" sz="1600" b="1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37" y="1058370"/>
            <a:ext cx="8312727" cy="30267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/>
        </p:nvSpPr>
        <p:spPr bwMode="auto">
          <a:xfrm>
            <a:off x="1524207" y="2253779"/>
            <a:ext cx="6095586" cy="635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完成练习册本课时的习题。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1509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11" name="组合 10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3538159" y="19866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课后作业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 结束页2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913701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47" y="1"/>
            <a:ext cx="9153000" cy="51473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3" name="组合 2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020136" y="198661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聚焦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" y="512097"/>
            <a:ext cx="2313432" cy="42915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132153" y="884507"/>
            <a:ext cx="3546764" cy="35467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769899" y="3572656"/>
            <a:ext cx="4390702" cy="1058747"/>
          </a:xfrm>
          <a:prstGeom prst="wedgeRoundRectCallout">
            <a:avLst>
              <a:gd name="adj1" fmla="val 58899"/>
              <a:gd name="adj2" fmla="val -33252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>
                <a:latin typeface="+mn-lt"/>
                <a:ea typeface="楷体" panose="02010609060101010101" pitchFamily="49" charset="-122"/>
              </a:rPr>
              <a:t>我们也要像工程师一样，设计、制作、测试、评估、改进塔台模型，经历建造塔台的过程。</a:t>
            </a:r>
            <a:endParaRPr lang="zh-CN" altLang="en-US" sz="2000" b="1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组合 158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160" name="组合 159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162" name="图片 161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161" name="文本框 160"/>
            <p:cNvSpPr txBox="1"/>
            <p:nvPr/>
          </p:nvSpPr>
          <p:spPr>
            <a:xfrm>
              <a:off x="4020136" y="198661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任务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4" name="矩形 163"/>
          <p:cNvSpPr/>
          <p:nvPr/>
        </p:nvSpPr>
        <p:spPr>
          <a:xfrm>
            <a:off x="306328" y="1134415"/>
            <a:ext cx="1568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要求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5195" y="1823081"/>
            <a:ext cx="7993610" cy="2090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2540B0"/>
            </a:solidFill>
            <a:prstDash val="sysDash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solidFill>
                  <a:srgbClr val="254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以小组为单位，用材料制作一个高</a:t>
            </a:r>
            <a:r>
              <a:rPr lang="en-US" altLang="zh-CN" sz="2400" b="1">
                <a:solidFill>
                  <a:srgbClr val="254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en-US" sz="2400" b="1">
                <a:solidFill>
                  <a:srgbClr val="254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厘米的塔台（底部不得粘在桌面上）。要求进行图形和文字的设计，使用所给的材料，塔台必须保证站立能承受一定的重量和风力，并具有一定的抗震能力，还要尽量节省材料。看一看哪组设计的作品能达到稳固、美观、价廉的平衡。</a:t>
            </a:r>
            <a:endParaRPr lang="zh-CN" altLang="en-US" sz="2400" b="1">
              <a:solidFill>
                <a:srgbClr val="254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5509" y="1572597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①尺寸：塔台高度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厘米；</a:t>
            </a:r>
            <a:endParaRPr lang="zh-CN" altLang="en-US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509" y="209657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②功能：底部能够移动；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5509" y="2620559"/>
            <a:ext cx="6062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③稳固：承重能力强，抗风、抗震能力强；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5509" y="314454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④成本：节省材料；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5509" y="366852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⑤美观。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509" y="918503"/>
            <a:ext cx="2046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项目要求：</a:t>
            </a:r>
            <a:endParaRPr lang="zh-CN" altLang="en-US" sz="2800"/>
          </a:p>
        </p:txBody>
      </p:sp>
      <p:pic>
        <p:nvPicPr>
          <p:cNvPr id="13" name="Picture 2" descr="https://gimg2.baidu.com/image_search/src=http%3A%2F%2Fbdcdn01.yscms.cn%2F1174858%2F20210329171940700.jpg&amp;refer=http%3A%2F%2Fbdcdn01.yscms.cn&amp;app=2002&amp;size=f9999,10000&amp;q=a80&amp;n=0&amp;g=0n&amp;fmt=jpeg?sec=1633829876&amp;t=526bfd76dcd1feec4c2db1bbc833265b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3" y="949442"/>
            <a:ext cx="2507708" cy="3342234"/>
          </a:xfrm>
          <a:prstGeom prst="rect">
            <a:avLst/>
          </a:prstGeom>
          <a:noFill/>
          <a:ln w="19050">
            <a:solidFill>
              <a:srgbClr val="FF9D4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5509" y="918503"/>
            <a:ext cx="2046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设计要求：</a:t>
            </a:r>
            <a:endParaRPr lang="zh-CN" altLang="en-US" sz="2800"/>
          </a:p>
        </p:txBody>
      </p:sp>
      <p:sp>
        <p:nvSpPr>
          <p:cNvPr id="6" name="矩形 5"/>
          <p:cNvSpPr/>
          <p:nvPr/>
        </p:nvSpPr>
        <p:spPr>
          <a:xfrm>
            <a:off x="325509" y="1572597"/>
            <a:ext cx="5796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①应有文字、图画、数字、标记等，清晰明了，有条理。</a:t>
            </a:r>
            <a:endParaRPr lang="zh-CN" altLang="en-US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509" y="2534468"/>
            <a:ext cx="5796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②小组分工明确、系统，有组织的开展设计活动。</a:t>
            </a:r>
            <a:endParaRPr lang="zh-CN" altLang="en-US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gimg2.baidu.com/image_search/src=http%3A%2F%2Fbdcdn01.yscms.cn%2F1174858%2F20210329171940700.jpg&amp;refer=http%3A%2F%2Fbdcdn01.yscms.cn&amp;app=2002&amp;size=f9999,10000&amp;q=a80&amp;n=0&amp;g=0n&amp;fmt=jpeg?sec=1633829876&amp;t=526bfd76dcd1feec4c2db1bbc833265b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83" y="949442"/>
            <a:ext cx="2507708" cy="3342234"/>
          </a:xfrm>
          <a:prstGeom prst="rect">
            <a:avLst/>
          </a:prstGeom>
          <a:noFill/>
          <a:ln w="19050">
            <a:solidFill>
              <a:srgbClr val="FF9D4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3342" y="1119397"/>
            <a:ext cx="817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00">
                <a:solidFill>
                  <a:srgbClr val="2540B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400" b="1" kern="1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我们面临的工程任务的要求，哪些是必须达到的？哪些是重点考虑的？</a:t>
            </a:r>
            <a:endParaRPr lang="zh-CN" altLang="en-US" sz="2400" b="1" kern="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3342" y="2082281"/>
            <a:ext cx="5598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）塔高、稳固、能承重是基础要求；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3342" y="2638772"/>
            <a:ext cx="8177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）有抗风、抗震能力是关键要求重点考虑；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3342" y="3195262"/>
            <a:ext cx="8177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）成本、美观、设计图、分工等是均衡整合考虑完成的要求。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6327" y="538068"/>
            <a:ext cx="2986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材料（每组）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img2.baidu.com/image_search/src=http%3A%2F%2Fcbu01.alicdn.com%2Fimg%2Fibank%2F2018%2F257%2F134%2F9528431752_131663490.jpg&amp;refer=http%3A%2F%2Fcbu01.alicdn.com&amp;app=2002&amp;size=f9999,10000&amp;q=a80&amp;n=0&amp;g=0n&amp;fmt=jpeg?sec=1633843624&amp;t=b233537a312f8e9116bfe449854f1af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3" y="1134176"/>
            <a:ext cx="3345059" cy="33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45315" y="440721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根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厘米长的吸管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gimg2.baidu.com/image_search/src=http%3A%2F%2Fimg3.tbcdn.cn%2Ftfscom%2Fi3%2F678239473%2FTB22NkHcXXXXXa7XpXXXXXXXXXX_%21%21678239473.jpg&amp;refer=http%3A%2F%2Fimg3.tbcdn.cn&amp;app=2002&amp;size=f9999,10000&amp;q=a80&amp;n=0&amp;g=0n&amp;fmt=jpeg?sec=1633843809&amp;t=96ec2d08b373e513fba9a01f816b126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30" y="669286"/>
            <a:ext cx="2062027" cy="20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329587" y="2782068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剪刀（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把）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gimg2.baidu.com/image_search/src=http%3A%2F%2Fi02.c.aliimg.com%2Fimg%2Fibank%2F2014%2F587%2F416%2F1578614785_1068470835.jpg&amp;refer=http%3A%2F%2Fi02.c.aliimg.com&amp;app=2002&amp;size=f9999,10000&amp;q=a80&amp;n=0&amp;g=0n&amp;fmt=jpeg?sec=1633843877&amp;t=b73b19cf7ddc9e099abe85cd714e21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2" y="503096"/>
            <a:ext cx="2160933" cy="21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193725" y="2649547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胶水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gimg2.baidu.com/image_search/src=http%3A%2F%2Fimg1.tbcdn.cn%2Ftfscom%2Fi3%2F3011592897%2FTB21mWfceQkyKJjy0FoXXcxwpXa_%21%213011592897.jpg&amp;refer=http%3A%2F%2Fimg1.tbcdn.cn&amp;app=2002&amp;size=f9999,10000&amp;q=a80&amp;n=0&amp;g=0n&amp;fmt=jpeg?sec=1633843957&amp;t=c9e17f6b586f0ed1a87ee4550ee15c8b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437">
            <a:off x="4338634" y="2839834"/>
            <a:ext cx="3479524" cy="19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234642" y="4407213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尺子（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把）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71669" y="218661"/>
          <a:ext cx="8600663" cy="4706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453"/>
                <a:gridCol w="2456070"/>
                <a:gridCol w="2456070"/>
                <a:gridCol w="2456070"/>
              </a:tblGrid>
              <a:tr h="29788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塔台模型制作评价表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4B5"/>
                    </a:solidFill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78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3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en-US" altLang="en-US" sz="13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1分</a:t>
                      </a:r>
                      <a:endParaRPr lang="en-US" altLang="en-US" sz="13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2分</a:t>
                      </a:r>
                      <a:endParaRPr lang="en-US" altLang="en-US" sz="13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3分</a:t>
                      </a:r>
                      <a:endParaRPr lang="en-US" altLang="en-US" sz="13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CE6"/>
                    </a:solidFill>
                  </a:tcPr>
                </a:tc>
              </a:tr>
              <a:tr h="878555">
                <a:tc>
                  <a:txBody>
                    <a:bodyPr/>
                    <a:lstStyle/>
                    <a:p>
                      <a:pPr indent="0" algn="ctr" eaLnBrk="1" hangingPunct="1">
                        <a:buNone/>
                      </a:pPr>
                      <a:r>
                        <a:rPr lang="zh-CN" alt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设计图及文字说明</a:t>
                      </a:r>
                      <a:endParaRPr lang="zh-CN" altLang="en-US" sz="1300" b="1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缺少文字和图画设计</a:t>
                      </a:r>
                      <a:endParaRPr lang="en-US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设计了文字和图画说明，但是说明较混乱、缺少条理，没有用数字进行定量说明或者没有关键性的箭头指示等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合理地设计了文字和图画说明，对设计结构的表述条理清晰，对每部分使用的材料进行了加工和用量的详细介绍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7108">
                <a:tc>
                  <a:txBody>
                    <a:bodyPr/>
                    <a:lstStyle/>
                    <a:p>
                      <a:pPr indent="0" algn="ctr" eaLnBrk="1" hangingPunct="1">
                        <a:buNone/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分工合作</a:t>
                      </a:r>
                      <a:endParaRPr lang="en-US" altLang="en-US" sz="1300" b="1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分工不明确，每个成员不知道各自应该做什么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有基本的分工，但是分工不系统，或执行分工不彻底，或有未承担任务的成员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zh-CN" altLang="en-US" sz="1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有明确的分工且贯彻实施，每个成员安排了相应的任务，并且每位成员都明确自己的任务，有组织地执行</a:t>
                      </a:r>
                      <a:endParaRPr lang="zh-CN" altLang="en-US" sz="11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121">
                <a:tc>
                  <a:txBody>
                    <a:bodyPr/>
                    <a:lstStyle/>
                    <a:p>
                      <a:pPr algn="ctr" eaLnBrk="1" hangingPunct="1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塔高</a:t>
                      </a:r>
                      <a:endParaRPr lang="en-US" sz="1300" b="1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没有达到60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厘米</a:t>
                      </a: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的高度</a:t>
                      </a:r>
                      <a:endParaRPr lang="en-US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基本接近</a:t>
                      </a:r>
                      <a:r>
                        <a:rPr lang="en-US" alt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厘米的高度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达到60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厘米</a:t>
                      </a: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的高度</a:t>
                      </a:r>
                      <a:endParaRPr lang="en-US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554">
                <a:tc>
                  <a:txBody>
                    <a:bodyPr/>
                    <a:lstStyle/>
                    <a:p>
                      <a:pPr algn="ctr" eaLnBrk="1" hangingPunct="1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顶端承重</a:t>
                      </a:r>
                      <a:endParaRPr lang="en-US" sz="1300" b="1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顶端无法承重或顶端承重为所有小组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中的</a:t>
                      </a:r>
                      <a:r>
                        <a:rPr 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最小</a:t>
                      </a:r>
                      <a:endParaRPr lang="zh-CN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顶端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承重为所有小组的中等水平</a:t>
                      </a:r>
                      <a:endParaRPr lang="en-US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顶端</a:t>
                      </a:r>
                      <a:r>
                        <a:rPr 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承重为所有小组中的最大</a:t>
                      </a:r>
                      <a:endParaRPr lang="zh-CN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391">
                <a:tc>
                  <a:txBody>
                    <a:bodyPr/>
                    <a:lstStyle/>
                    <a:p>
                      <a:pPr algn="ctr" eaLnBrk="1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抗</a:t>
                      </a:r>
                      <a:r>
                        <a:rPr 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风能力</a:t>
                      </a:r>
                      <a:endParaRPr lang="en-US" sz="1300" b="1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能抵御</a:t>
                      </a:r>
                      <a:r>
                        <a:rPr lang="en-US" alt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级（小风量）风吹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能抵御</a:t>
                      </a:r>
                      <a:r>
                        <a:rPr lang="en-US" alt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级（中等风量）风吹 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能抵御3级（大风量）风吹</a:t>
                      </a:r>
                      <a:endParaRPr lang="en-US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293">
                <a:tc>
                  <a:txBody>
                    <a:bodyPr/>
                    <a:lstStyle/>
                    <a:p>
                      <a:pPr algn="ctr" eaLnBrk="1" hangingPunct="1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抗震能力</a:t>
                      </a:r>
                      <a:endParaRPr lang="en-US" sz="1300" b="1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能抵御</a:t>
                      </a:r>
                      <a:r>
                        <a:rPr lang="en-US" alt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级（轻微）震动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能抵御</a:t>
                      </a:r>
                      <a:r>
                        <a:rPr lang="en-US" alt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级（较强）震动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能抵御</a:t>
                      </a:r>
                      <a:r>
                        <a:rPr lang="en-US" altLang="zh-CN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级（强）震动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indent="0" algn="ctr" eaLnBrk="1" hangingPunct="1">
                        <a:buNone/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美观</a:t>
                      </a:r>
                      <a:endParaRPr lang="en-US" altLang="en-US" sz="1300" b="1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结构欠佳、制作粗糙，或在所有小组中最差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结构比较合理、外形较为美观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或在所有小组中处于中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水平</a:t>
                      </a:r>
                      <a:endParaRPr lang="zh-CN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结构合理、外形美观，或在所有小组中处于最高水平</a:t>
                      </a:r>
                      <a:endParaRPr lang="en-US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554">
                <a:tc>
                  <a:txBody>
                    <a:bodyPr/>
                    <a:lstStyle/>
                    <a:p>
                      <a:pPr indent="0" algn="ctr" eaLnBrk="1" hangingPunct="1">
                        <a:buNone/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材料成本统计</a:t>
                      </a:r>
                      <a:endParaRPr lang="en-US" altLang="en-US" sz="1300" b="1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材料成本在所有小组中最高</a:t>
                      </a:r>
                      <a:endParaRPr lang="en-US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en-US" sz="1100" b="1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材料成本在所有小组中处于中</a:t>
                      </a:r>
                      <a:r>
                        <a:rPr lang="zh-CN" altLang="en-US" sz="11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1100" b="1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水平</a:t>
                      </a:r>
                      <a:endParaRPr lang="en-US" altLang="en-US" sz="11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eaLnBrk="1" hangingPunct="1">
                        <a:buNone/>
                      </a:pPr>
                      <a:r>
                        <a:rPr lang="zh-CN" altLang="en-US" sz="1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材料成本在所有小组中最低</a:t>
                      </a:r>
                      <a:endParaRPr lang="zh-CN" altLang="en-US" sz="11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623" marR="6162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037b40e-4bc8-40bb-8b75-db9c118925be}"/>
</p:tagLst>
</file>

<file path=ppt/tags/tag2.xml><?xml version="1.0" encoding="utf-8"?>
<p:tagLst xmlns:p="http://schemas.openxmlformats.org/presentationml/2006/main">
  <p:tag name="ISLIDE.ADDREMOVEWATERMARK" val="vQPnBbQyLF"/>
</p:tagLst>
</file>

<file path=ppt/tags/tag3.xml><?xml version="1.0" encoding="utf-8"?>
<p:tagLst xmlns:p="http://schemas.openxmlformats.org/presentationml/2006/main">
  <p:tag name="ISLIDE.ADDREMOVEWATERMARK" val="vQPnBbQyLF"/>
</p:tagLst>
</file>

<file path=ppt/tags/tag4.xml><?xml version="1.0" encoding="utf-8"?>
<p:tagLst xmlns:p="http://schemas.openxmlformats.org/presentationml/2006/main">
  <p:tag name="ISLIDE.ADDREMOVEWATERMARK" val="vQPnBbQyLF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WPS 演示</Application>
  <PresentationFormat>全屏显示(16:9)</PresentationFormat>
  <Paragraphs>190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Calibri Light</vt:lpstr>
      <vt:lpstr>等线 Light</vt:lpstr>
      <vt:lpstr>黑体</vt:lpstr>
      <vt:lpstr>楷体</vt:lpstr>
      <vt:lpstr>Times New Roman</vt:lpstr>
      <vt:lpstr>微软雅黑</vt:lpstr>
      <vt:lpstr>Arial Unicode MS</vt:lpstr>
      <vt:lpstr>等线</vt:lpstr>
      <vt:lpstr>Times New Roman</vt:lpstr>
      <vt:lpstr>Calibri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nk</cp:lastModifiedBy>
  <cp:revision>706</cp:revision>
  <dcterms:created xsi:type="dcterms:W3CDTF">2016-01-14T07:05:00Z</dcterms:created>
  <dcterms:modified xsi:type="dcterms:W3CDTF">2023-11-24T08:41:40Z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2052-11.8.2.11734</vt:lpwstr>
  </property>
  <property fmtid="{D5CDD505-2E9C-101B-9397-08002B2CF9AE}" pid="3" name="ICV">
    <vt:lpwstr>FFE565E12ABD4AE7A28C90070A2E8B40</vt:lpwstr>
  </property>
</Properties>
</file>