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81" r:id="rId3"/>
    <p:sldId id="426" r:id="rId4"/>
    <p:sldId id="427" r:id="rId5"/>
    <p:sldId id="410" r:id="rId6"/>
    <p:sldId id="428" r:id="rId7"/>
    <p:sldId id="411" r:id="rId9"/>
    <p:sldId id="473" r:id="rId10"/>
    <p:sldId id="448" r:id="rId11"/>
    <p:sldId id="447" r:id="rId12"/>
    <p:sldId id="474" r:id="rId13"/>
    <p:sldId id="475" r:id="rId14"/>
    <p:sldId id="482" r:id="rId15"/>
    <p:sldId id="423" r:id="rId16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FE2"/>
    <a:srgbClr val="08C311"/>
    <a:srgbClr val="FCD9DD"/>
    <a:srgbClr val="FFFFF2"/>
    <a:srgbClr val="D4E15B"/>
    <a:srgbClr val="FFFFFF"/>
    <a:srgbClr val="1FB3A9"/>
    <a:srgbClr val="2E6B5E"/>
    <a:srgbClr val="378070"/>
    <a:srgbClr val="F9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439"/>
        <p:guide pos="2975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-159067" y="2166620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圆的周长（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165033" y="891858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圆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1"/>
          <p:cNvSpPr txBox="1"/>
          <p:nvPr/>
        </p:nvSpPr>
        <p:spPr>
          <a:xfrm>
            <a:off x="386715" y="643890"/>
            <a:ext cx="532384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李明家一扇门上要装上形状如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右图所示的装饰木条，需要木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条多少米？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286125" y="6540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P64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T9)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61685" y="829945"/>
            <a:ext cx="2893060" cy="3258185"/>
            <a:chOff x="9372" y="2300"/>
            <a:chExt cx="4556" cy="5131"/>
          </a:xfrm>
        </p:grpSpPr>
        <p:pic>
          <p:nvPicPr>
            <p:cNvPr id="1536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72" y="2300"/>
              <a:ext cx="4556" cy="50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文本框 1"/>
            <p:cNvSpPr txBox="1"/>
            <p:nvPr/>
          </p:nvSpPr>
          <p:spPr>
            <a:xfrm>
              <a:off x="10482" y="3052"/>
              <a:ext cx="2065" cy="725"/>
            </a:xfrm>
            <a:prstGeom prst="rect">
              <a:avLst/>
            </a:prstGeom>
            <a:solidFill>
              <a:srgbClr val="E1EFE2"/>
            </a:solidFill>
          </p:spPr>
          <p:txBody>
            <a:bodyPr wrap="square" rtlCol="0">
              <a:spAutoFit/>
            </a:bodyPr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=50cm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803" y="6707"/>
              <a:ext cx="1382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50cm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rot="16200000">
              <a:off x="12626" y="5078"/>
              <a:ext cx="1382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50cm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00823" y="4172585"/>
            <a:ext cx="38430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答：需要木条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2.785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8333" y="2065655"/>
            <a:ext cx="3324860" cy="1512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50×4+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3.14×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50÷2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=200+78.5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=278.5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37348" y="3578225"/>
            <a:ext cx="27355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278.5cm=2.785m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97" y="1733431"/>
            <a:ext cx="6870023" cy="1984773"/>
          </a:xfrm>
          <a:prstGeom prst="rect">
            <a:avLst/>
          </a:prstGeom>
        </p:spPr>
      </p:pic>
      <p:sp>
        <p:nvSpPr>
          <p:cNvPr id="29698" name="矩形 2"/>
          <p:cNvSpPr/>
          <p:nvPr/>
        </p:nvSpPr>
        <p:spPr>
          <a:xfrm>
            <a:off x="450850" y="383223"/>
            <a:ext cx="8242300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5*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把圆柱形物体分别捆成如下图（从底面方向看）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的形状，如果接头处不计，每组至少需要多长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的绳子？你发现了什么？</a:t>
            </a: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097530" y="25400"/>
            <a:ext cx="30556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P64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8493" y="3816985"/>
            <a:ext cx="243395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7×2+3.14×7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=35.98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76270" y="3837940"/>
            <a:ext cx="243395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7×4+3.14×7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=49.98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920423" y="3855085"/>
            <a:ext cx="243395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7×8+3.14×7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=77.98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50"/>
          <p:cNvSpPr txBox="1">
            <a:spLocks noChangeArrowheads="1"/>
          </p:cNvSpPr>
          <p:nvPr/>
        </p:nvSpPr>
        <p:spPr bwMode="auto">
          <a:xfrm>
            <a:off x="685800" y="2190750"/>
            <a:ext cx="7512685" cy="1383665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rgbClr val="01A0E9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发现：绳子的长度由一个整圆的周长和若干个直径的长度组成，最外圈有多少个圆，就有多少条直径。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748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1749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91288" y="2136617"/>
            <a:ext cx="1422400" cy="231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1751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2"/>
          <p:cNvSpPr/>
          <p:nvPr/>
        </p:nvSpPr>
        <p:spPr>
          <a:xfrm>
            <a:off x="1682750" y="1419225"/>
            <a:ext cx="6634163" cy="1325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85" y="-6350"/>
            <a:ext cx="2209878" cy="506730"/>
            <a:chOff x="0" y="1"/>
            <a:chExt cx="3480" cy="798"/>
          </a:xfrm>
        </p:grpSpPr>
        <p:sp>
          <p:nvSpPr>
            <p:cNvPr id="7" name="平行四边形 6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extBox 11"/>
          <p:cNvSpPr txBox="1"/>
          <p:nvPr/>
        </p:nvSpPr>
        <p:spPr>
          <a:xfrm>
            <a:off x="525780" y="526415"/>
            <a:ext cx="82461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圆的周长公式是什么？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说说圆周率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π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是什么意思。一般取值是多少？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56" name="TextBox 5"/>
          <p:cNvSpPr txBox="1"/>
          <p:nvPr/>
        </p:nvSpPr>
        <p:spPr>
          <a:xfrm>
            <a:off x="889000" y="1160145"/>
            <a:ext cx="425704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或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=2π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1683" y="2539683"/>
            <a:ext cx="7773987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圆的周长与它的直径的比值是一个固定的数，我们把它叫做圆周率，用字母π表示，π≈3.14。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85" y="-6350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extBox 11"/>
          <p:cNvSpPr txBox="1"/>
          <p:nvPr/>
        </p:nvSpPr>
        <p:spPr>
          <a:xfrm>
            <a:off x="306070" y="429260"/>
            <a:ext cx="79216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计算圆的周长。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厘米           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r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=8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分米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33" name="TextBox 10"/>
          <p:cNvSpPr txBox="1"/>
          <p:nvPr/>
        </p:nvSpPr>
        <p:spPr>
          <a:xfrm>
            <a:off x="1549400" y="77788"/>
            <a:ext cx="1897063" cy="4365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250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一、复习导入</a:t>
            </a:r>
            <a:endParaRPr lang="zh-CN" altLang="en-US" sz="2250" noProof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8415" y="3105785"/>
            <a:ext cx="50050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2×3.14×8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=50.24（dm）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8720" y="1725930"/>
            <a:ext cx="351218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3.14×3 =9.42（cm）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143000" y="1581150"/>
            <a:ext cx="717359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小明的自行车轮子的半径大约是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33cm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。这辆自行车轮子转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圈，大约可以走多远？（结果保留整米数。）小明家离学校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1km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，骑车从家到学校，轮子大约转了多少圈？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85" y="-6350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平行四边形 1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38200" y="749300"/>
            <a:ext cx="7002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知识点：圆的周长计算公式的应用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460750" y="101600"/>
            <a:ext cx="24206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P62  </a:t>
            </a:r>
            <a:r>
              <a:rPr 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657350"/>
            <a:ext cx="814705" cy="60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AutoShape 27"/>
          <p:cNvSpPr/>
          <p:nvPr/>
        </p:nvSpPr>
        <p:spPr>
          <a:xfrm>
            <a:off x="2529840" y="730250"/>
            <a:ext cx="5692775" cy="1442085"/>
          </a:xfrm>
          <a:prstGeom prst="wedgeRoundRectCallout">
            <a:avLst>
              <a:gd name="adj1" fmla="val -61843"/>
              <a:gd name="adj2" fmla="val 3921"/>
              <a:gd name="adj3" fmla="val 16667"/>
            </a:avLst>
          </a:prstGeom>
          <a:noFill/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latin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已知条件：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latin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自行车轮子的半径大约是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33cm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latin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小明家离学校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1km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latin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AutoShape 27"/>
          <p:cNvSpPr/>
          <p:nvPr/>
        </p:nvSpPr>
        <p:spPr>
          <a:xfrm>
            <a:off x="655955" y="2862580"/>
            <a:ext cx="6485890" cy="1442085"/>
          </a:xfrm>
          <a:prstGeom prst="wedgeRoundRectCallout">
            <a:avLst>
              <a:gd name="adj1" fmla="val 55737"/>
              <a:gd name="adj2" fmla="val 28907"/>
              <a:gd name="adj3" fmla="val 16667"/>
            </a:avLst>
          </a:prstGeom>
          <a:noFill/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latin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所求问题：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latin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自行车轮子</a:t>
            </a:r>
            <a:r>
              <a:rPr 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圈，大约可以走多远？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latin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小明家</a:t>
            </a:r>
            <a:r>
              <a:rPr 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到学校，轮子大约转多少圈？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latin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4" name="图片 13" descr="女04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55955" y="338455"/>
            <a:ext cx="1061720" cy="2225675"/>
          </a:xfrm>
          <a:prstGeom prst="rect">
            <a:avLst/>
          </a:prstGeom>
        </p:spPr>
      </p:pic>
      <p:pic>
        <p:nvPicPr>
          <p:cNvPr id="7" name="图片 6" descr="男03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145" y="2707640"/>
            <a:ext cx="1043940" cy="21888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58888" y="1290638"/>
            <a:ext cx="71294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2×3.14×33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207.24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cm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≈ 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1100" y="2714625"/>
            <a:ext cx="4321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1000÷2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500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（圈）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7363" y="1951038"/>
            <a:ext cx="31686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 km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1000 m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738" y="3433763"/>
            <a:ext cx="8577262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答：这辆自行车轮子转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圈，大约可以走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2m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。骑车从家到学校，轮子大约转了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500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圈。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3134995" y="631825"/>
            <a:ext cx="1986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l-GR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π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</a:t>
            </a:r>
            <a:endParaRPr lang="zh-CN" alt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985" y="-6350"/>
            <a:ext cx="2209878" cy="506730"/>
            <a:chOff x="0" y="1"/>
            <a:chExt cx="3480" cy="798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660" name="文本框 2"/>
          <p:cNvSpPr txBox="1"/>
          <p:nvPr/>
        </p:nvSpPr>
        <p:spPr>
          <a:xfrm>
            <a:off x="3286125" y="6540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T3)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57200" y="895350"/>
            <a:ext cx="8441690" cy="11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一个古代建筑中大红圆柱横截面的周长是3.14 m。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这个圆柱横截面的直径是多少米?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5"/>
          <p:cNvSpPr txBox="1">
            <a:spLocks noChangeArrowheads="1"/>
          </p:cNvSpPr>
          <p:nvPr/>
        </p:nvSpPr>
        <p:spPr bwMode="auto">
          <a:xfrm>
            <a:off x="2076302" y="2573363"/>
            <a:ext cx="339280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3.14÷3.14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（米）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875" y="3458830"/>
            <a:ext cx="5723255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答：这个圆柱横截面的直径是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12"/>
          <p:cNvSpPr txBox="1"/>
          <p:nvPr/>
        </p:nvSpPr>
        <p:spPr>
          <a:xfrm>
            <a:off x="325755" y="533400"/>
            <a:ext cx="857504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一个圆形牛栏的半径是</a:t>
            </a:r>
            <a:r>
              <a:rPr lang="en-US" altLang="zh-CN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15m</a:t>
            </a: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，至少要用多长的粗铁丝</a:t>
            </a:r>
            <a:endParaRPr lang="zh-CN" altLang="en-US" sz="2800" b="1" spc="-1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才能把牛栏围上</a:t>
            </a:r>
            <a:r>
              <a:rPr lang="en-US" altLang="zh-CN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spc="-1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圈？（接头处忽略不计。）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如果每</a:t>
            </a:r>
            <a:endParaRPr lang="zh-CN" altLang="en-US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隔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2m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打一根木桩，大约要打多少根木桩？</a:t>
            </a:r>
            <a:endParaRPr lang="zh-CN" altLang="en-US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479550" y="2310765"/>
            <a:ext cx="5312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3=282.6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25755" y="3721100"/>
            <a:ext cx="805243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答：要用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282.6m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长的粗铁丝才能把牛栏围上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圈。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每隔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打一根木桩，大约要打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根木桩。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479550" y="3042285"/>
            <a:ext cx="50526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2≈47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（根）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286125" y="6540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T5)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12"/>
          <p:cNvSpPr txBox="1"/>
          <p:nvPr/>
        </p:nvSpPr>
        <p:spPr>
          <a:xfrm>
            <a:off x="325755" y="533400"/>
            <a:ext cx="808037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杂技演员表演独轮车走钢丝，车轮的直径为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40cm,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要骑过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50.24m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长的钢丝，车轮大约要转动多少周？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565275" y="2173605"/>
            <a:ext cx="2670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40cm=0.4m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142365" y="3662680"/>
            <a:ext cx="45453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答：车轮大约要转动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周。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032510" y="2866390"/>
            <a:ext cx="5526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50.24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（周）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286125" y="6540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T6)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WPS 演示</Application>
  <PresentationFormat>在屏幕上显示</PresentationFormat>
  <Paragraphs>159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Calibri</vt:lpstr>
      <vt:lpstr>Gulim</vt:lpstr>
      <vt:lpstr>Arial Narrow</vt:lpstr>
      <vt:lpstr>Bell MT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2022-09-02T03:04:42Z</dcterms:created>
  <dcterms:modified xsi:type="dcterms:W3CDTF">2022-09-02T03:04:42Z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1BA79C0038F24D87975E96A24DADEE7F</vt:lpwstr>
  </property>
</Properties>
</file>