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22" r:id="rId3"/>
    <p:sldId id="366" r:id="rId5"/>
    <p:sldId id="278" r:id="rId6"/>
    <p:sldId id="323" r:id="rId7"/>
    <p:sldId id="341" r:id="rId8"/>
    <p:sldId id="367" r:id="rId9"/>
    <p:sldId id="336" r:id="rId10"/>
    <p:sldId id="343" r:id="rId11"/>
    <p:sldId id="380" r:id="rId12"/>
    <p:sldId id="345" r:id="rId13"/>
    <p:sldId id="325" r:id="rId14"/>
  </p:sldIdLst>
  <p:sldSz cx="9144000" cy="5143500" type="screen16x9"/>
  <p:notesSz cx="6858000" cy="9144000"/>
  <p:custDataLst>
    <p:tags r:id="rId19"/>
  </p:custDataLst>
  <p:defaultTextStyle>
    <a:defPPr>
      <a:defRPr lang="ko-KR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1" userDrawn="1">
          <p15:clr>
            <a:srgbClr val="A4A3A4"/>
          </p15:clr>
        </p15:guide>
        <p15:guide id="2" pos="294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OHAOZHI" initials="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FF00FF"/>
    <a:srgbClr val="0000FF"/>
    <a:srgbClr val="CCFF99"/>
    <a:srgbClr val="6600CC"/>
    <a:srgbClr val="009900"/>
    <a:srgbClr val="FFCC66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7221"/>
  </p:normalViewPr>
  <p:slideViewPr>
    <p:cSldViewPr showGuides="1">
      <p:cViewPr varScale="1">
        <p:scale>
          <a:sx n="149" d="100"/>
          <a:sy n="149" d="100"/>
        </p:scale>
        <p:origin x="504" y="114"/>
      </p:cViewPr>
      <p:guideLst>
        <p:guide orient="horz" pos="1571"/>
        <p:guide pos="294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5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latinLnBrk="1" hangingPunct="1">
              <a:defRPr sz="1200"/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latinLnBrk="1" hangingPunct="1">
              <a:defRPr sz="1200"/>
            </a:lvl1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8FFF252-BF0E-4636-B1B9-9908EE1AF82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algun Gothic" panose="020B0503020000020004" charset="-127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algun Gothic" panose="020B0503020000020004" charset="-127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algun Gothic" panose="020B0503020000020004" charset="-127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algun Gothic" panose="020B0503020000020004" charset="-127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algun Gothic" panose="020B0503020000020004" charset="-127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algun Gothic" panose="020B0503020000020004" charset="-127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algun Gothic" panose="020B0503020000020004" charset="-127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algun Gothic" panose="020B0503020000020004" charset="-127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algun Gothic" panose="020B0503020000020004" charset="-127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algun Gothic" panose="020B0503020000020004" charset="-127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algun Gothic" panose="020B0503020000020004" charset="-127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latinLnBrk="1" hangingPunct="1">
              <a:defRPr sz="1200"/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latin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9699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2970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latin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1747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3174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latin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5363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1536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latin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7411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1741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latin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9459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1946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latin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1507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2150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latin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4579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2458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latin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6627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2662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latin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组合 1"/>
          <p:cNvGrpSpPr/>
          <p:nvPr userDrawn="1"/>
        </p:nvGrpSpPr>
        <p:grpSpPr>
          <a:xfrm>
            <a:off x="-9525" y="0"/>
            <a:ext cx="9153525" cy="5143500"/>
            <a:chOff x="-9899" y="0"/>
            <a:chExt cx="9153899" cy="5143500"/>
          </a:xfrm>
        </p:grpSpPr>
        <p:pic>
          <p:nvPicPr>
            <p:cNvPr id="1032" name="图片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33" name="图片 3"/>
            <p:cNvPicPr>
              <a:picLocks noChangeAspect="1"/>
            </p:cNvPicPr>
            <p:nvPr userDrawn="1"/>
          </p:nvPicPr>
          <p:blipFill>
            <a:blip r:embed="rId4"/>
            <a:srcRect t="65009"/>
            <a:stretch>
              <a:fillRect/>
            </a:stretch>
          </p:blipFill>
          <p:spPr>
            <a:xfrm>
              <a:off x="0" y="4371949"/>
              <a:ext cx="9144000" cy="76473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34" name="图片 4"/>
            <p:cNvPicPr>
              <a:picLocks noChangeAspect="1"/>
            </p:cNvPicPr>
            <p:nvPr userDrawn="1"/>
          </p:nvPicPr>
          <p:blipFill>
            <a:blip r:embed="rId5"/>
            <a:srcRect t="658" b="88689"/>
            <a:stretch>
              <a:fillRect/>
            </a:stretch>
          </p:blipFill>
          <p:spPr>
            <a:xfrm>
              <a:off x="-9899" y="0"/>
              <a:ext cx="9153899" cy="411510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027" name="图片 5"/>
          <p:cNvPicPr>
            <a:picLocks noChangeAspect="1"/>
          </p:cNvPicPr>
          <p:nvPr userDrawn="1"/>
        </p:nvPicPr>
        <p:blipFill>
          <a:blip r:embed="rId6"/>
          <a:srcRect t="23718" b="25883"/>
          <a:stretch>
            <a:fillRect/>
          </a:stretch>
        </p:blipFill>
        <p:spPr>
          <a:xfrm>
            <a:off x="395288" y="252413"/>
            <a:ext cx="8135937" cy="4100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9" name="图片 7"/>
          <p:cNvPicPr>
            <a:picLocks noChangeAspect="1"/>
          </p:cNvPicPr>
          <p:nvPr userDrawn="1"/>
        </p:nvPicPr>
        <p:blipFill>
          <a:blip r:embed="rId7"/>
          <a:srcRect l="67047" t="10567" b="79710"/>
          <a:stretch>
            <a:fillRect/>
          </a:stretch>
        </p:blipFill>
        <p:spPr>
          <a:xfrm>
            <a:off x="5580063" y="2849563"/>
            <a:ext cx="2613025" cy="20081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0" name="图片 8"/>
          <p:cNvPicPr>
            <a:picLocks noChangeAspect="1"/>
          </p:cNvPicPr>
          <p:nvPr userDrawn="1"/>
        </p:nvPicPr>
        <p:blipFill>
          <a:blip r:embed="rId8"/>
          <a:srcRect t="42424" r="66219"/>
          <a:stretch>
            <a:fillRect/>
          </a:stretch>
        </p:blipFill>
        <p:spPr>
          <a:xfrm>
            <a:off x="-33337" y="2955925"/>
            <a:ext cx="3092450" cy="2170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1" name="图片 9"/>
          <p:cNvPicPr>
            <a:picLocks noChangeAspect="1"/>
          </p:cNvPicPr>
          <p:nvPr userDrawn="1"/>
        </p:nvPicPr>
        <p:blipFill>
          <a:blip r:embed="rId7"/>
          <a:srcRect r="71124" b="82214"/>
          <a:stretch>
            <a:fillRect/>
          </a:stretch>
        </p:blipFill>
        <p:spPr>
          <a:xfrm>
            <a:off x="900113" y="1827213"/>
            <a:ext cx="1995487" cy="32019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组合 1"/>
          <p:cNvGrpSpPr/>
          <p:nvPr userDrawn="1"/>
        </p:nvGrpSpPr>
        <p:grpSpPr>
          <a:xfrm>
            <a:off x="0" y="0"/>
            <a:ext cx="9144000" cy="5143500"/>
            <a:chOff x="3956" y="10683"/>
            <a:chExt cx="9144000" cy="5143500"/>
          </a:xfrm>
        </p:grpSpPr>
        <p:pic>
          <p:nvPicPr>
            <p:cNvPr id="2056" name="图片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956" y="10683"/>
              <a:ext cx="9144000" cy="51435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57" name="图片 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956" y="10683"/>
              <a:ext cx="9144000" cy="514350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5" name="八边形 4"/>
          <p:cNvSpPr/>
          <p:nvPr/>
        </p:nvSpPr>
        <p:spPr>
          <a:xfrm>
            <a:off x="187325" y="171450"/>
            <a:ext cx="8769350" cy="4800600"/>
          </a:xfrm>
          <a:prstGeom prst="octagon">
            <a:avLst>
              <a:gd name="adj" fmla="val 1106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053" name="图片 6"/>
          <p:cNvPicPr>
            <a:picLocks noChangeAspect="1"/>
          </p:cNvPicPr>
          <p:nvPr userDrawn="1"/>
        </p:nvPicPr>
        <p:blipFill>
          <a:blip r:embed="rId5"/>
          <a:srcRect l="5600" t="5600" r="6203" b="11801"/>
          <a:stretch>
            <a:fillRect/>
          </a:stretch>
        </p:blipFill>
        <p:spPr>
          <a:xfrm>
            <a:off x="79375" y="63500"/>
            <a:ext cx="1000125" cy="936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4" name="图片 7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159750" y="3748088"/>
            <a:ext cx="936625" cy="1404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11"/>
          <p:cNvSpPr txBox="1"/>
          <p:nvPr/>
        </p:nvSpPr>
        <p:spPr>
          <a:xfrm rot="19730992">
            <a:off x="3296993" y="2011219"/>
            <a:ext cx="3024342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alpha val="17000"/>
                  </a:scheme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状元成才路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alpha val="17000"/>
                </a:schemeClr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文本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6"/>
          <p:cNvSpPr txBox="1"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FF"/>
          </a:solidFill>
          <a:ln w="9525">
            <a:noFill/>
          </a:ln>
        </p:spPr>
        <p:txBody>
          <a:bodyPr/>
          <a:lstStyle/>
          <a:p>
            <a:pPr lvl="0"/>
            <a:endParaRPr lang="zh-CN" altLang="en-US" dirty="0">
              <a:latin typeface="Gulim" pitchFamily="34" charset="-127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8.pn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algun Gothic" panose="020B0503020000020004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Malgun Gothic" panose="020B050302000002000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Malgun Gothic" panose="020B050302000002000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Malgun Gothic" panose="020B050302000002000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Malgun Gothic" panose="020B0503020000020004" charset="-127"/>
        </a:defRPr>
      </a:lvl5pPr>
      <a:lvl6pPr marL="4572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algun Gothic" panose="020B0503020000020004" charset="-127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algun Gothic" panose="020B0503020000020004" charset="-127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algun Gothic" panose="020B0503020000020004" charset="-127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algun Gothic" panose="020B0503020000020004" charset="-127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algun Gothic" panose="020B0503020000020004" charset="-127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2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image" Target="../media/image13.png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2.png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2.png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矩形 2"/>
          <p:cNvSpPr/>
          <p:nvPr/>
        </p:nvSpPr>
        <p:spPr>
          <a:xfrm>
            <a:off x="1773238" y="1844675"/>
            <a:ext cx="5761037" cy="706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latinLnBrk="1" hangingPunct="1"/>
            <a:r>
              <a:rPr lang="zh-CN" altLang="en-US" sz="4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认识路线图</a:t>
            </a:r>
            <a:endParaRPr lang="zh-CN" altLang="en-US" sz="40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315" name="文本框 2"/>
          <p:cNvSpPr txBox="1"/>
          <p:nvPr>
            <p:custDataLst>
              <p:tags r:id="rId2"/>
            </p:custDataLst>
          </p:nvPr>
        </p:nvSpPr>
        <p:spPr>
          <a:xfrm>
            <a:off x="5003800" y="-20637"/>
            <a:ext cx="1008063" cy="18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3316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966075" y="-20637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7" name="文本框 8"/>
          <p:cNvSpPr txBox="1"/>
          <p:nvPr/>
        </p:nvSpPr>
        <p:spPr>
          <a:xfrm>
            <a:off x="1517650" y="836613"/>
            <a:ext cx="485775" cy="700087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41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endParaRPr lang="zh-CN" altLang="en-US" sz="41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直接连接符 25"/>
          <p:cNvCxnSpPr/>
          <p:nvPr/>
        </p:nvCxnSpPr>
        <p:spPr>
          <a:xfrm>
            <a:off x="1819275" y="3157538"/>
            <a:ext cx="754063" cy="0"/>
          </a:xfrm>
          <a:prstGeom prst="line">
            <a:avLst/>
          </a:prstGeom>
          <a:ln w="12700" cap="flat" cmpd="sng">
            <a:solidFill>
              <a:srgbClr val="0000FF"/>
            </a:solidFill>
            <a:prstDash val="dash"/>
            <a:headEnd type="none" w="med" len="med"/>
            <a:tailEnd type="none" w="med" len="med"/>
          </a:ln>
        </p:spPr>
      </p:cxnSp>
      <p:pic>
        <p:nvPicPr>
          <p:cNvPr id="28675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4188" y="1971675"/>
            <a:ext cx="4983162" cy="2832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6" name="矩形 2"/>
          <p:cNvSpPr/>
          <p:nvPr/>
        </p:nvSpPr>
        <p:spPr>
          <a:xfrm>
            <a:off x="488950" y="915988"/>
            <a:ext cx="8170862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hangingPunct="1"/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1. 1</a:t>
            </a:r>
            <a:r>
              <a:rPr lang="zh-CN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路公共汽车从起点站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先沿</a:t>
            </a:r>
            <a:r>
              <a:rPr lang="zh-CN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西偏北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40</a:t>
            </a:r>
            <a:r>
              <a:rPr lang="zh-CN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°方向行驶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3km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，然后</a:t>
            </a:r>
            <a:r>
              <a:rPr lang="zh-CN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向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正</a:t>
            </a:r>
            <a:r>
              <a:rPr lang="zh-CN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西行驶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4km</a:t>
            </a:r>
            <a:r>
              <a:rPr lang="zh-CN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，最后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沿南</a:t>
            </a:r>
            <a:r>
              <a:rPr lang="zh-CN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偏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西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30</a:t>
            </a:r>
            <a:r>
              <a:rPr lang="zh-CN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°行驶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3km</a:t>
            </a:r>
            <a:r>
              <a:rPr lang="zh-CN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到达终点站。</a:t>
            </a:r>
            <a:endParaRPr lang="zh-CN" altLang="en-US" sz="2400" dirty="0">
              <a:latin typeface="Gulim" pitchFamily="34" charset="-127"/>
              <a:ea typeface="Times New Roman" panose="02020603050405020304" pitchFamily="18" charset="0"/>
            </a:endParaRPr>
          </a:p>
        </p:txBody>
      </p:sp>
      <p:sp>
        <p:nvSpPr>
          <p:cNvPr id="28677" name="矩形 3"/>
          <p:cNvSpPr/>
          <p:nvPr/>
        </p:nvSpPr>
        <p:spPr>
          <a:xfrm>
            <a:off x="5570538" y="1779588"/>
            <a:ext cx="2987675" cy="29035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r>
              <a:rPr lang="zh-CN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根据上面的描述，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把</a:t>
            </a:r>
            <a:r>
              <a:rPr lang="zh-CN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公共汽车行驶的路线图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画完整</a:t>
            </a:r>
            <a:r>
              <a:rPr lang="zh-CN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r>
              <a:rPr lang="zh-CN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根据路线图，说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一</a:t>
            </a:r>
            <a:r>
              <a:rPr lang="zh-CN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说公共汽车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沿原路返回时</a:t>
            </a:r>
            <a:r>
              <a:rPr lang="zh-CN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行驶的方向和路程。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8678" name="Rectangle 24"/>
          <p:cNvSpPr/>
          <p:nvPr/>
        </p:nvSpPr>
        <p:spPr>
          <a:xfrm>
            <a:off x="484188" y="277813"/>
            <a:ext cx="3689350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latinLnBrk="1" hangingPunct="1"/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三、巩固提高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3348038" y="3157538"/>
            <a:ext cx="754062" cy="0"/>
          </a:xfrm>
          <a:prstGeom prst="line">
            <a:avLst/>
          </a:prstGeom>
          <a:ln w="12700" cap="flat" cmpd="sng">
            <a:solidFill>
              <a:srgbClr val="0000FF"/>
            </a:solidFill>
            <a:prstDash val="dash"/>
            <a:headEnd type="none" w="med" len="med"/>
            <a:tailEnd type="none" w="med" len="med"/>
          </a:ln>
        </p:spPr>
      </p:cxnSp>
      <p:cxnSp>
        <p:nvCxnSpPr>
          <p:cNvPr id="8" name="直接连接符 7"/>
          <p:cNvCxnSpPr/>
          <p:nvPr/>
        </p:nvCxnSpPr>
        <p:spPr>
          <a:xfrm>
            <a:off x="3717925" y="2705100"/>
            <a:ext cx="0" cy="936625"/>
          </a:xfrm>
          <a:prstGeom prst="line">
            <a:avLst/>
          </a:prstGeom>
          <a:ln w="12700" cap="flat" cmpd="sng">
            <a:solidFill>
              <a:srgbClr val="0000FF"/>
            </a:solidFill>
            <a:prstDash val="dash"/>
            <a:headEnd type="none" w="med" len="med"/>
            <a:tailEnd type="none" w="med" len="med"/>
          </a:ln>
        </p:spPr>
      </p:cxnSp>
      <p:cxnSp>
        <p:nvCxnSpPr>
          <p:cNvPr id="12" name="直接连接符 11"/>
          <p:cNvCxnSpPr/>
          <p:nvPr/>
        </p:nvCxnSpPr>
        <p:spPr>
          <a:xfrm flipH="1">
            <a:off x="2195513" y="3157538"/>
            <a:ext cx="1522412" cy="0"/>
          </a:xfrm>
          <a:prstGeom prst="line">
            <a:avLst/>
          </a:prstGeom>
          <a:ln w="190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13" name="直接连接符 12"/>
          <p:cNvCxnSpPr/>
          <p:nvPr/>
        </p:nvCxnSpPr>
        <p:spPr>
          <a:xfrm flipV="1">
            <a:off x="3375025" y="3078163"/>
            <a:ext cx="0" cy="73025"/>
          </a:xfrm>
          <a:prstGeom prst="line">
            <a:avLst/>
          </a:prstGeom>
          <a:ln w="190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19" name="直接连接符 18"/>
          <p:cNvCxnSpPr/>
          <p:nvPr/>
        </p:nvCxnSpPr>
        <p:spPr>
          <a:xfrm flipV="1">
            <a:off x="2979738" y="3078163"/>
            <a:ext cx="0" cy="73025"/>
          </a:xfrm>
          <a:prstGeom prst="line">
            <a:avLst/>
          </a:prstGeom>
          <a:ln w="190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0" name="直接连接符 19"/>
          <p:cNvCxnSpPr/>
          <p:nvPr/>
        </p:nvCxnSpPr>
        <p:spPr>
          <a:xfrm flipV="1">
            <a:off x="2586038" y="3078163"/>
            <a:ext cx="0" cy="73025"/>
          </a:xfrm>
          <a:prstGeom prst="line">
            <a:avLst/>
          </a:prstGeom>
          <a:ln w="190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2" name="直接连接符 21"/>
          <p:cNvCxnSpPr/>
          <p:nvPr/>
        </p:nvCxnSpPr>
        <p:spPr>
          <a:xfrm flipV="1">
            <a:off x="2195513" y="3078163"/>
            <a:ext cx="0" cy="73025"/>
          </a:xfrm>
          <a:prstGeom prst="line">
            <a:avLst/>
          </a:prstGeom>
          <a:ln w="190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25" name="TextBox 7"/>
          <p:cNvSpPr txBox="1"/>
          <p:nvPr/>
        </p:nvSpPr>
        <p:spPr>
          <a:xfrm>
            <a:off x="2630488" y="2608263"/>
            <a:ext cx="1042987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/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4km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2201863" y="2668588"/>
            <a:ext cx="0" cy="936625"/>
          </a:xfrm>
          <a:prstGeom prst="line">
            <a:avLst/>
          </a:prstGeom>
          <a:ln w="12700" cap="flat" cmpd="sng">
            <a:solidFill>
              <a:srgbClr val="0000FF"/>
            </a:solidFill>
            <a:prstDash val="dash"/>
            <a:headEnd type="none" w="med" len="med"/>
            <a:tailEnd type="none" w="med" len="med"/>
          </a:ln>
        </p:spPr>
      </p:cxnSp>
      <p:cxnSp>
        <p:nvCxnSpPr>
          <p:cNvPr id="28" name="直接连接符 13"/>
          <p:cNvCxnSpPr/>
          <p:nvPr/>
        </p:nvCxnSpPr>
        <p:spPr>
          <a:xfrm flipH="1">
            <a:off x="1620838" y="3157538"/>
            <a:ext cx="552450" cy="977900"/>
          </a:xfrm>
          <a:prstGeom prst="line">
            <a:avLst/>
          </a:prstGeom>
          <a:ln w="190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30" name="弧形 29"/>
          <p:cNvSpPr/>
          <p:nvPr/>
        </p:nvSpPr>
        <p:spPr bwMode="auto">
          <a:xfrm rot="8039537">
            <a:off x="2056606" y="3050381"/>
            <a:ext cx="211138" cy="333375"/>
          </a:xfrm>
          <a:prstGeom prst="arc">
            <a:avLst>
              <a:gd name="adj1" fmla="val 17830938"/>
              <a:gd name="adj2" fmla="val 0"/>
            </a:avLst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31" name="TextBox 15"/>
          <p:cNvSpPr txBox="1"/>
          <p:nvPr/>
        </p:nvSpPr>
        <p:spPr>
          <a:xfrm>
            <a:off x="1801813" y="3573463"/>
            <a:ext cx="6477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/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30°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2" name="直接连接符 31"/>
          <p:cNvCxnSpPr/>
          <p:nvPr/>
        </p:nvCxnSpPr>
        <p:spPr>
          <a:xfrm flipH="1" flipV="1">
            <a:off x="1914525" y="3452813"/>
            <a:ext cx="73025" cy="46037"/>
          </a:xfrm>
          <a:prstGeom prst="line">
            <a:avLst/>
          </a:prstGeom>
          <a:ln w="190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35" name="直接连接符 34"/>
          <p:cNvCxnSpPr/>
          <p:nvPr/>
        </p:nvCxnSpPr>
        <p:spPr>
          <a:xfrm flipH="1" flipV="1">
            <a:off x="1714500" y="3786188"/>
            <a:ext cx="71438" cy="46037"/>
          </a:xfrm>
          <a:prstGeom prst="line">
            <a:avLst/>
          </a:prstGeom>
          <a:ln w="190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36" name="直接连接符 35"/>
          <p:cNvCxnSpPr/>
          <p:nvPr/>
        </p:nvCxnSpPr>
        <p:spPr>
          <a:xfrm flipH="1" flipV="1">
            <a:off x="1539875" y="4089400"/>
            <a:ext cx="73025" cy="46038"/>
          </a:xfrm>
          <a:prstGeom prst="line">
            <a:avLst/>
          </a:prstGeom>
          <a:ln w="190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38" name="TextBox 7"/>
          <p:cNvSpPr txBox="1"/>
          <p:nvPr/>
        </p:nvSpPr>
        <p:spPr>
          <a:xfrm>
            <a:off x="993775" y="3279775"/>
            <a:ext cx="1042988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/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3km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1585913" y="4097338"/>
            <a:ext cx="65087" cy="635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eaLnBrk="1" latinLnBrk="1" hangingPunct="1"/>
            <a:endParaRPr lang="zh-CN" altLang="en-US" dirty="0">
              <a:latin typeface="Gulim" pitchFamily="34" charset="-127"/>
            </a:endParaRPr>
          </a:p>
        </p:txBody>
      </p:sp>
      <p:sp>
        <p:nvSpPr>
          <p:cNvPr id="40" name="TextBox 7"/>
          <p:cNvSpPr txBox="1"/>
          <p:nvPr/>
        </p:nvSpPr>
        <p:spPr>
          <a:xfrm>
            <a:off x="1557338" y="4098925"/>
            <a:ext cx="1195387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/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终点站</a:t>
            </a:r>
            <a:endParaRPr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箭头: 右 40"/>
          <p:cNvSpPr/>
          <p:nvPr/>
        </p:nvSpPr>
        <p:spPr>
          <a:xfrm rot="-3524129">
            <a:off x="1357313" y="3500438"/>
            <a:ext cx="1130300" cy="271462"/>
          </a:xfrm>
          <a:prstGeom prst="rightArrow">
            <a:avLst>
              <a:gd name="adj1" fmla="val 19777"/>
              <a:gd name="adj2" fmla="val 55246"/>
            </a:avLst>
          </a:prstGeom>
          <a:solidFill>
            <a:srgbClr val="FF00FF"/>
          </a:solidFill>
          <a:ln w="9525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latinLnBrk="1" hangingPunct="1"/>
            <a:endParaRPr lang="zh-CN" altLang="en-US" dirty="0">
              <a:latin typeface="Gulim" pitchFamily="34" charset="-127"/>
            </a:endParaRPr>
          </a:p>
        </p:txBody>
      </p:sp>
      <p:sp>
        <p:nvSpPr>
          <p:cNvPr id="42" name="箭头: 右 41"/>
          <p:cNvSpPr/>
          <p:nvPr/>
        </p:nvSpPr>
        <p:spPr>
          <a:xfrm>
            <a:off x="2211388" y="3038475"/>
            <a:ext cx="1527175" cy="271463"/>
          </a:xfrm>
          <a:prstGeom prst="rightArrow">
            <a:avLst>
              <a:gd name="adj1" fmla="val 19777"/>
              <a:gd name="adj2" fmla="val 55163"/>
            </a:avLst>
          </a:prstGeom>
          <a:solidFill>
            <a:srgbClr val="FF00FF"/>
          </a:solidFill>
          <a:ln w="9525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latinLnBrk="1" hangingPunct="1"/>
            <a:endParaRPr lang="zh-CN" altLang="en-US" dirty="0">
              <a:latin typeface="Gulim" pitchFamily="34" charset="-127"/>
            </a:endParaRPr>
          </a:p>
        </p:txBody>
      </p:sp>
      <p:sp>
        <p:nvSpPr>
          <p:cNvPr id="43" name="箭头: 右 42"/>
          <p:cNvSpPr/>
          <p:nvPr/>
        </p:nvSpPr>
        <p:spPr>
          <a:xfrm rot="2454190">
            <a:off x="3567113" y="3455988"/>
            <a:ext cx="1274762" cy="269875"/>
          </a:xfrm>
          <a:prstGeom prst="rightArrow">
            <a:avLst>
              <a:gd name="adj1" fmla="val 19777"/>
              <a:gd name="adj2" fmla="val 55523"/>
            </a:avLst>
          </a:prstGeom>
          <a:solidFill>
            <a:srgbClr val="FF00FF"/>
          </a:solidFill>
          <a:ln w="9525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latinLnBrk="1" hangingPunct="1"/>
            <a:endParaRPr lang="zh-CN" altLang="en-US" dirty="0">
              <a:latin typeface="Gulim" pitchFamily="34" charset="-127"/>
            </a:endParaRPr>
          </a:p>
        </p:txBody>
      </p:sp>
      <p:sp>
        <p:nvSpPr>
          <p:cNvPr id="28700" name="文本框 1"/>
          <p:cNvSpPr txBox="1"/>
          <p:nvPr/>
        </p:nvSpPr>
        <p:spPr>
          <a:xfrm>
            <a:off x="381000" y="1652587"/>
            <a:ext cx="3314700" cy="3381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127000" eaLnBrk="1" hangingPunct="1"/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(</a:t>
            </a:r>
            <a:r>
              <a:rPr lang="zh-CN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教科书P2</a:t>
            </a:r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5</a:t>
            </a:r>
            <a:r>
              <a:rPr lang="zh-CN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“练习五”第9题</a:t>
            </a:r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)</a:t>
            </a:r>
            <a:endParaRPr lang="en-US" altLang="zh-CN" sz="16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1" grpId="0"/>
      <p:bldP spid="38" grpId="0"/>
      <p:bldP spid="39" grpId="0" animBg="1"/>
      <p:bldP spid="40" grpId="0"/>
      <p:bldP spid="41" grpId="0" animBg="1"/>
      <p:bldP spid="42" grpId="0" animBg="1"/>
      <p:bldP spid="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4"/>
          <p:cNvSpPr/>
          <p:nvPr/>
        </p:nvSpPr>
        <p:spPr>
          <a:xfrm>
            <a:off x="684213" y="187325"/>
            <a:ext cx="327342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latinLnBrk="1" hangingPunct="1"/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四、课堂小结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723" name="文本框 15"/>
          <p:cNvSpPr txBox="1"/>
          <p:nvPr>
            <p:custDataLst>
              <p:tags r:id="rId2"/>
            </p:custDataLst>
          </p:nvPr>
        </p:nvSpPr>
        <p:spPr>
          <a:xfrm>
            <a:off x="5003800" y="-20637"/>
            <a:ext cx="1008063" cy="18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0724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966075" y="-20637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395288" y="2035175"/>
            <a:ext cx="8288337" cy="9525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2.描述路线时要讲清楚“从哪里出发”“沿什么方向”“移动多少距离”“到达哪里”。</a:t>
            </a:r>
            <a:endParaRPr lang="zh-CN" altLang="en-US" sz="28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95288" y="1033463"/>
            <a:ext cx="8636000" cy="954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1.描述路线图的方法：一看起点在哪里并确定观测点，二画十字方向标确定方向，三看移动了多少距离。</a:t>
            </a:r>
            <a:endParaRPr lang="zh-CN" altLang="en-US" sz="28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95288" y="3060700"/>
            <a:ext cx="8582025" cy="1382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3.画路线图的步骤：①定下出发时的位置。②标出示意图的方向标。③用量角器量出方向。④确定1cm代表多长的距离，计算出图上距离，量出图上距离。</a:t>
            </a:r>
            <a:endParaRPr lang="zh-CN" altLang="en-US" sz="28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4"/>
          <p:cNvSpPr/>
          <p:nvPr/>
        </p:nvSpPr>
        <p:spPr>
          <a:xfrm>
            <a:off x="755650" y="268288"/>
            <a:ext cx="3602038" cy="644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latinLnBrk="1" hangingPunct="1"/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一、复习导入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39" name="文本框 10"/>
          <p:cNvSpPr txBox="1"/>
          <p:nvPr>
            <p:custDataLst>
              <p:tags r:id="rId1"/>
            </p:custDataLst>
          </p:nvPr>
        </p:nvSpPr>
        <p:spPr>
          <a:xfrm>
            <a:off x="6797675" y="36513"/>
            <a:ext cx="1008063" cy="18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340" name="图片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966075" y="-20637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4460875" y="2255838"/>
            <a:ext cx="3154363" cy="5826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R="0" indent="266700" defTabSz="914400" eaLnBrk="1" hangingPunct="1">
              <a:buClrTx/>
              <a:buSzTx/>
              <a:buFontTx/>
              <a:defRPr/>
            </a:pPr>
            <a:r>
              <a:rPr kumimoji="0" lang="zh-CN" altLang="en-US" sz="3200" b="1" kern="1200" cap="none" spc="0" normalizeH="0" baseline="0" noProof="1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②</a:t>
            </a:r>
            <a:r>
              <a:rPr kumimoji="0" lang="zh-CN" sz="3200" b="1" kern="1200" cap="none" spc="0" normalizeH="0" baseline="0" noProof="1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定方向</a:t>
            </a:r>
            <a:r>
              <a:rPr kumimoji="0" lang="en-US" sz="1050" kern="1200" cap="none" spc="0" normalizeH="0" baseline="0" noProof="1">
                <a:latin typeface="宋体" panose="02010600030101010101" pitchFamily="2" charset="-122"/>
                <a:ea typeface="Gulim" pitchFamily="34" charset="-127"/>
                <a:cs typeface="+mn-cs"/>
              </a:rPr>
              <a:t>    </a:t>
            </a:r>
            <a:endParaRPr kumimoji="0" lang="zh-CN" altLang="en-US" kern="1200" cap="none" spc="0" normalizeH="0" baseline="0" noProof="1"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5438" y="2181225"/>
            <a:ext cx="3484562" cy="9525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根据方向和距离准确标出物体位置的方法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左大括号 2"/>
          <p:cNvSpPr/>
          <p:nvPr/>
        </p:nvSpPr>
        <p:spPr>
          <a:xfrm>
            <a:off x="3643313" y="1746250"/>
            <a:ext cx="541337" cy="1595438"/>
          </a:xfrm>
          <a:prstGeom prst="leftBrace">
            <a:avLst>
              <a:gd name="adj1" fmla="val 67376"/>
              <a:gd name="adj2" fmla="val 50000"/>
            </a:avLst>
          </a:prstGeom>
          <a:noFill/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eaLnBrk="1" latinLnBrk="1" hangingPunct="1"/>
            <a:endParaRPr lang="zh-CN" altLang="en-US" dirty="0">
              <a:latin typeface="Gulim" pitchFamily="34" charset="-127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716463" y="1222375"/>
            <a:ext cx="1831975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①</a:t>
            </a:r>
            <a:r>
              <a:rPr lang="zh-CN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定中心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460875" y="3270250"/>
            <a:ext cx="3340100" cy="5826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266700" eaLnBrk="1" hangingPunct="1"/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③</a:t>
            </a:r>
            <a:r>
              <a:rPr lang="zh-CN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定距离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2" grpId="0"/>
      <p:bldP spid="3" grpId="0" bldLvl="0" animBg="1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6"/>
          <p:cNvSpPr/>
          <p:nvPr/>
        </p:nvSpPr>
        <p:spPr>
          <a:xfrm>
            <a:off x="817563" y="260350"/>
            <a:ext cx="2817812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latinLnBrk="1" hangingPunct="1"/>
            <a:r>
              <a:rPr lang="zh-CN" altLang="en-US" sz="3200" b="1" dirty="0">
                <a:latin typeface="Gulim" pitchFamily="34" charset="-127"/>
                <a:ea typeface="黑体" panose="02010609060101010101" pitchFamily="49" charset="-122"/>
              </a:rPr>
              <a:t>一、复习导入</a:t>
            </a:r>
            <a:endParaRPr lang="zh-CN" altLang="en-US" sz="3200" b="1" dirty="0">
              <a:latin typeface="Gulim" pitchFamily="34" charset="-127"/>
              <a:ea typeface="黑体" panose="02010609060101010101" pitchFamily="49" charset="-122"/>
            </a:endParaRPr>
          </a:p>
        </p:txBody>
      </p:sp>
      <p:pic>
        <p:nvPicPr>
          <p:cNvPr id="3" name="Picture 1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9250" y="681038"/>
            <a:ext cx="5330825" cy="21796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20"/>
          <p:cNvSpPr txBox="1"/>
          <p:nvPr/>
        </p:nvSpPr>
        <p:spPr>
          <a:xfrm>
            <a:off x="611188" y="2817813"/>
            <a:ext cx="8064500" cy="20907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>
              <a:lnSpc>
                <a:spcPct val="120000"/>
              </a:lnSpc>
              <a:spcBef>
                <a:spcPct val="50000"/>
              </a:spcBef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王明要去刘辉家玩，请你描述一下他的行走路线：先向（   ）方向走（   ）米到超市，再向（   ）方向走（   ）米到邮局，最后向（   ）方向走（   ）米到刘辉家。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19250" y="3340100"/>
            <a:ext cx="906463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正东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003675" y="3378200"/>
            <a:ext cx="723900" cy="5222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200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666038" y="3340100"/>
            <a:ext cx="906462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正北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028825" y="3860800"/>
            <a:ext cx="723900" cy="5222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100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070600" y="3844925"/>
            <a:ext cx="906463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正东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69963" y="4383088"/>
            <a:ext cx="723900" cy="5222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300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6395" name="文本框 11"/>
          <p:cNvSpPr txBox="1"/>
          <p:nvPr>
            <p:custDataLst>
              <p:tags r:id="rId3"/>
            </p:custDataLst>
          </p:nvPr>
        </p:nvSpPr>
        <p:spPr>
          <a:xfrm>
            <a:off x="5003800" y="-20637"/>
            <a:ext cx="1008063" cy="18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6396" name="图片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966075" y="-20637"/>
            <a:ext cx="184150" cy="50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6" grpId="0"/>
      <p:bldP spid="7" grpId="0"/>
      <p:bldP spid="8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6"/>
          <p:cNvSpPr/>
          <p:nvPr/>
        </p:nvSpPr>
        <p:spPr>
          <a:xfrm>
            <a:off x="-74612" y="166688"/>
            <a:ext cx="4502150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latinLnBrk="1" hangingPunct="1"/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二、探索新知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196" name="Rectangle 7"/>
          <p:cNvSpPr/>
          <p:nvPr/>
        </p:nvSpPr>
        <p:spPr>
          <a:xfrm>
            <a:off x="911225" y="1223963"/>
            <a:ext cx="7848600" cy="1057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>
              <a:lnSpc>
                <a:spcPct val="12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此次台风的大致路径如下图。你能用自己的语言说说台风的移动路线吗？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36" name="文本框 4"/>
          <p:cNvSpPr txBox="1"/>
          <p:nvPr>
            <p:custDataLst>
              <p:tags r:id="rId2"/>
            </p:custDataLst>
          </p:nvPr>
        </p:nvSpPr>
        <p:spPr>
          <a:xfrm>
            <a:off x="5003800" y="-20637"/>
            <a:ext cx="1008063" cy="18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8437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966075" y="-20637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8438" name="组合 3"/>
          <p:cNvGrpSpPr/>
          <p:nvPr/>
        </p:nvGrpSpPr>
        <p:grpSpPr>
          <a:xfrm>
            <a:off x="1231900" y="2211388"/>
            <a:ext cx="6391275" cy="2849562"/>
            <a:chOff x="1136988" y="1894344"/>
            <a:chExt cx="6870023" cy="3061392"/>
          </a:xfrm>
        </p:grpSpPr>
        <p:pic>
          <p:nvPicPr>
            <p:cNvPr id="18442" name="图片 1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36988" y="1894344"/>
              <a:ext cx="6870023" cy="306139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443" name="等腰三角形 2"/>
            <p:cNvSpPr/>
            <p:nvPr/>
          </p:nvSpPr>
          <p:spPr>
            <a:xfrm rot="-5555511">
              <a:off x="1282624" y="2231160"/>
              <a:ext cx="70453" cy="108046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latinLnBrk="1" hangingPunct="1"/>
              <a:endParaRPr lang="zh-CN" altLang="en-US" dirty="0">
                <a:latin typeface="Gulim" pitchFamily="34" charset="-127"/>
              </a:endParaRPr>
            </a:p>
          </p:txBody>
        </p:sp>
        <p:sp>
          <p:nvSpPr>
            <p:cNvPr id="18444" name="等腰三角形 8"/>
            <p:cNvSpPr/>
            <p:nvPr/>
          </p:nvSpPr>
          <p:spPr>
            <a:xfrm rot="-1782845">
              <a:off x="1766995" y="2272026"/>
              <a:ext cx="70453" cy="108046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latinLnBrk="1" hangingPunct="1"/>
              <a:endParaRPr lang="zh-CN" altLang="en-US" dirty="0">
                <a:latin typeface="Gulim" pitchFamily="34" charset="-127"/>
              </a:endParaRPr>
            </a:p>
          </p:txBody>
        </p:sp>
        <p:sp>
          <p:nvSpPr>
            <p:cNvPr id="18445" name="等腰三角形 9"/>
            <p:cNvSpPr/>
            <p:nvPr/>
          </p:nvSpPr>
          <p:spPr>
            <a:xfrm rot="-3687152">
              <a:off x="2288887" y="3118638"/>
              <a:ext cx="70453" cy="108046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latinLnBrk="1" hangingPunct="1"/>
              <a:endParaRPr lang="zh-CN" altLang="en-US" dirty="0">
                <a:latin typeface="Gulim" pitchFamily="34" charset="-127"/>
              </a:endParaRPr>
            </a:p>
          </p:txBody>
        </p:sp>
        <p:sp>
          <p:nvSpPr>
            <p:cNvPr id="18446" name="等腰三角形 10"/>
            <p:cNvSpPr/>
            <p:nvPr/>
          </p:nvSpPr>
          <p:spPr>
            <a:xfrm rot="-5555511">
              <a:off x="4855779" y="4571575"/>
              <a:ext cx="70453" cy="108046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latinLnBrk="1" hangingPunct="1"/>
              <a:endParaRPr lang="zh-CN" altLang="en-US" dirty="0">
                <a:latin typeface="Gulim" pitchFamily="34" charset="-127"/>
              </a:endParaRPr>
            </a:p>
          </p:txBody>
        </p:sp>
        <p:sp>
          <p:nvSpPr>
            <p:cNvPr id="18447" name="等腰三角形 11"/>
            <p:cNvSpPr/>
            <p:nvPr/>
          </p:nvSpPr>
          <p:spPr>
            <a:xfrm>
              <a:off x="7895622" y="2094171"/>
              <a:ext cx="70453" cy="108046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latinLnBrk="1" hangingPunct="1"/>
              <a:endParaRPr lang="zh-CN" altLang="en-US" dirty="0">
                <a:latin typeface="Gulim" pitchFamily="34" charset="-127"/>
              </a:endParaRPr>
            </a:p>
          </p:txBody>
        </p:sp>
      </p:grpSp>
      <p:pic>
        <p:nvPicPr>
          <p:cNvPr id="18439" name="图片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918" y="1289050"/>
            <a:ext cx="489739" cy="4635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组合 9"/>
          <p:cNvGrpSpPr/>
          <p:nvPr/>
        </p:nvGrpSpPr>
        <p:grpSpPr>
          <a:xfrm>
            <a:off x="1058863" y="1131888"/>
            <a:ext cx="6870700" cy="3060700"/>
            <a:chOff x="1136988" y="1894344"/>
            <a:chExt cx="6870023" cy="3061392"/>
          </a:xfrm>
        </p:grpSpPr>
        <p:pic>
          <p:nvPicPr>
            <p:cNvPr id="20504" name="图片 10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36988" y="1894344"/>
              <a:ext cx="6870023" cy="306139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505" name="等腰三角形 11"/>
            <p:cNvSpPr/>
            <p:nvPr/>
          </p:nvSpPr>
          <p:spPr>
            <a:xfrm rot="-5555511">
              <a:off x="1282624" y="2231160"/>
              <a:ext cx="70453" cy="108046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latinLnBrk="1" hangingPunct="1"/>
              <a:endParaRPr lang="zh-CN" altLang="en-US" dirty="0">
                <a:latin typeface="Gulim" pitchFamily="34" charset="-127"/>
              </a:endParaRPr>
            </a:p>
          </p:txBody>
        </p:sp>
        <p:sp>
          <p:nvSpPr>
            <p:cNvPr id="20506" name="等腰三角形 12"/>
            <p:cNvSpPr/>
            <p:nvPr/>
          </p:nvSpPr>
          <p:spPr>
            <a:xfrm rot="-1782845">
              <a:off x="1766995" y="2272026"/>
              <a:ext cx="70453" cy="108046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latinLnBrk="1" hangingPunct="1"/>
              <a:endParaRPr lang="zh-CN" altLang="en-US" dirty="0">
                <a:latin typeface="Gulim" pitchFamily="34" charset="-127"/>
              </a:endParaRPr>
            </a:p>
          </p:txBody>
        </p:sp>
        <p:sp>
          <p:nvSpPr>
            <p:cNvPr id="20507" name="等腰三角形 13"/>
            <p:cNvSpPr/>
            <p:nvPr/>
          </p:nvSpPr>
          <p:spPr>
            <a:xfrm rot="-3687152">
              <a:off x="2288887" y="3118638"/>
              <a:ext cx="70453" cy="108046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latinLnBrk="1" hangingPunct="1"/>
              <a:endParaRPr lang="zh-CN" altLang="en-US" dirty="0">
                <a:latin typeface="Gulim" pitchFamily="34" charset="-127"/>
              </a:endParaRPr>
            </a:p>
          </p:txBody>
        </p:sp>
        <p:sp>
          <p:nvSpPr>
            <p:cNvPr id="20508" name="等腰三角形 14"/>
            <p:cNvSpPr/>
            <p:nvPr/>
          </p:nvSpPr>
          <p:spPr>
            <a:xfrm rot="-5555511">
              <a:off x="4855779" y="4571575"/>
              <a:ext cx="70453" cy="108046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latinLnBrk="1" hangingPunct="1"/>
              <a:endParaRPr lang="zh-CN" altLang="en-US" dirty="0">
                <a:latin typeface="Gulim" pitchFamily="34" charset="-127"/>
              </a:endParaRPr>
            </a:p>
          </p:txBody>
        </p:sp>
        <p:sp>
          <p:nvSpPr>
            <p:cNvPr id="20509" name="等腰三角形 15"/>
            <p:cNvSpPr/>
            <p:nvPr/>
          </p:nvSpPr>
          <p:spPr>
            <a:xfrm>
              <a:off x="7895622" y="2094171"/>
              <a:ext cx="70453" cy="108046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latinLnBrk="1" hangingPunct="1"/>
              <a:endParaRPr lang="zh-CN" altLang="en-US" dirty="0">
                <a:latin typeface="Gulim" pitchFamily="34" charset="-127"/>
              </a:endParaRPr>
            </a:p>
          </p:txBody>
        </p:sp>
      </p:grpSp>
      <p:sp>
        <p:nvSpPr>
          <p:cNvPr id="19" name="箭头: 右 18"/>
          <p:cNvSpPr/>
          <p:nvPr/>
        </p:nvSpPr>
        <p:spPr>
          <a:xfrm flipH="1">
            <a:off x="4740275" y="3756025"/>
            <a:ext cx="2687638" cy="214313"/>
          </a:xfrm>
          <a:prstGeom prst="rightArrow">
            <a:avLst>
              <a:gd name="adj1" fmla="val 13425"/>
              <a:gd name="adj2" fmla="val 598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latinLnBrk="1" hangingPunct="1"/>
            <a:endParaRPr lang="zh-CN" altLang="en-US" dirty="0">
              <a:latin typeface="Gulim" pitchFamily="34" charset="-127"/>
            </a:endParaRPr>
          </a:p>
        </p:txBody>
      </p:sp>
      <p:sp>
        <p:nvSpPr>
          <p:cNvPr id="20" name="AutoShape 3"/>
          <p:cNvSpPr/>
          <p:nvPr/>
        </p:nvSpPr>
        <p:spPr>
          <a:xfrm>
            <a:off x="5138738" y="2352675"/>
            <a:ext cx="3725862" cy="1139825"/>
          </a:xfrm>
          <a:prstGeom prst="wedgeRoundRectCallout">
            <a:avLst>
              <a:gd name="adj1" fmla="val -4755"/>
              <a:gd name="adj2" fmla="val 61880"/>
              <a:gd name="adj3" fmla="val 16667"/>
            </a:avLst>
          </a:prstGeom>
          <a:solidFill>
            <a:schemeClr val="bg1"/>
          </a:solidFill>
          <a:ln w="19050" cap="flat" cmpd="sng">
            <a:solidFill>
              <a:srgbClr val="33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/>
          <a:lstStyle/>
          <a:p>
            <a:pPr eaLnBrk="1" latinLnBrk="1" hangingPunct="1"/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台风生成以后，先是沿正西方向移动了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_____km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。</a:t>
            </a:r>
            <a:endParaRPr lang="zh-CN" altLang="en-US" sz="24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131050" y="2754313"/>
            <a:ext cx="723900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540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23" name="箭头: 右 22"/>
          <p:cNvSpPr/>
          <p:nvPr/>
        </p:nvSpPr>
        <p:spPr>
          <a:xfrm rot="1782687" flipH="1">
            <a:off x="1957388" y="3022600"/>
            <a:ext cx="3022600" cy="214313"/>
          </a:xfrm>
          <a:prstGeom prst="rightArrow">
            <a:avLst>
              <a:gd name="adj1" fmla="val 13425"/>
              <a:gd name="adj2" fmla="val 5981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latinLnBrk="1" hangingPunct="1"/>
            <a:endParaRPr lang="zh-CN" altLang="en-US" dirty="0">
              <a:latin typeface="Gulim" pitchFamily="34" charset="-127"/>
            </a:endParaRPr>
          </a:p>
        </p:txBody>
      </p:sp>
      <p:sp>
        <p:nvSpPr>
          <p:cNvPr id="24" name="AutoShape 3"/>
          <p:cNvSpPr/>
          <p:nvPr/>
        </p:nvSpPr>
        <p:spPr>
          <a:xfrm>
            <a:off x="852488" y="3517900"/>
            <a:ext cx="3213100" cy="1370013"/>
          </a:xfrm>
          <a:prstGeom prst="wedgeRoundRectCallout">
            <a:avLst>
              <a:gd name="adj1" fmla="val 40542"/>
              <a:gd name="adj2" fmla="val -57694"/>
              <a:gd name="adj3" fmla="val 16667"/>
            </a:avLst>
          </a:prstGeom>
          <a:solidFill>
            <a:schemeClr val="bg1"/>
          </a:solidFill>
          <a:ln w="19050" cap="flat" cmpd="sng">
            <a:solidFill>
              <a:srgbClr val="33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/>
          <a:lstStyle/>
          <a:p>
            <a:pPr eaLnBrk="1" latinLnBrk="1" hangingPunct="1"/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然后改变方向，向西偏北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____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方向移动了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____km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，到达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A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市。</a:t>
            </a:r>
            <a:endParaRPr lang="zh-CN" altLang="en-US" sz="24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639888" y="3900488"/>
            <a:ext cx="903287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30°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965200" y="4279900"/>
            <a:ext cx="723900" cy="5222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600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27" name="箭头: 右 26"/>
          <p:cNvSpPr/>
          <p:nvPr/>
        </p:nvSpPr>
        <p:spPr>
          <a:xfrm rot="3654104" flipH="1">
            <a:off x="1438275" y="1849438"/>
            <a:ext cx="1004888" cy="214312"/>
          </a:xfrm>
          <a:prstGeom prst="rightArrow">
            <a:avLst>
              <a:gd name="adj1" fmla="val 13425"/>
              <a:gd name="adj2" fmla="val 6013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latinLnBrk="1" hangingPunct="1"/>
            <a:endParaRPr lang="zh-CN" altLang="en-US" dirty="0">
              <a:latin typeface="Gulim" pitchFamily="34" charset="-127"/>
            </a:endParaRPr>
          </a:p>
        </p:txBody>
      </p:sp>
      <p:sp>
        <p:nvSpPr>
          <p:cNvPr id="28" name="AutoShape 3"/>
          <p:cNvSpPr/>
          <p:nvPr/>
        </p:nvSpPr>
        <p:spPr>
          <a:xfrm>
            <a:off x="3114675" y="1133475"/>
            <a:ext cx="5613400" cy="1057275"/>
          </a:xfrm>
          <a:prstGeom prst="wedgeRoundRectCallout">
            <a:avLst>
              <a:gd name="adj1" fmla="val -61495"/>
              <a:gd name="adj2" fmla="val 45898"/>
              <a:gd name="adj3" fmla="val 16667"/>
            </a:avLst>
          </a:prstGeom>
          <a:solidFill>
            <a:schemeClr val="bg1"/>
          </a:solidFill>
          <a:ln w="19050" cap="flat" cmpd="sng">
            <a:solidFill>
              <a:srgbClr val="33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/>
          <a:lstStyle/>
          <a:p>
            <a:pPr eaLnBrk="1" latinLnBrk="1" hangingPunct="1"/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接着，台风又改变方向，向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____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偏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____30°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方向移动了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____km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，到达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B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市。</a:t>
            </a:r>
            <a:endParaRPr lang="zh-CN" altLang="en-US" sz="24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988175" y="1152525"/>
            <a:ext cx="546100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北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7888288" y="1152525"/>
            <a:ext cx="544512" cy="5222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西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322888" y="1506538"/>
            <a:ext cx="723900" cy="5222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200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33" name="箭头: 右 32"/>
          <p:cNvSpPr/>
          <p:nvPr/>
        </p:nvSpPr>
        <p:spPr>
          <a:xfrm flipH="1">
            <a:off x="1200150" y="1395413"/>
            <a:ext cx="482600" cy="239712"/>
          </a:xfrm>
          <a:prstGeom prst="rightArrow">
            <a:avLst>
              <a:gd name="adj1" fmla="val 13425"/>
              <a:gd name="adj2" fmla="val 60155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latinLnBrk="1" hangingPunct="1"/>
            <a:endParaRPr lang="zh-CN" altLang="en-US" dirty="0">
              <a:latin typeface="Gulim" pitchFamily="34" charset="-127"/>
            </a:endParaRPr>
          </a:p>
        </p:txBody>
      </p:sp>
      <p:grpSp>
        <p:nvGrpSpPr>
          <p:cNvPr id="18454" name="组合 2"/>
          <p:cNvGrpSpPr/>
          <p:nvPr/>
        </p:nvGrpSpPr>
        <p:grpSpPr>
          <a:xfrm>
            <a:off x="6988175" y="3173413"/>
            <a:ext cx="754063" cy="935037"/>
            <a:chOff x="11142" y="6235"/>
            <a:chExt cx="1186" cy="1474"/>
          </a:xfrm>
        </p:grpSpPr>
        <p:cxnSp>
          <p:nvCxnSpPr>
            <p:cNvPr id="20502" name="直接连接符 6"/>
            <p:cNvCxnSpPr/>
            <p:nvPr/>
          </p:nvCxnSpPr>
          <p:spPr>
            <a:xfrm>
              <a:off x="11141" y="7285"/>
              <a:ext cx="1187" cy="0"/>
            </a:xfrm>
            <a:prstGeom prst="line">
              <a:avLst/>
            </a:prstGeom>
            <a:ln w="12700" cap="flat" cmpd="sng">
              <a:solidFill>
                <a:srgbClr val="0000FF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20503" name="直接连接符 7"/>
            <p:cNvCxnSpPr/>
            <p:nvPr/>
          </p:nvCxnSpPr>
          <p:spPr>
            <a:xfrm>
              <a:off x="11844" y="6235"/>
              <a:ext cx="0" cy="1475"/>
            </a:xfrm>
            <a:prstGeom prst="line">
              <a:avLst/>
            </a:prstGeom>
            <a:ln w="12700" cap="flat" cmpd="sng">
              <a:solidFill>
                <a:srgbClr val="0000FF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3" name="组合 2"/>
          <p:cNvGrpSpPr/>
          <p:nvPr/>
        </p:nvGrpSpPr>
        <p:grpSpPr>
          <a:xfrm>
            <a:off x="1819275" y="257175"/>
            <a:ext cx="4632325" cy="830263"/>
            <a:chOff x="2378" y="1009"/>
            <a:chExt cx="7297" cy="1307"/>
          </a:xfrm>
        </p:grpSpPr>
        <p:sp>
          <p:nvSpPr>
            <p:cNvPr id="20500" name="文本框 99"/>
            <p:cNvSpPr txBox="1"/>
            <p:nvPr/>
          </p:nvSpPr>
          <p:spPr>
            <a:xfrm>
              <a:off x="2538" y="1009"/>
              <a:ext cx="7137" cy="130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indent="127000" eaLnBrk="1" hangingPunct="1"/>
              <a:r>
                <a:rPr lang="zh-CN" altLang="en-US" sz="2400" b="1" dirty="0">
                  <a:latin typeface="Times New Roman" panose="02020603050405020304" pitchFamily="18" charset="0"/>
                  <a:ea typeface="楷体" panose="02010609060101010101" pitchFamily="49" charset="-122"/>
                </a:rPr>
                <a:t>最后，台风移动到</a:t>
              </a:r>
              <a:r>
                <a:rPr lang="zh-CN" altLang="en-US" sz="2400" b="1" u="sng" dirty="0">
                  <a:latin typeface="Times New Roman" panose="02020603050405020304" pitchFamily="18" charset="0"/>
                  <a:ea typeface="楷体" panose="02010609060101010101" pitchFamily="49" charset="-122"/>
                </a:rPr>
                <a:t>         </a:t>
              </a:r>
              <a:r>
                <a:rPr lang="zh-CN" altLang="en-US" sz="2400" b="1" dirty="0">
                  <a:latin typeface="Times New Roman" panose="02020603050405020304" pitchFamily="18" charset="0"/>
                  <a:ea typeface="楷体" panose="02010609060101010101" pitchFamily="49" charset="-122"/>
                </a:rPr>
                <a:t>方向、距离B市</a:t>
              </a:r>
              <a:r>
                <a:rPr lang="zh-CN" altLang="en-US" sz="2400" b="1" u="sng" dirty="0">
                  <a:latin typeface="Times New Roman" panose="02020603050405020304" pitchFamily="18" charset="0"/>
                  <a:ea typeface="楷体" panose="02010609060101010101" pitchFamily="49" charset="-122"/>
                </a:rPr>
                <a:t>             </a:t>
              </a:r>
              <a:r>
                <a:rPr lang="zh-CN" altLang="en-US" sz="2400" b="1" dirty="0">
                  <a:latin typeface="Times New Roman" panose="02020603050405020304" pitchFamily="18" charset="0"/>
                  <a:ea typeface="楷体" panose="02010609060101010101" pitchFamily="49" charset="-122"/>
                </a:rPr>
                <a:t>处。</a:t>
              </a:r>
              <a:endPara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sp>
          <p:nvSpPr>
            <p:cNvPr id="20501" name="AutoShape 3"/>
            <p:cNvSpPr/>
            <p:nvPr/>
          </p:nvSpPr>
          <p:spPr>
            <a:xfrm>
              <a:off x="2378" y="1009"/>
              <a:ext cx="6863" cy="1237"/>
            </a:xfrm>
            <a:prstGeom prst="wedgeRoundRectCallout">
              <a:avLst>
                <a:gd name="adj1" fmla="val -61495"/>
                <a:gd name="adj2" fmla="val 45898"/>
                <a:gd name="adj3" fmla="val 16667"/>
              </a:avLst>
            </a:prstGeom>
            <a:noFill/>
            <a:ln w="19050" cap="flat" cmpd="sng">
              <a:solidFill>
                <a:srgbClr val="3399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0000" tIns="46800" rIns="90000" bIns="46800"/>
            <a:lstStyle/>
            <a:p>
              <a:pPr eaLnBrk="1" latinLnBrk="1" hangingPunct="1"/>
              <a:endPara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4525963" y="257175"/>
            <a:ext cx="1127125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正西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14663" y="538163"/>
            <a:ext cx="1582737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100km 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bldLvl="0" animBg="1"/>
      <p:bldP spid="22" grpId="0"/>
      <p:bldP spid="23" grpId="0" animBg="1"/>
      <p:bldP spid="24" grpId="0" animBg="1"/>
      <p:bldP spid="25" grpId="0"/>
      <p:bldP spid="26" grpId="0"/>
      <p:bldP spid="27" grpId="0" animBg="1"/>
      <p:bldP spid="28" grpId="0" bldLvl="0" animBg="1"/>
      <p:bldP spid="30" grpId="0"/>
      <p:bldP spid="31" grpId="0"/>
      <p:bldP spid="32" grpId="0"/>
      <p:bldP spid="33" grpId="0" animBg="1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1"/>
          <p:cNvSpPr txBox="1"/>
          <p:nvPr/>
        </p:nvSpPr>
        <p:spPr>
          <a:xfrm>
            <a:off x="1030288" y="1463675"/>
            <a:ext cx="6621462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36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1.</a:t>
            </a:r>
            <a:r>
              <a:rPr lang="zh-CN" altLang="zh-CN" sz="36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看起点在哪里并确定观测点</a:t>
            </a:r>
            <a:r>
              <a:rPr lang="zh-CN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。</a:t>
            </a:r>
            <a:endParaRPr lang="zh-CN" altLang="zh-CN" sz="32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20483" name="文本框 2"/>
          <p:cNvSpPr txBox="1"/>
          <p:nvPr/>
        </p:nvSpPr>
        <p:spPr>
          <a:xfrm>
            <a:off x="1030288" y="2254250"/>
            <a:ext cx="5627687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36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2.</a:t>
            </a:r>
            <a:r>
              <a:rPr lang="zh-CN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画十字方向标确定方向。</a:t>
            </a:r>
            <a:endParaRPr lang="zh-CN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484" name="文本框 3"/>
          <p:cNvSpPr txBox="1"/>
          <p:nvPr/>
        </p:nvSpPr>
        <p:spPr>
          <a:xfrm>
            <a:off x="1030288" y="2986088"/>
            <a:ext cx="4700587" cy="646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36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3.</a:t>
            </a:r>
            <a:r>
              <a:rPr lang="zh-CN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看移动了多少距离。</a:t>
            </a:r>
            <a:endParaRPr lang="zh-CN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485" name="文本框 4"/>
          <p:cNvSpPr txBox="1"/>
          <p:nvPr/>
        </p:nvSpPr>
        <p:spPr>
          <a:xfrm>
            <a:off x="684213" y="3630613"/>
            <a:ext cx="8313737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讲清楚：“从哪里出发”；“沿什么方向”</a:t>
            </a:r>
            <a:endParaRPr lang="zh-CN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/>
            <a:r>
              <a:rPr lang="zh-CN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“移动多少距离”；“到达哪里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2892425" y="365125"/>
            <a:ext cx="5673725" cy="1601788"/>
            <a:chOff x="2653844" y="1502516"/>
            <a:chExt cx="5672019" cy="1600589"/>
          </a:xfrm>
        </p:grpSpPr>
        <p:pic>
          <p:nvPicPr>
            <p:cNvPr id="22535" name="图片 2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120382" y="1983730"/>
              <a:ext cx="1205481" cy="111937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2536" name="AutoShape 3"/>
            <p:cNvSpPr/>
            <p:nvPr/>
          </p:nvSpPr>
          <p:spPr>
            <a:xfrm>
              <a:off x="2653844" y="1502516"/>
              <a:ext cx="4126086" cy="736049"/>
            </a:xfrm>
            <a:prstGeom prst="wedgeRoundRectCallout">
              <a:avLst>
                <a:gd name="adj1" fmla="val 62722"/>
                <a:gd name="adj2" fmla="val -2514"/>
                <a:gd name="adj3" fmla="val 16667"/>
              </a:avLst>
            </a:prstGeom>
            <a:solidFill>
              <a:schemeClr val="bg1"/>
            </a:solidFill>
            <a:ln w="19050" cap="flat" cmpd="sng">
              <a:solidFill>
                <a:srgbClr val="3399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0000" tIns="46800" rIns="90000" bIns="46800"/>
            <a:lstStyle/>
            <a:p>
              <a:pPr eaLnBrk="1" latinLnBrk="1" hangingPunct="1"/>
              <a:r>
                <a:rPr lang="en-US" altLang="zh-CN" sz="32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  </a:t>
              </a:r>
              <a:r>
                <a:rPr lang="zh-CN" alt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描述路线图的方法：</a:t>
              </a:r>
              <a:endParaRPr lang="zh-CN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/>
      <p:bldP spid="20484" grpId="0"/>
      <p:bldP spid="2048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9"/>
          <p:cNvSpPr/>
          <p:nvPr/>
        </p:nvSpPr>
        <p:spPr>
          <a:xfrm>
            <a:off x="1142944" y="775617"/>
            <a:ext cx="5819775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/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根据同伴的描述，画出路线示意图。 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556" name="文本框 3"/>
          <p:cNvSpPr txBox="1"/>
          <p:nvPr>
            <p:custDataLst>
              <p:tags r:id="rId2"/>
            </p:custDataLst>
          </p:nvPr>
        </p:nvSpPr>
        <p:spPr>
          <a:xfrm>
            <a:off x="5003800" y="-20637"/>
            <a:ext cx="1008063" cy="18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3557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966075" y="-20637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8" name="文本框 99"/>
          <p:cNvSpPr txBox="1"/>
          <p:nvPr/>
        </p:nvSpPr>
        <p:spPr>
          <a:xfrm>
            <a:off x="899592" y="1465262"/>
            <a:ext cx="2728912" cy="339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127000" eaLnBrk="1" hangingPunct="1"/>
            <a:r>
              <a:rPr lang="zh-CN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（</a:t>
            </a:r>
            <a:r>
              <a:rPr lang="zh-CN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教材</a:t>
            </a:r>
            <a:r>
              <a:rPr lang="zh-CN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P2</a:t>
            </a:r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1</a:t>
            </a:r>
            <a:r>
              <a:rPr lang="zh-CN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“做一做”）</a:t>
            </a:r>
            <a:endParaRPr lang="zh-CN" altLang="en-US" sz="16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23559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7" r="5197"/>
          <a:stretch>
            <a:fillRect/>
          </a:stretch>
        </p:blipFill>
        <p:spPr>
          <a:xfrm>
            <a:off x="1116013" y="227013"/>
            <a:ext cx="1446212" cy="504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7816" y="1987923"/>
            <a:ext cx="7988367" cy="226500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0" name="TextBox 22"/>
          <p:cNvSpPr txBox="1"/>
          <p:nvPr/>
        </p:nvSpPr>
        <p:spPr>
          <a:xfrm>
            <a:off x="4194175" y="4356100"/>
            <a:ext cx="1303338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/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公园</a:t>
            </a:r>
            <a:endParaRPr lang="zh-CN" altLang="en-US" sz="28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5603" name="Picture 18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65513" y="466725"/>
            <a:ext cx="4319587" cy="3903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4" name="TextBox 2"/>
          <p:cNvSpPr txBox="1"/>
          <p:nvPr/>
        </p:nvSpPr>
        <p:spPr>
          <a:xfrm>
            <a:off x="5441950" y="2097088"/>
            <a:ext cx="161925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/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出发点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25605" name="直接连接符 4"/>
          <p:cNvCxnSpPr/>
          <p:nvPr/>
        </p:nvCxnSpPr>
        <p:spPr>
          <a:xfrm>
            <a:off x="5405438" y="3748088"/>
            <a:ext cx="71437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5606" name="直接连接符 6"/>
          <p:cNvCxnSpPr/>
          <p:nvPr/>
        </p:nvCxnSpPr>
        <p:spPr>
          <a:xfrm>
            <a:off x="5405438" y="3228975"/>
            <a:ext cx="71437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21510" name="TextBox 7"/>
          <p:cNvSpPr txBox="1"/>
          <p:nvPr/>
        </p:nvSpPr>
        <p:spPr>
          <a:xfrm>
            <a:off x="5370513" y="2663825"/>
            <a:ext cx="1042987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/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50m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11" name="TextBox 8"/>
          <p:cNvSpPr txBox="1"/>
          <p:nvPr/>
        </p:nvSpPr>
        <p:spPr>
          <a:xfrm>
            <a:off x="5567363" y="3209925"/>
            <a:ext cx="1055687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/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路口</a:t>
            </a:r>
            <a:endParaRPr lang="zh-CN" altLang="en-US" sz="28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512" name="椭圆 9"/>
          <p:cNvSpPr/>
          <p:nvPr/>
        </p:nvSpPr>
        <p:spPr>
          <a:xfrm>
            <a:off x="5362575" y="3181350"/>
            <a:ext cx="71438" cy="73025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eaLnBrk="1" latinLnBrk="1" hangingPunct="1"/>
            <a:endParaRPr lang="zh-CN" altLang="en-US" dirty="0">
              <a:latin typeface="Gulim" pitchFamily="34" charset="-127"/>
            </a:endParaRPr>
          </a:p>
        </p:txBody>
      </p:sp>
      <p:cxnSp>
        <p:nvCxnSpPr>
          <p:cNvPr id="21513" name="直接连接符 11"/>
          <p:cNvCxnSpPr/>
          <p:nvPr/>
        </p:nvCxnSpPr>
        <p:spPr>
          <a:xfrm>
            <a:off x="4762500" y="3224213"/>
            <a:ext cx="132715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</p:cxnSp>
      <p:sp>
        <p:nvSpPr>
          <p:cNvPr id="15" name="弧形 14"/>
          <p:cNvSpPr/>
          <p:nvPr/>
        </p:nvSpPr>
        <p:spPr bwMode="auto">
          <a:xfrm rot="8039537">
            <a:off x="5137150" y="3209925"/>
            <a:ext cx="400050" cy="434975"/>
          </a:xfrm>
          <a:prstGeom prst="arc">
            <a:avLst>
              <a:gd name="adj1" fmla="val 17830938"/>
              <a:gd name="adj2" fmla="val 0"/>
            </a:avLst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21516" name="TextBox 15"/>
          <p:cNvSpPr txBox="1"/>
          <p:nvPr/>
        </p:nvSpPr>
        <p:spPr>
          <a:xfrm>
            <a:off x="4956175" y="3729038"/>
            <a:ext cx="6477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/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30°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18" name="TextBox 20"/>
          <p:cNvSpPr txBox="1"/>
          <p:nvPr/>
        </p:nvSpPr>
        <p:spPr>
          <a:xfrm rot="-2956856">
            <a:off x="4219575" y="3478213"/>
            <a:ext cx="919163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/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100m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19" name="椭圆 21"/>
          <p:cNvSpPr/>
          <p:nvPr/>
        </p:nvSpPr>
        <p:spPr>
          <a:xfrm>
            <a:off x="4741863" y="4262438"/>
            <a:ext cx="77787" cy="77787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eaLnBrk="1" latinLnBrk="1" hangingPunct="1"/>
            <a:endParaRPr lang="zh-CN" altLang="en-US" dirty="0">
              <a:latin typeface="Gulim" pitchFamily="34" charset="-127"/>
            </a:endParaRPr>
          </a:p>
        </p:txBody>
      </p:sp>
      <p:sp>
        <p:nvSpPr>
          <p:cNvPr id="25615" name="文本框 16"/>
          <p:cNvSpPr txBox="1"/>
          <p:nvPr>
            <p:custDataLst>
              <p:tags r:id="rId2"/>
            </p:custDataLst>
          </p:nvPr>
        </p:nvSpPr>
        <p:spPr>
          <a:xfrm>
            <a:off x="5003800" y="-20637"/>
            <a:ext cx="1008063" cy="18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5616" name="图片 1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966075" y="-20637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AutoShape 3"/>
          <p:cNvSpPr/>
          <p:nvPr/>
        </p:nvSpPr>
        <p:spPr>
          <a:xfrm>
            <a:off x="533718" y="1020354"/>
            <a:ext cx="3786858" cy="1413558"/>
          </a:xfrm>
          <a:prstGeom prst="wedgeRoundRectCallout">
            <a:avLst>
              <a:gd name="adj1" fmla="val -25863"/>
              <a:gd name="adj2" fmla="val 72704"/>
              <a:gd name="adj3" fmla="val 16667"/>
            </a:avLst>
          </a:prstGeom>
          <a:solidFill>
            <a:schemeClr val="bg1"/>
          </a:solidFill>
          <a:ln w="19050" cap="flat" cmpd="sng">
            <a:solidFill>
              <a:srgbClr val="33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/>
          <a:lstStyle/>
          <a:p>
            <a:pPr eaLnBrk="1" latinLnBrk="1" hangingPunct="1"/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我沿正南方向走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50 m 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到路口，再向南偏西约 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30°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走 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100 m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到公园。</a:t>
            </a:r>
            <a:endParaRPr lang="zh-CN" altLang="en-US" sz="24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5" name="箭头: 下 4"/>
          <p:cNvSpPr/>
          <p:nvPr/>
        </p:nvSpPr>
        <p:spPr>
          <a:xfrm>
            <a:off x="5294313" y="2622550"/>
            <a:ext cx="204787" cy="598488"/>
          </a:xfrm>
          <a:prstGeom prst="downArrow">
            <a:avLst>
              <a:gd name="adj1" fmla="val 20314"/>
              <a:gd name="adj2" fmla="val 53416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latinLnBrk="1" hangingPunct="1"/>
            <a:endParaRPr lang="zh-CN" altLang="en-US" dirty="0">
              <a:latin typeface="Gulim" pitchFamily="34" charset="-127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808538" y="3227388"/>
            <a:ext cx="587375" cy="1101725"/>
            <a:chOff x="7572" y="5083"/>
            <a:chExt cx="926" cy="1734"/>
          </a:xfrm>
        </p:grpSpPr>
        <p:cxnSp>
          <p:nvCxnSpPr>
            <p:cNvPr id="25628" name="直接连接符 13"/>
            <p:cNvCxnSpPr>
              <a:endCxn id="21519" idx="5"/>
            </p:cNvCxnSpPr>
            <p:nvPr/>
          </p:nvCxnSpPr>
          <p:spPr>
            <a:xfrm flipH="1">
              <a:off x="7572" y="5083"/>
              <a:ext cx="926" cy="1734"/>
            </a:xfrm>
            <a:prstGeom prst="line">
              <a:avLst/>
            </a:prstGeom>
            <a:ln w="190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25629" name="直接连接符 5"/>
            <p:cNvCxnSpPr>
              <a:endCxn id="21518" idx="2"/>
            </p:cNvCxnSpPr>
            <p:nvPr/>
          </p:nvCxnSpPr>
          <p:spPr>
            <a:xfrm flipH="1" flipV="1">
              <a:off x="7643" y="6078"/>
              <a:ext cx="238" cy="127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cxnSp>
      </p:grpSp>
      <p:grpSp>
        <p:nvGrpSpPr>
          <p:cNvPr id="10" name="组合 9"/>
          <p:cNvGrpSpPr/>
          <p:nvPr/>
        </p:nvGrpSpPr>
        <p:grpSpPr>
          <a:xfrm>
            <a:off x="5799138" y="4303713"/>
            <a:ext cx="1055687" cy="504825"/>
            <a:chOff x="6155345" y="4248705"/>
            <a:chExt cx="1055687" cy="504826"/>
          </a:xfrm>
        </p:grpSpPr>
        <p:grpSp>
          <p:nvGrpSpPr>
            <p:cNvPr id="25622" name="组合 5"/>
            <p:cNvGrpSpPr/>
            <p:nvPr/>
          </p:nvGrpSpPr>
          <p:grpSpPr>
            <a:xfrm>
              <a:off x="6413500" y="4582037"/>
              <a:ext cx="576000" cy="72000"/>
              <a:chOff x="6276877" y="4229331"/>
              <a:chExt cx="576000" cy="72000"/>
            </a:xfrm>
          </p:grpSpPr>
          <p:cxnSp>
            <p:nvCxnSpPr>
              <p:cNvPr id="25625" name="直接连接符 2"/>
              <p:cNvCxnSpPr/>
              <p:nvPr/>
            </p:nvCxnSpPr>
            <p:spPr>
              <a:xfrm>
                <a:off x="6276877" y="4301331"/>
                <a:ext cx="576000" cy="0"/>
              </a:xfrm>
              <a:prstGeom prst="line">
                <a:avLst/>
              </a:prstGeom>
              <a:ln w="12700" cap="flat" cmpd="sng">
                <a:solidFill>
                  <a:srgbClr val="C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25626" name="直接连接符 26"/>
              <p:cNvCxnSpPr/>
              <p:nvPr/>
            </p:nvCxnSpPr>
            <p:spPr>
              <a:xfrm rot="5400000">
                <a:off x="6816877" y="4265331"/>
                <a:ext cx="72000" cy="0"/>
              </a:xfrm>
              <a:prstGeom prst="line">
                <a:avLst/>
              </a:prstGeom>
              <a:ln w="12700" cap="flat" cmpd="sng">
                <a:solidFill>
                  <a:srgbClr val="C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25627" name="直接连接符 27"/>
              <p:cNvCxnSpPr/>
              <p:nvPr/>
            </p:nvCxnSpPr>
            <p:spPr>
              <a:xfrm rot="5400000">
                <a:off x="6240877" y="4265331"/>
                <a:ext cx="72000" cy="0"/>
              </a:xfrm>
              <a:prstGeom prst="line">
                <a:avLst/>
              </a:prstGeom>
              <a:ln w="12700" cap="flat" cmpd="sng">
                <a:solidFill>
                  <a:srgbClr val="C00000"/>
                </a:solidFill>
                <a:prstDash val="solid"/>
                <a:headEnd type="none" w="med" len="med"/>
                <a:tailEnd type="none" w="med" len="med"/>
              </a:ln>
            </p:spPr>
          </p:cxnSp>
        </p:grpSp>
        <p:sp>
          <p:nvSpPr>
            <p:cNvPr id="25623" name="文本框 6"/>
            <p:cNvSpPr txBox="1"/>
            <p:nvPr/>
          </p:nvSpPr>
          <p:spPr>
            <a:xfrm>
              <a:off x="6379397" y="4248705"/>
              <a:ext cx="607859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50m</a:t>
              </a:r>
              <a:endParaRPr lang="zh-CN" altLang="en-US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5624" name="矩形 7"/>
            <p:cNvSpPr/>
            <p:nvPr/>
          </p:nvSpPr>
          <p:spPr>
            <a:xfrm>
              <a:off x="6155345" y="4280123"/>
              <a:ext cx="1055687" cy="473408"/>
            </a:xfrm>
            <a:prstGeom prst="rect">
              <a:avLst/>
            </a:prstGeom>
            <a:noFill/>
            <a:ln w="19050" cap="flat" cmpd="sng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latinLnBrk="1" hangingPunct="1"/>
              <a:endParaRPr lang="zh-CN" altLang="en-US" dirty="0">
                <a:latin typeface="Gulim" pitchFamily="34" charset="-127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41" y="2929225"/>
            <a:ext cx="887040" cy="180276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0" grpId="0"/>
      <p:bldP spid="21510" grpId="0"/>
      <p:bldP spid="21511" grpId="0"/>
      <p:bldP spid="21512" grpId="0" animBg="1"/>
      <p:bldP spid="21516" grpId="0"/>
      <p:bldP spid="21518" grpId="0"/>
      <p:bldP spid="21519" grpId="0" animBg="1"/>
      <p:bldP spid="23" grpId="0" animBg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文本框 4"/>
          <p:cNvSpPr txBox="1"/>
          <p:nvPr/>
        </p:nvSpPr>
        <p:spPr>
          <a:xfrm>
            <a:off x="533400" y="1457325"/>
            <a:ext cx="8258175" cy="2862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①定下出发时的位置。</a:t>
            </a:r>
            <a:endParaRPr lang="zh-CN" altLang="en-US" sz="36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eaLnBrk="1" hangingPunct="1"/>
            <a:r>
              <a:rPr lang="zh-CN" altLang="en-US" sz="36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②标出示意图的方向标。</a:t>
            </a:r>
            <a:endParaRPr lang="zh-CN" altLang="en-US" sz="36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eaLnBrk="1" hangingPunct="1"/>
            <a:r>
              <a:rPr lang="zh-CN" altLang="en-US" sz="36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③用量角器量出方向。</a:t>
            </a:r>
            <a:endParaRPr lang="zh-CN" altLang="en-US" sz="36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eaLnBrk="1" hangingPunct="1"/>
            <a:r>
              <a:rPr lang="zh-CN" altLang="en-US" sz="36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④确定1cm代表多长的距离，计算出图上距离，量出图上距离。</a:t>
            </a:r>
            <a:endParaRPr lang="zh-CN" altLang="en-US" sz="28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2584450" y="508000"/>
            <a:ext cx="4978400" cy="1601788"/>
            <a:chOff x="3348403" y="1502516"/>
            <a:chExt cx="4977460" cy="1600589"/>
          </a:xfrm>
        </p:grpSpPr>
        <p:pic>
          <p:nvPicPr>
            <p:cNvPr id="27652" name="图片 2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120382" y="1983730"/>
              <a:ext cx="1205481" cy="111937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7653" name="AutoShape 3"/>
            <p:cNvSpPr/>
            <p:nvPr/>
          </p:nvSpPr>
          <p:spPr>
            <a:xfrm>
              <a:off x="3348403" y="1502516"/>
              <a:ext cx="3431527" cy="736049"/>
            </a:xfrm>
            <a:prstGeom prst="wedgeRoundRectCallout">
              <a:avLst>
                <a:gd name="adj1" fmla="val 62722"/>
                <a:gd name="adj2" fmla="val -2514"/>
                <a:gd name="adj3" fmla="val 16667"/>
              </a:avLst>
            </a:prstGeom>
            <a:solidFill>
              <a:schemeClr val="bg1"/>
            </a:solidFill>
            <a:ln w="19050" cap="flat" cmpd="sng">
              <a:solidFill>
                <a:srgbClr val="3399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0000" tIns="46800" rIns="90000" bIns="46800"/>
            <a:lstStyle/>
            <a:p>
              <a:pPr eaLnBrk="1" latinLnBrk="1" hangingPunct="1"/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画路线图的步骤：</a:t>
              </a:r>
              <a:endParaRPr lang="zh-CN" altLang="en-US" sz="32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</p:bldLst>
  </p:timing>
</p:sld>
</file>

<file path=ppt/tags/tag1.xml><?xml version="1.0" encoding="utf-8"?>
<p:tagLst xmlns:p="http://schemas.openxmlformats.org/presentationml/2006/main">
  <p:tag name="ISLIDE.ADDREMOVEWATERMARK" val="Vbr9OOEjLO"/>
</p:tagLst>
</file>

<file path=ppt/tags/tag10.xml><?xml version="1.0" encoding="utf-8"?>
<p:tagLst xmlns:p="http://schemas.openxmlformats.org/presentationml/2006/main">
  <p:tag name="ISLIDE.ADDREMOVEWATERMARK" val="JcxCNjtZ79"/>
</p:tagLst>
</file>

<file path=ppt/tags/tag11.xml><?xml version="1.0" encoding="utf-8"?>
<p:tagLst xmlns:p="http://schemas.openxmlformats.org/presentationml/2006/main">
  <p:tag name="ISLIDE.ADDREMOVEWATERMARK" val="Vbr9OOEjLO"/>
</p:tagLst>
</file>

<file path=ppt/tags/tag12.xml><?xml version="1.0" encoding="utf-8"?>
<p:tagLst xmlns:p="http://schemas.openxmlformats.org/presentationml/2006/main">
  <p:tag name="ISLIDE.ADDREMOVEWATERMARK" val="JcxCNjtZ79"/>
</p:tagLst>
</file>

<file path=ppt/tags/tag13.xml><?xml version="1.0" encoding="utf-8"?>
<p:tagLst xmlns:p="http://schemas.openxmlformats.org/presentationml/2006/main">
  <p:tag name="ISLIDE.ADDREMOVEWATERMARK" val="Vbr9OOEjLO"/>
</p:tagLst>
</file>

<file path=ppt/tags/tag14.xml><?xml version="1.0" encoding="utf-8"?>
<p:tagLst xmlns:p="http://schemas.openxmlformats.org/presentationml/2006/main">
  <p:tag name="ISLIDE.ADDREMOVEWATERMARK" val="JcxCNjtZ79"/>
</p:tagLst>
</file>

<file path=ppt/tags/tag15.xml><?xml version="1.0" encoding="utf-8"?>
<p:tagLst xmlns:p="http://schemas.openxmlformats.org/presentationml/2006/main">
  <p:tag name="COMMONDATA" val="eyJoZGlkIjoiYzJmYmM0OTc5ZTFiNzBkNzQzODgwOGQyYTI1NDgyMGUifQ=="/>
</p:tagLst>
</file>

<file path=ppt/tags/tag2.xml><?xml version="1.0" encoding="utf-8"?>
<p:tagLst xmlns:p="http://schemas.openxmlformats.org/presentationml/2006/main">
  <p:tag name="ISLIDE.ADDREMOVEWATERMARK" val="JcxCNjtZ79"/>
</p:tagLst>
</file>

<file path=ppt/tags/tag3.xml><?xml version="1.0" encoding="utf-8"?>
<p:tagLst xmlns:p="http://schemas.openxmlformats.org/presentationml/2006/main">
  <p:tag name="ISLIDE.ADDREMOVEWATERMARK" val="LFdIlzHAWw"/>
</p:tagLst>
</file>

<file path=ppt/tags/tag4.xml><?xml version="1.0" encoding="utf-8"?>
<p:tagLst xmlns:p="http://schemas.openxmlformats.org/presentationml/2006/main">
  <p:tag name="ISLIDE.ADDREMOVEWATERMARK" val="r3LOTc9DIQ"/>
</p:tagLst>
</file>

<file path=ppt/tags/tag5.xml><?xml version="1.0" encoding="utf-8"?>
<p:tagLst xmlns:p="http://schemas.openxmlformats.org/presentationml/2006/main">
  <p:tag name="ISLIDE.ADDREMOVEWATERMARK" val="Vbr9OOEjLO"/>
</p:tagLst>
</file>

<file path=ppt/tags/tag6.xml><?xml version="1.0" encoding="utf-8"?>
<p:tagLst xmlns:p="http://schemas.openxmlformats.org/presentationml/2006/main">
  <p:tag name="ISLIDE.ADDREMOVEWATERMARK" val="JcxCNjtZ79"/>
</p:tagLst>
</file>

<file path=ppt/tags/tag7.xml><?xml version="1.0" encoding="utf-8"?>
<p:tagLst xmlns:p="http://schemas.openxmlformats.org/presentationml/2006/main">
  <p:tag name="ISLIDE.ADDREMOVEWATERMARK" val="Vbr9OOEjLO"/>
</p:tagLst>
</file>

<file path=ppt/tags/tag8.xml><?xml version="1.0" encoding="utf-8"?>
<p:tagLst xmlns:p="http://schemas.openxmlformats.org/presentationml/2006/main">
  <p:tag name="ISLIDE.ADDREMOVEWATERMARK" val="JcxCNjtZ79"/>
</p:tagLst>
</file>

<file path=ppt/tags/tag9.xml><?xml version="1.0" encoding="utf-8"?>
<p:tagLst xmlns:p="http://schemas.openxmlformats.org/presentationml/2006/main">
  <p:tag name="ISLIDE.ADDREMOVEWATERMARK" val="Vbr9OOEjLO"/>
</p:tagLst>
</file>

<file path=ppt/theme/theme1.xml><?xml version="1.0" encoding="utf-8"?>
<a:theme xmlns:a="http://schemas.openxmlformats.org/drawingml/2006/main" name="디자인 사용자 지정">
  <a:themeElements>
    <a:clrScheme name="디자인 사용자 지정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choco</Template>
  <TotalTime>0</TotalTime>
  <Words>936</Words>
  <Application>WPS 演示</Application>
  <PresentationFormat>全屏显示(16:9)</PresentationFormat>
  <Paragraphs>135</Paragraphs>
  <Slides>11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5" baseType="lpstr">
      <vt:lpstr>Arial</vt:lpstr>
      <vt:lpstr>宋体</vt:lpstr>
      <vt:lpstr>Wingdings</vt:lpstr>
      <vt:lpstr>Gulim</vt:lpstr>
      <vt:lpstr>Malgun Gothic</vt:lpstr>
      <vt:lpstr>Calibri</vt:lpstr>
      <vt:lpstr>等线</vt:lpstr>
      <vt:lpstr>楷体</vt:lpstr>
      <vt:lpstr>华文楷体</vt:lpstr>
      <vt:lpstr>黑体</vt:lpstr>
      <vt:lpstr>Times New Roman</vt:lpstr>
      <vt:lpstr>微软雅黑</vt:lpstr>
      <vt:lpstr>Arial Unicode MS</vt:lpstr>
      <vt:lpstr>디자인 사용자 지정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P.P.TEMPLATE KOREA</dc:title>
  <dc:creator>sookhyun</dc:creator>
  <cp:lastModifiedBy>Administrator</cp:lastModifiedBy>
  <cp:revision>641</cp:revision>
  <dcterms:created xsi:type="dcterms:W3CDTF">2008-03-19T06:41:00Z</dcterms:created>
  <dcterms:modified xsi:type="dcterms:W3CDTF">2023-09-06T12:49:20Z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C2D44FC4A0044711B95B350AC55394E4_12</vt:lpwstr>
  </property>
</Properties>
</file>