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5" r:id="rId1"/>
  </p:sldMasterIdLst>
  <p:notesMasterIdLst>
    <p:notesMasterId r:id="rId22"/>
  </p:notesMasterIdLst>
  <p:sldIdLst>
    <p:sldId id="256" r:id="rId2"/>
    <p:sldId id="344" r:id="rId3"/>
    <p:sldId id="345" r:id="rId4"/>
    <p:sldId id="346" r:id="rId5"/>
    <p:sldId id="347" r:id="rId6"/>
    <p:sldId id="348" r:id="rId7"/>
    <p:sldId id="349" r:id="rId8"/>
    <p:sldId id="350" r:id="rId9"/>
    <p:sldId id="351" r:id="rId10"/>
    <p:sldId id="352" r:id="rId11"/>
    <p:sldId id="356" r:id="rId12"/>
    <p:sldId id="353" r:id="rId13"/>
    <p:sldId id="354" r:id="rId14"/>
    <p:sldId id="357" r:id="rId15"/>
    <p:sldId id="328" r:id="rId16"/>
    <p:sldId id="358" r:id="rId17"/>
    <p:sldId id="359" r:id="rId18"/>
    <p:sldId id="360" r:id="rId19"/>
    <p:sldId id="361" r:id="rId20"/>
    <p:sldId id="362" r:id="rId21"/>
  </p:sldIdLst>
  <p:sldSz cx="9144000" cy="5143500" type="screen16x9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5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F8FF"/>
    <a:srgbClr val="01A0E9"/>
    <a:srgbClr val="ECFBFE"/>
    <a:srgbClr val="6AD0FE"/>
    <a:srgbClr val="3FC6E1"/>
    <a:srgbClr val="0066FF"/>
    <a:srgbClr val="0000FF"/>
    <a:srgbClr val="F7FB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浅色样式 2 - 强调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49" autoAdjust="0"/>
    <p:restoredTop sz="94660" autoAdjust="0"/>
  </p:normalViewPr>
  <p:slideViewPr>
    <p:cSldViewPr snapToGrid="0">
      <p:cViewPr varScale="1">
        <p:scale>
          <a:sx n="108" d="100"/>
          <a:sy n="108" d="100"/>
        </p:scale>
        <p:origin x="734" y="72"/>
      </p:cViewPr>
      <p:guideLst>
        <p:guide orient="horz" pos="1620"/>
        <p:guide pos="285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-6054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471FF885-B1B3-4390-89DD-3F3427D312C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黑体" panose="02010609060101010101" pitchFamily="49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BEA02B2-6EAC-4FE4-95ED-6D57E2443CA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黑体" panose="02010609060101010101" pitchFamily="49" charset="-122"/>
              </a:defRPr>
            </a:lvl1pPr>
          </a:lstStyle>
          <a:p>
            <a:pPr>
              <a:defRPr/>
            </a:pPr>
            <a:fld id="{40F59A7A-67B2-49EE-9942-7896B1B56C96}" type="datetimeFigureOut">
              <a:rPr lang="zh-CN" altLang="en-US"/>
              <a:pPr>
                <a:defRPr/>
              </a:pPr>
              <a:t>2023/2/13</a:t>
            </a:fld>
            <a:endParaRPr lang="zh-CN" altLang="en-US" dirty="0"/>
          </a:p>
        </p:txBody>
      </p:sp>
      <p:sp>
        <p:nvSpPr>
          <p:cNvPr id="4" name="幻灯片图像占位符 3">
            <a:extLst>
              <a:ext uri="{FF2B5EF4-FFF2-40B4-BE49-F238E27FC236}">
                <a16:creationId xmlns:a16="http://schemas.microsoft.com/office/drawing/2014/main" id="{B70DE9BC-377F-419C-909C-1390D32836C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>
            <a:extLst>
              <a:ext uri="{FF2B5EF4-FFF2-40B4-BE49-F238E27FC236}">
                <a16:creationId xmlns:a16="http://schemas.microsoft.com/office/drawing/2014/main" id="{14CE3A73-2F44-4CC4-B7AD-78DE92E010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B153FE8-F2E1-46AF-8FA6-881614C8B37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黑体" panose="02010609060101010101" pitchFamily="49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CCBE49-02CF-41C9-A583-7E978F1C22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黑体" panose="02010609060101010101" pitchFamily="49" charset="-122"/>
              </a:defRPr>
            </a:lvl1pPr>
          </a:lstStyle>
          <a:p>
            <a:pPr>
              <a:defRPr/>
            </a:pPr>
            <a:fld id="{59B4ED83-81BE-43C4-9E99-8705C943C26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68FF7360-FB59-4E2D-8755-3AC4B301C7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86" b="12314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A7C143A2-9E8F-49C8-BEB8-3834A2BA1C44}"/>
              </a:ext>
            </a:extLst>
          </p:cNvPr>
          <p:cNvSpPr/>
          <p:nvPr userDrawn="1"/>
        </p:nvSpPr>
        <p:spPr>
          <a:xfrm>
            <a:off x="700088" y="1166813"/>
            <a:ext cx="7743825" cy="2809875"/>
          </a:xfrm>
          <a:prstGeom prst="rect">
            <a:avLst/>
          </a:prstGeom>
          <a:noFill/>
          <a:ln w="76200">
            <a:solidFill>
              <a:schemeClr val="accent2"/>
            </a:solidFill>
          </a:ln>
          <a:effectLst>
            <a:outerShdw blurRad="368300" dist="469900" dir="6240000" sx="102000" sy="102000" algn="ctr" rotWithShape="0">
              <a:srgbClr val="000000">
                <a:alpha val="6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rgbClr val="FF0000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028485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F1F34A28-9E22-4D29-927E-8F55EAC5141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479425"/>
            <a:ext cx="9144000" cy="42608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  <a:defRPr/>
            </a:pPr>
            <a:endParaRPr lang="zh-CN" altLang="en-US" sz="3200" b="1">
              <a:solidFill>
                <a:srgbClr val="1C1C1C"/>
              </a:solidFill>
              <a:latin typeface="宋体" panose="02010600030101010101" pitchFamily="2" charset="-122"/>
            </a:endParaRPr>
          </a:p>
        </p:txBody>
      </p:sp>
      <p:pic>
        <p:nvPicPr>
          <p:cNvPr id="3" name="图片 5">
            <a:extLst>
              <a:ext uri="{FF2B5EF4-FFF2-40B4-BE49-F238E27FC236}">
                <a16:creationId xmlns:a16="http://schemas.microsoft.com/office/drawing/2014/main" id="{0C6555FE-6A09-41B5-B323-D82F0037FB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86" b="12314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7441E0CB-864A-45A7-B0E4-986A91A6B437}"/>
              </a:ext>
            </a:extLst>
          </p:cNvPr>
          <p:cNvSpPr/>
          <p:nvPr userDrawn="1"/>
        </p:nvSpPr>
        <p:spPr>
          <a:xfrm>
            <a:off x="0" y="411163"/>
            <a:ext cx="9144000" cy="4321175"/>
          </a:xfrm>
          <a:prstGeom prst="rect">
            <a:avLst/>
          </a:prstGeom>
          <a:solidFill>
            <a:schemeClr val="bg1"/>
          </a:solidFill>
          <a:ln w="508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rgbClr val="FF0000"/>
              </a:solidFill>
              <a:cs typeface="+mn-ea"/>
              <a:sym typeface="+mn-lt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DB9CE26C-93C7-4471-8350-A88385DF1A32}"/>
              </a:ext>
            </a:extLst>
          </p:cNvPr>
          <p:cNvSpPr/>
          <p:nvPr userDrawn="1"/>
        </p:nvSpPr>
        <p:spPr>
          <a:xfrm>
            <a:off x="0" y="403225"/>
            <a:ext cx="9144000" cy="76200"/>
          </a:xfrm>
          <a:prstGeom prst="rect">
            <a:avLst/>
          </a:prstGeom>
          <a:solidFill>
            <a:srgbClr val="C0504D"/>
          </a:solidFill>
          <a:ln w="508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rgbClr val="FF0000"/>
              </a:solidFill>
              <a:cs typeface="+mn-ea"/>
              <a:sym typeface="+mn-lt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6D4C2C56-6890-4BEA-90F6-CAB44DDE0B19}"/>
              </a:ext>
            </a:extLst>
          </p:cNvPr>
          <p:cNvSpPr/>
          <p:nvPr userDrawn="1"/>
        </p:nvSpPr>
        <p:spPr>
          <a:xfrm>
            <a:off x="0" y="4656138"/>
            <a:ext cx="9144000" cy="76200"/>
          </a:xfrm>
          <a:prstGeom prst="rect">
            <a:avLst/>
          </a:prstGeom>
          <a:solidFill>
            <a:srgbClr val="C0504D"/>
          </a:solidFill>
          <a:ln w="508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rgbClr val="FF0000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100391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7">
            <a:extLst>
              <a:ext uri="{FF2B5EF4-FFF2-40B4-BE49-F238E27FC236}">
                <a16:creationId xmlns:a16="http://schemas.microsoft.com/office/drawing/2014/main" id="{A7EA703C-737C-4FF4-A8C6-B0BD37B828E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矩形 6">
            <a:extLst>
              <a:ext uri="{FF2B5EF4-FFF2-40B4-BE49-F238E27FC236}">
                <a16:creationId xmlns:a16="http://schemas.microsoft.com/office/drawing/2014/main" id="{A90E0432-3CD6-4F77-AA0C-CCAE254558C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  <a:defRPr/>
            </a:pPr>
            <a:endParaRPr lang="zh-CN" altLang="en-US" sz="3200" b="1">
              <a:solidFill>
                <a:srgbClr val="1C1C1C"/>
              </a:solidFill>
              <a:latin typeface="宋体" panose="02010600030101010101" pitchFamily="2" charset="-122"/>
            </a:endParaRPr>
          </a:p>
        </p:txBody>
      </p:sp>
      <p:pic>
        <p:nvPicPr>
          <p:cNvPr id="1028" name="图片 1">
            <a:extLst>
              <a:ext uri="{FF2B5EF4-FFF2-40B4-BE49-F238E27FC236}">
                <a16:creationId xmlns:a16="http://schemas.microsoft.com/office/drawing/2014/main" id="{411F4315-3EA6-41C2-AA4A-636523884EC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9" t="23634" r="3419" b="23878"/>
          <a:stretch>
            <a:fillRect/>
          </a:stretch>
        </p:blipFill>
        <p:spPr bwMode="auto">
          <a:xfrm>
            <a:off x="-9525" y="-9525"/>
            <a:ext cx="9163050" cy="515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86" r:id="rId1"/>
    <p:sldLayoutId id="2147484087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9pPr>
    </p:titleStyle>
    <p:bodyStyle>
      <a:lvl1pPr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sz="2400" b="1" kern="1200">
          <a:solidFill>
            <a:schemeClr val="tx1"/>
          </a:solidFill>
          <a:latin typeface="+mj-lt"/>
          <a:ea typeface="+mn-ea"/>
          <a:cs typeface="+mn-cs"/>
        </a:defRPr>
      </a:lvl1pPr>
      <a:lvl2pPr marL="4572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C2B87D65-3F8A-45E5-8477-23504EDDC303}"/>
              </a:ext>
            </a:extLst>
          </p:cNvPr>
          <p:cNvSpPr/>
          <p:nvPr/>
        </p:nvSpPr>
        <p:spPr>
          <a:xfrm>
            <a:off x="2840038" y="1878013"/>
            <a:ext cx="4830762" cy="831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4800" b="1" dirty="0">
                <a:latin typeface="幼圆" panose="02010509060101010101" pitchFamily="49" charset="-122"/>
                <a:ea typeface="幼圆" panose="02010509060101010101" pitchFamily="49" charset="-122"/>
                <a:cs typeface="+mj-cs"/>
              </a:rPr>
              <a:t>4.</a:t>
            </a:r>
            <a:r>
              <a:rPr lang="zh-CN" altLang="en-US" sz="4800" b="1" dirty="0">
                <a:latin typeface="幼圆" panose="02010509060101010101" pitchFamily="49" charset="-122"/>
                <a:ea typeface="幼圆" panose="02010509060101010101" pitchFamily="49" charset="-122"/>
                <a:cs typeface="+mj-cs"/>
              </a:rPr>
              <a:t>数学思考（</a:t>
            </a:r>
            <a:r>
              <a:rPr lang="en-US" altLang="zh-CN" sz="4800" b="1" dirty="0">
                <a:latin typeface="幼圆" panose="02010509060101010101" pitchFamily="49" charset="-122"/>
                <a:ea typeface="幼圆" panose="02010509060101010101" pitchFamily="49" charset="-122"/>
                <a:cs typeface="+mj-cs"/>
              </a:rPr>
              <a:t>3</a:t>
            </a:r>
            <a:r>
              <a:rPr lang="zh-CN" altLang="en-US" sz="4800" b="1" dirty="0">
                <a:latin typeface="幼圆" panose="02010509060101010101" pitchFamily="49" charset="-122"/>
                <a:ea typeface="幼圆" panose="02010509060101010101" pitchFamily="49" charset="-122"/>
                <a:cs typeface="+mj-cs"/>
              </a:rPr>
              <a:t>）</a:t>
            </a:r>
            <a:endParaRPr lang="zh-CN" altLang="en-US" sz="2800" dirty="0"/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C28DA5DF-99C0-44C0-8478-BE9DFEB16F75}"/>
              </a:ext>
            </a:extLst>
          </p:cNvPr>
          <p:cNvCxnSpPr>
            <a:cxnSpLocks/>
          </p:cNvCxnSpPr>
          <p:nvPr/>
        </p:nvCxnSpPr>
        <p:spPr>
          <a:xfrm>
            <a:off x="2840038" y="2773363"/>
            <a:ext cx="433705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副标题 6">
            <a:extLst>
              <a:ext uri="{FF2B5EF4-FFF2-40B4-BE49-F238E27FC236}">
                <a16:creationId xmlns:a16="http://schemas.microsoft.com/office/drawing/2014/main" id="{AC224F4C-171C-4360-91E3-C2DDC63820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3813" y="2782888"/>
            <a:ext cx="2349500" cy="50006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zh-CN" dirty="0">
                <a:ea typeface="楷体" panose="02010609060101010101" pitchFamily="49" charset="-122"/>
              </a:rPr>
              <a:t>R</a:t>
            </a:r>
            <a:r>
              <a:rPr lang="zh-CN" altLang="en-US" dirty="0">
                <a:latin typeface="+mn-ea"/>
              </a:rPr>
              <a:t>·</a:t>
            </a:r>
            <a:r>
              <a:rPr lang="zh-CN" altLang="en-US" dirty="0">
                <a:ea typeface="楷体" panose="02010609060101010101" pitchFamily="49" charset="-122"/>
              </a:rPr>
              <a:t>六年级下册</a:t>
            </a:r>
          </a:p>
        </p:txBody>
      </p:sp>
      <p:pic>
        <p:nvPicPr>
          <p:cNvPr id="6" name="Picture 10" descr="https://docimg5.docs.qq.com/image/AgAABsfO-eVuNsLQ97NFJo9kPCW4F0eR.png?w=904&amp;h=912">
            <a:extLst>
              <a:ext uri="{FF2B5EF4-FFF2-40B4-BE49-F238E27FC236}">
                <a16:creationId xmlns:a16="http://schemas.microsoft.com/office/drawing/2014/main" id="{381A1CAD-520B-4126-AEED-184C301A1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715" y="1859845"/>
            <a:ext cx="1548693" cy="156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7">
            <a:extLst>
              <a:ext uri="{FF2B5EF4-FFF2-40B4-BE49-F238E27FC236}">
                <a16:creationId xmlns:a16="http://schemas.microsoft.com/office/drawing/2014/main" id="{F106ED06-4EBE-45F7-AED1-C9206D9070FF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257300" y="776288"/>
            <a:ext cx="3913188" cy="1109662"/>
          </a:xfrm>
          <a:prstGeom prst="wedgeRoundRectCallout">
            <a:avLst>
              <a:gd name="adj1" fmla="val -62458"/>
              <a:gd name="adj2" fmla="val -11144"/>
              <a:gd name="adj3" fmla="val 16667"/>
            </a:avLst>
          </a:prstGeom>
          <a:solidFill>
            <a:srgbClr val="FFFFFF"/>
          </a:solidFill>
          <a:ln w="19050">
            <a:solidFill>
              <a:srgbClr val="3399FF"/>
            </a:solidFill>
            <a:miter lim="800000"/>
            <a:headEnd/>
            <a:tailEnd/>
          </a:ln>
        </p:spPr>
        <p:txBody>
          <a:bodyPr/>
          <a:lstStyle>
            <a:lvl1pPr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r>
              <a:rPr lang="en-US" altLang="zh-CN" sz="3200" b="1">
                <a:solidFill>
                  <a:srgbClr val="000000"/>
                </a:solidFill>
                <a:latin typeface="+mn-lt"/>
                <a:ea typeface="楷体" panose="02010609060101010101" pitchFamily="49" charset="-122"/>
                <a:sym typeface="宋体" panose="02010600030101010101" pitchFamily="2" charset="-122"/>
              </a:rPr>
              <a:t>∠2 </a:t>
            </a:r>
            <a:r>
              <a:rPr lang="zh-CN" altLang="en-US" sz="3200" b="1">
                <a:solidFill>
                  <a:srgbClr val="000000"/>
                </a:solidFill>
                <a:latin typeface="+mn-lt"/>
                <a:ea typeface="楷体" panose="02010609060101010101" pitchFamily="49" charset="-122"/>
                <a:sym typeface="宋体" panose="02010600030101010101" pitchFamily="2" charset="-122"/>
              </a:rPr>
              <a:t>和</a:t>
            </a:r>
            <a:r>
              <a:rPr lang="en-US" altLang="zh-CN" sz="3200" b="1">
                <a:solidFill>
                  <a:srgbClr val="000000"/>
                </a:solidFill>
                <a:latin typeface="+mn-lt"/>
                <a:ea typeface="楷体" panose="02010609060101010101" pitchFamily="49" charset="-122"/>
                <a:sym typeface="宋体" panose="02010600030101010101" pitchFamily="2" charset="-122"/>
              </a:rPr>
              <a:t>∠3</a:t>
            </a:r>
            <a:r>
              <a:rPr lang="zh-CN" altLang="en-US" sz="3200" b="1">
                <a:solidFill>
                  <a:srgbClr val="000000"/>
                </a:solidFill>
                <a:latin typeface="+mn-lt"/>
                <a:ea typeface="楷体" panose="02010609060101010101" pitchFamily="49" charset="-122"/>
                <a:sym typeface="宋体" panose="02010600030101010101" pitchFamily="2" charset="-122"/>
              </a:rPr>
              <a:t>、</a:t>
            </a:r>
            <a:r>
              <a:rPr lang="en-US" altLang="zh-CN" sz="3200" b="1">
                <a:solidFill>
                  <a:srgbClr val="000000"/>
                </a:solidFill>
                <a:latin typeface="+mn-lt"/>
                <a:ea typeface="楷体" panose="02010609060101010101" pitchFamily="49" charset="-122"/>
                <a:sym typeface="宋体" panose="02010600030101010101" pitchFamily="2" charset="-122"/>
              </a:rPr>
              <a:t>∠3 </a:t>
            </a:r>
            <a:r>
              <a:rPr lang="zh-CN" altLang="en-US" sz="3200" b="1">
                <a:solidFill>
                  <a:srgbClr val="000000"/>
                </a:solidFill>
                <a:latin typeface="+mn-lt"/>
                <a:ea typeface="楷体" panose="02010609060101010101" pitchFamily="49" charset="-122"/>
                <a:sym typeface="宋体" panose="02010600030101010101" pitchFamily="2" charset="-122"/>
              </a:rPr>
              <a:t>和</a:t>
            </a:r>
            <a:r>
              <a:rPr lang="en-US" altLang="zh-CN" sz="3200" b="1">
                <a:solidFill>
                  <a:srgbClr val="000000"/>
                </a:solidFill>
                <a:latin typeface="+mn-lt"/>
                <a:ea typeface="楷体" panose="02010609060101010101" pitchFamily="49" charset="-122"/>
                <a:sym typeface="宋体" panose="02010600030101010101" pitchFamily="2" charset="-122"/>
              </a:rPr>
              <a:t>∠4</a:t>
            </a:r>
            <a:r>
              <a:rPr lang="zh-CN" altLang="en-US" sz="3200" b="1">
                <a:solidFill>
                  <a:srgbClr val="000000"/>
                </a:solidFill>
                <a:latin typeface="+mn-lt"/>
                <a:ea typeface="楷体" panose="02010609060101010101" pitchFamily="49" charset="-122"/>
                <a:sym typeface="宋体" panose="02010600030101010101" pitchFamily="2" charset="-122"/>
              </a:rPr>
              <a:t>都能组成平角。</a:t>
            </a:r>
            <a:endParaRPr lang="zh-CN" altLang="en-US" sz="3200" b="1">
              <a:solidFill>
                <a:srgbClr val="000000"/>
              </a:solidFill>
              <a:latin typeface="+mn-lt"/>
              <a:ea typeface="楷体" panose="02010609060101010101" pitchFamily="49" charset="-122"/>
            </a:endParaRPr>
          </a:p>
        </p:txBody>
      </p:sp>
      <p:pic>
        <p:nvPicPr>
          <p:cNvPr id="5" name="图片 4" descr="147副本">
            <a:extLst>
              <a:ext uri="{FF2B5EF4-FFF2-40B4-BE49-F238E27FC236}">
                <a16:creationId xmlns:a16="http://schemas.microsoft.com/office/drawing/2014/main" id="{3770C78C-C3AB-46AB-AF82-0076485CA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763" y="531813"/>
            <a:ext cx="277495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75D1BBD-40D2-49B4-BD55-7618ED3B6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150" y="2119313"/>
            <a:ext cx="3092450" cy="6238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  <a:defRPr/>
            </a:pPr>
            <a:r>
              <a:rPr lang="en-US" altLang="zh-CN" sz="3200" b="1">
                <a:solidFill>
                  <a:srgbClr val="000000"/>
                </a:solidFill>
                <a:latin typeface="+mn-lt"/>
                <a:ea typeface="黑体" panose="02010609060101010101" pitchFamily="49" charset="-122"/>
                <a:sym typeface="宋体" panose="02010600030101010101" pitchFamily="2" charset="-122"/>
              </a:rPr>
              <a:t>∠2+∠3=180</a:t>
            </a:r>
            <a:r>
              <a:rPr lang="zh-CN" altLang="en-US" sz="3200" b="1">
                <a:solidFill>
                  <a:srgbClr val="000000"/>
                </a:solidFill>
                <a:latin typeface="+mn-lt"/>
                <a:ea typeface="黑体" panose="02010609060101010101" pitchFamily="49" charset="-122"/>
                <a:sym typeface="宋体" panose="02010600030101010101" pitchFamily="2" charset="-122"/>
              </a:rPr>
              <a:t>°</a:t>
            </a:r>
            <a:r>
              <a:rPr lang="en-US" altLang="zh-CN" sz="3200" b="1">
                <a:solidFill>
                  <a:srgbClr val="000000"/>
                </a:solidFill>
                <a:latin typeface="+mn-lt"/>
                <a:ea typeface="黑体" panose="02010609060101010101" pitchFamily="49" charset="-122"/>
                <a:sym typeface="宋体" panose="02010600030101010101" pitchFamily="2" charset="-122"/>
              </a:rPr>
              <a:t> </a:t>
            </a:r>
            <a:endParaRPr lang="zh-CN" altLang="en-US" sz="3200" b="1">
              <a:solidFill>
                <a:srgbClr val="000000"/>
              </a:solidFill>
              <a:latin typeface="+mn-lt"/>
              <a:ea typeface="黑体" panose="02010609060101010101" pitchFamily="49" charset="-122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27A6460E-3AD5-4D16-ADAB-4C305E0743DC}"/>
              </a:ext>
            </a:extLst>
          </p:cNvPr>
          <p:cNvGrpSpPr>
            <a:grpSpLocks/>
          </p:cNvGrpSpPr>
          <p:nvPr/>
        </p:nvGrpSpPr>
        <p:grpSpPr bwMode="auto">
          <a:xfrm>
            <a:off x="6702425" y="1420813"/>
            <a:ext cx="1190625" cy="774700"/>
            <a:chOff x="10929" y="2601"/>
            <a:chExt cx="1875" cy="1218"/>
          </a:xfrm>
        </p:grpSpPr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FB307E22-806A-4644-BF21-A63C08C48760}"/>
                </a:ext>
              </a:extLst>
            </p:cNvPr>
            <p:cNvCxnSpPr/>
            <p:nvPr/>
          </p:nvCxnSpPr>
          <p:spPr>
            <a:xfrm>
              <a:off x="10929" y="2601"/>
              <a:ext cx="187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>
              <a:extLst>
                <a:ext uri="{FF2B5EF4-FFF2-40B4-BE49-F238E27FC236}">
                  <a16:creationId xmlns:a16="http://schemas.microsoft.com/office/drawing/2014/main" id="{9C31F199-51E7-44F9-A61A-2D5B7CB0BF8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929" y="2603"/>
              <a:ext cx="1610" cy="121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8B6DD5F8-C407-463B-A2C2-0044345FB5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9138" y="2119313"/>
            <a:ext cx="3092450" cy="6286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  <a:defRPr/>
            </a:pPr>
            <a:r>
              <a:rPr lang="en-US" altLang="zh-CN" sz="3200" b="1">
                <a:solidFill>
                  <a:srgbClr val="000000"/>
                </a:solidFill>
                <a:latin typeface="+mn-lt"/>
                <a:ea typeface="黑体" panose="02010609060101010101" pitchFamily="49" charset="-122"/>
                <a:sym typeface="宋体" panose="02010600030101010101" pitchFamily="2" charset="-122"/>
              </a:rPr>
              <a:t>∠3+∠4=180</a:t>
            </a:r>
            <a:r>
              <a:rPr lang="zh-CN" altLang="en-US" sz="3200" b="1">
                <a:solidFill>
                  <a:srgbClr val="000000"/>
                </a:solidFill>
                <a:latin typeface="+mn-lt"/>
                <a:ea typeface="黑体" panose="02010609060101010101" pitchFamily="49" charset="-122"/>
                <a:sym typeface="宋体" panose="02010600030101010101" pitchFamily="2" charset="-122"/>
              </a:rPr>
              <a:t>°</a:t>
            </a:r>
            <a:r>
              <a:rPr lang="en-US" altLang="zh-CN" sz="3200" b="1">
                <a:solidFill>
                  <a:srgbClr val="000000"/>
                </a:solidFill>
                <a:latin typeface="+mn-lt"/>
                <a:ea typeface="黑体" panose="02010609060101010101" pitchFamily="49" charset="-122"/>
                <a:sym typeface="宋体" panose="02010600030101010101" pitchFamily="2" charset="-122"/>
              </a:rPr>
              <a:t>  </a:t>
            </a:r>
            <a:endParaRPr lang="zh-CN" altLang="en-US" sz="3200" b="1">
              <a:solidFill>
                <a:srgbClr val="000000"/>
              </a:solidFill>
              <a:latin typeface="+mn-lt"/>
              <a:ea typeface="黑体" panose="02010609060101010101" pitchFamily="49" charset="-122"/>
            </a:endParaRPr>
          </a:p>
        </p:txBody>
      </p:sp>
      <p:sp>
        <p:nvSpPr>
          <p:cNvPr id="11" name="右大括号 10">
            <a:extLst>
              <a:ext uri="{FF2B5EF4-FFF2-40B4-BE49-F238E27FC236}">
                <a16:creationId xmlns:a16="http://schemas.microsoft.com/office/drawing/2014/main" id="{98F8540E-706A-4509-9D92-CE5201C59A92}"/>
              </a:ext>
            </a:extLst>
          </p:cNvPr>
          <p:cNvSpPr/>
          <p:nvPr/>
        </p:nvSpPr>
        <p:spPr>
          <a:xfrm rot="5400000">
            <a:off x="4142582" y="942181"/>
            <a:ext cx="254000" cy="5713413"/>
          </a:xfrm>
          <a:prstGeom prst="rightBrace">
            <a:avLst/>
          </a:prstGeom>
          <a:noFill/>
          <a:ln w="15875">
            <a:solidFill>
              <a:srgbClr val="33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 noProof="1">
              <a:solidFill>
                <a:prstClr val="black"/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9EC6D498-24F4-4DC7-916F-772CBAB156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2638" y="3817938"/>
            <a:ext cx="1830387" cy="62706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  <a:defRPr/>
            </a:pPr>
            <a:r>
              <a:rPr lang="en-US" altLang="zh-CN" sz="3200" b="1">
                <a:solidFill>
                  <a:srgbClr val="000000"/>
                </a:solidFill>
                <a:latin typeface="+mn-lt"/>
                <a:ea typeface="黑体" panose="02010609060101010101" pitchFamily="49" charset="-122"/>
                <a:sym typeface="宋体" panose="02010600030101010101" pitchFamily="2" charset="-122"/>
              </a:rPr>
              <a:t>∠2</a:t>
            </a:r>
            <a:r>
              <a:rPr lang="zh-CN" altLang="en-US" sz="3200" b="1">
                <a:solidFill>
                  <a:srgbClr val="000000"/>
                </a:solidFill>
                <a:latin typeface="+mn-lt"/>
                <a:ea typeface="黑体" panose="02010609060101010101" pitchFamily="49" charset="-122"/>
                <a:sym typeface="宋体" panose="02010600030101010101" pitchFamily="2" charset="-122"/>
              </a:rPr>
              <a:t>＝</a:t>
            </a:r>
            <a:r>
              <a:rPr lang="en-US" altLang="zh-CN" sz="3200" b="1">
                <a:solidFill>
                  <a:srgbClr val="000000"/>
                </a:solidFill>
                <a:latin typeface="+mn-lt"/>
                <a:ea typeface="黑体" panose="02010609060101010101" pitchFamily="49" charset="-122"/>
                <a:sym typeface="宋体" panose="02010600030101010101" pitchFamily="2" charset="-122"/>
              </a:rPr>
              <a:t>∠4</a:t>
            </a:r>
            <a:endParaRPr lang="zh-CN" altLang="en-US" sz="3200" b="1">
              <a:solidFill>
                <a:srgbClr val="000000"/>
              </a:solidFill>
              <a:latin typeface="+mn-lt"/>
              <a:ea typeface="黑体" panose="02010609060101010101" pitchFamily="49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65C022DF-B0EC-494E-9273-FA70C92639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8713" y="3090863"/>
            <a:ext cx="3235325" cy="6270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  <a:defRPr/>
            </a:pPr>
            <a:r>
              <a:rPr lang="en-US" altLang="zh-CN" sz="3200" b="1">
                <a:solidFill>
                  <a:srgbClr val="000000"/>
                </a:solidFill>
                <a:latin typeface="+mn-lt"/>
                <a:ea typeface="黑体" panose="02010609060101010101" pitchFamily="49" charset="-122"/>
                <a:sym typeface="宋体" panose="02010600030101010101" pitchFamily="2" charset="-122"/>
              </a:rPr>
              <a:t>∠2 =180</a:t>
            </a:r>
            <a:r>
              <a:rPr lang="zh-CN" altLang="en-US" sz="3200" b="1">
                <a:solidFill>
                  <a:srgbClr val="000000"/>
                </a:solidFill>
                <a:latin typeface="+mn-lt"/>
                <a:ea typeface="黑体" panose="02010609060101010101" pitchFamily="49" charset="-122"/>
                <a:sym typeface="宋体" panose="02010600030101010101" pitchFamily="2" charset="-122"/>
              </a:rPr>
              <a:t>°－</a:t>
            </a:r>
            <a:r>
              <a:rPr lang="en-US" altLang="zh-CN" sz="3200" b="1">
                <a:solidFill>
                  <a:srgbClr val="000000"/>
                </a:solidFill>
                <a:latin typeface="+mn-lt"/>
                <a:ea typeface="黑体" panose="02010609060101010101" pitchFamily="49" charset="-122"/>
                <a:sym typeface="宋体" panose="02010600030101010101" pitchFamily="2" charset="-122"/>
              </a:rPr>
              <a:t>∠3 </a:t>
            </a:r>
            <a:endParaRPr lang="zh-CN" altLang="en-US" sz="3200" b="1">
              <a:solidFill>
                <a:srgbClr val="000000"/>
              </a:solidFill>
              <a:latin typeface="+mn-lt"/>
              <a:ea typeface="黑体" panose="02010609060101010101" pitchFamily="49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09165F8C-BFA5-42D2-98F1-D4124F33EA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9138" y="3113088"/>
            <a:ext cx="3235325" cy="6286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  <a:defRPr/>
            </a:pPr>
            <a:r>
              <a:rPr lang="en-US" altLang="zh-CN" sz="3200" b="1">
                <a:solidFill>
                  <a:srgbClr val="000000"/>
                </a:solidFill>
                <a:latin typeface="+mn-lt"/>
                <a:ea typeface="黑体" panose="02010609060101010101" pitchFamily="49" charset="-122"/>
                <a:sym typeface="宋体" panose="02010600030101010101" pitchFamily="2" charset="-122"/>
              </a:rPr>
              <a:t>∠4 =180</a:t>
            </a:r>
            <a:r>
              <a:rPr lang="zh-CN" altLang="en-US" sz="3200" b="1">
                <a:solidFill>
                  <a:srgbClr val="000000"/>
                </a:solidFill>
                <a:latin typeface="+mn-lt"/>
                <a:ea typeface="黑体" panose="02010609060101010101" pitchFamily="49" charset="-122"/>
                <a:sym typeface="宋体" panose="02010600030101010101" pitchFamily="2" charset="-122"/>
              </a:rPr>
              <a:t>°－</a:t>
            </a:r>
            <a:r>
              <a:rPr lang="en-US" altLang="zh-CN" sz="3200" b="1">
                <a:solidFill>
                  <a:srgbClr val="000000"/>
                </a:solidFill>
                <a:latin typeface="+mn-lt"/>
                <a:ea typeface="黑体" panose="02010609060101010101" pitchFamily="49" charset="-122"/>
                <a:sym typeface="宋体" panose="02010600030101010101" pitchFamily="2" charset="-122"/>
              </a:rPr>
              <a:t>∠3  </a:t>
            </a:r>
            <a:endParaRPr lang="zh-CN" altLang="en-US" sz="3200" b="1">
              <a:solidFill>
                <a:srgbClr val="000000"/>
              </a:solidFill>
              <a:latin typeface="+mn-lt"/>
              <a:ea typeface="黑体" panose="02010609060101010101" pitchFamily="49" charset="-122"/>
            </a:endParaRPr>
          </a:p>
        </p:txBody>
      </p:sp>
      <p:sp>
        <p:nvSpPr>
          <p:cNvPr id="15" name="右箭头 12">
            <a:extLst>
              <a:ext uri="{FF2B5EF4-FFF2-40B4-BE49-F238E27FC236}">
                <a16:creationId xmlns:a16="http://schemas.microsoft.com/office/drawing/2014/main" id="{764EBEF4-E863-4525-995B-F0BB98C82EE4}"/>
              </a:ext>
            </a:extLst>
          </p:cNvPr>
          <p:cNvSpPr/>
          <p:nvPr/>
        </p:nvSpPr>
        <p:spPr>
          <a:xfrm rot="5400000">
            <a:off x="2280443" y="2837657"/>
            <a:ext cx="449263" cy="241300"/>
          </a:xfrm>
          <a:prstGeom prst="rightArrow">
            <a:avLst/>
          </a:prstGeom>
          <a:solidFill>
            <a:srgbClr val="E966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 noProof="1">
              <a:solidFill>
                <a:prstClr val="white"/>
              </a:solidFill>
            </a:endParaRPr>
          </a:p>
        </p:txBody>
      </p:sp>
      <p:sp>
        <p:nvSpPr>
          <p:cNvPr id="16" name="右箭头 13">
            <a:extLst>
              <a:ext uri="{FF2B5EF4-FFF2-40B4-BE49-F238E27FC236}">
                <a16:creationId xmlns:a16="http://schemas.microsoft.com/office/drawing/2014/main" id="{2E898A1E-1E00-4B1C-9B95-55F6C51663EB}"/>
              </a:ext>
            </a:extLst>
          </p:cNvPr>
          <p:cNvSpPr/>
          <p:nvPr/>
        </p:nvSpPr>
        <p:spPr>
          <a:xfrm rot="5400000">
            <a:off x="5680868" y="2837657"/>
            <a:ext cx="449263" cy="241300"/>
          </a:xfrm>
          <a:prstGeom prst="rightArrow">
            <a:avLst/>
          </a:prstGeom>
          <a:solidFill>
            <a:srgbClr val="E966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 noProof="1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bldLvl="0"/>
      <p:bldP spid="11" grpId="0" bldLvl="0" animBg="1"/>
      <p:bldP spid="12" grpId="0"/>
      <p:bldP spid="13" grpId="0"/>
      <p:bldP spid="14" grpId="0" bldLvl="0"/>
      <p:bldP spid="15" grpId="0" bldLvl="0" animBg="1"/>
      <p:bldP spid="16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9D9962BE-8497-4D85-AAB4-EC2B06967EE7}"/>
              </a:ext>
            </a:extLst>
          </p:cNvPr>
          <p:cNvSpPr txBox="1"/>
          <p:nvPr/>
        </p:nvSpPr>
        <p:spPr>
          <a:xfrm>
            <a:off x="223838" y="1373188"/>
            <a:ext cx="8767762" cy="12747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altLang="zh-CN" sz="3200" b="1" dirty="0">
                <a:latin typeface="+mj-lt"/>
                <a:ea typeface="黑体" panose="02010600030101010101" pitchFamily="49" charset="-122"/>
              </a:rPr>
              <a:t>1. </a:t>
            </a:r>
            <a:r>
              <a:rPr lang="zh-CN" altLang="en-US" sz="3200" b="1" dirty="0">
                <a:latin typeface="+mj-lt"/>
                <a:ea typeface="黑体" panose="02010600030101010101" pitchFamily="49" charset="-122"/>
              </a:rPr>
              <a:t>○、□、△各代表一个数，根据下面的已知条件，求</a:t>
            </a:r>
            <a:r>
              <a:rPr lang="zh-CN" altLang="en-US" sz="3200" b="1" dirty="0">
                <a:ea typeface="黑体" panose="02010600030101010101" pitchFamily="49" charset="-122"/>
              </a:rPr>
              <a:t>○、□、△的值。</a:t>
            </a:r>
            <a:endParaRPr lang="zh-CN" altLang="en-US" sz="3200" b="1" dirty="0">
              <a:latin typeface="+mj-lt"/>
              <a:ea typeface="黑体" panose="02010600030101010101" pitchFamily="49" charset="-122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5BF8F91B-725E-4CA4-BDB4-665626A7D951}"/>
              </a:ext>
            </a:extLst>
          </p:cNvPr>
          <p:cNvSpPr/>
          <p:nvPr/>
        </p:nvSpPr>
        <p:spPr>
          <a:xfrm>
            <a:off x="439738" y="2538413"/>
            <a:ext cx="3027362" cy="15938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zh-CN" altLang="en-US" sz="2800" b="1" dirty="0">
                <a:solidFill>
                  <a:prstClr val="black"/>
                </a:solidFill>
                <a:latin typeface="+mj-lt"/>
                <a:ea typeface="黑体" panose="02010609060101010101" pitchFamily="49" charset="-122"/>
              </a:rPr>
              <a:t>（</a:t>
            </a:r>
            <a:r>
              <a:rPr lang="en-US" altLang="zh-CN" sz="2800" b="1" dirty="0">
                <a:solidFill>
                  <a:prstClr val="black"/>
                </a:solidFill>
                <a:latin typeface="+mj-lt"/>
                <a:ea typeface="黑体" panose="02010609060101010101" pitchFamily="49" charset="-122"/>
              </a:rPr>
              <a:t>1</a:t>
            </a:r>
            <a:r>
              <a:rPr lang="zh-CN" altLang="en-US" sz="2800" b="1" dirty="0">
                <a:solidFill>
                  <a:prstClr val="black"/>
                </a:solidFill>
                <a:latin typeface="+mj-lt"/>
                <a:ea typeface="黑体" panose="02010609060101010101" pitchFamily="49" charset="-122"/>
              </a:rPr>
              <a:t>）○ + □=</a:t>
            </a:r>
            <a:r>
              <a:rPr lang="en-US" altLang="zh-CN" sz="2800" b="1" dirty="0">
                <a:solidFill>
                  <a:prstClr val="black"/>
                </a:solidFill>
                <a:latin typeface="+mj-lt"/>
                <a:ea typeface="黑体" panose="02010609060101010101" pitchFamily="49" charset="-122"/>
              </a:rPr>
              <a:t>9</a:t>
            </a:r>
            <a:r>
              <a:rPr lang="zh-CN" altLang="en-US" sz="2800" b="1" dirty="0">
                <a:solidFill>
                  <a:prstClr val="black"/>
                </a:solidFill>
                <a:latin typeface="+mj-lt"/>
                <a:ea typeface="黑体" panose="02010609060101010101" pitchFamily="49" charset="-122"/>
              </a:rPr>
              <a:t>1</a:t>
            </a:r>
            <a:endParaRPr lang="en-US" altLang="zh-CN" sz="2800" b="1" dirty="0">
              <a:solidFill>
                <a:prstClr val="black"/>
              </a:solidFill>
              <a:latin typeface="+mj-lt"/>
              <a:ea typeface="黑体" panose="02010609060101010101" pitchFamily="49" charset="-122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en-US" altLang="zh-CN" sz="2800" b="1" dirty="0">
                <a:solidFill>
                  <a:prstClr val="black"/>
                </a:solidFill>
                <a:latin typeface="+mj-lt"/>
                <a:ea typeface="黑体" panose="02010609060101010101" pitchFamily="49" charset="-122"/>
              </a:rPr>
              <a:t>	</a:t>
            </a:r>
            <a:r>
              <a:rPr lang="zh-CN" altLang="en-US" sz="2800" b="1" dirty="0">
                <a:solidFill>
                  <a:prstClr val="black"/>
                </a:solidFill>
                <a:latin typeface="+mj-lt"/>
                <a:ea typeface="黑体" panose="02010609060101010101" pitchFamily="49" charset="-122"/>
              </a:rPr>
              <a:t>△+ □ =</a:t>
            </a:r>
            <a:r>
              <a:rPr lang="en-US" altLang="zh-CN" sz="2800" b="1" dirty="0">
                <a:solidFill>
                  <a:prstClr val="black"/>
                </a:solidFill>
                <a:latin typeface="+mj-lt"/>
                <a:ea typeface="黑体" panose="02010609060101010101" pitchFamily="49" charset="-122"/>
              </a:rPr>
              <a:t>63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en-US" altLang="zh-CN" sz="2800" b="1" dirty="0">
                <a:solidFill>
                  <a:prstClr val="black"/>
                </a:solidFill>
                <a:latin typeface="+mj-lt"/>
                <a:ea typeface="黑体" panose="02010609060101010101" pitchFamily="49" charset="-122"/>
              </a:rPr>
              <a:t>	</a:t>
            </a:r>
            <a:r>
              <a:rPr lang="zh-CN" altLang="en-US" sz="2800" b="1" dirty="0">
                <a:solidFill>
                  <a:prstClr val="black"/>
                </a:solidFill>
                <a:latin typeface="+mj-lt"/>
                <a:ea typeface="黑体" panose="02010609060101010101" pitchFamily="49" charset="-122"/>
              </a:rPr>
              <a:t>△ + ○ =</a:t>
            </a:r>
            <a:r>
              <a:rPr lang="en-US" altLang="zh-CN" sz="2800" b="1" dirty="0">
                <a:solidFill>
                  <a:prstClr val="black"/>
                </a:solidFill>
                <a:latin typeface="+mj-lt"/>
                <a:ea typeface="黑体" panose="02010609060101010101" pitchFamily="49" charset="-122"/>
              </a:rPr>
              <a:t>46</a:t>
            </a:r>
            <a:endParaRPr lang="zh-CN" altLang="en-US" sz="1600" b="1" dirty="0">
              <a:latin typeface="+mj-lt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E9817A8-74DB-4E6E-935C-24B5D13BE548}"/>
              </a:ext>
            </a:extLst>
          </p:cNvPr>
          <p:cNvSpPr txBox="1"/>
          <p:nvPr/>
        </p:nvSpPr>
        <p:spPr>
          <a:xfrm>
            <a:off x="676275" y="4041775"/>
            <a:ext cx="3602038" cy="6096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zh-CN" altLang="en-US" sz="2800" b="1" dirty="0">
                <a:solidFill>
                  <a:srgbClr val="FF0000"/>
                </a:solidFill>
                <a:latin typeface="+mj-lt"/>
                <a:ea typeface="黑体" panose="02010600030101010101" pitchFamily="49" charset="-122"/>
              </a:rPr>
              <a:t>□</a:t>
            </a:r>
            <a:r>
              <a:rPr lang="en-US" altLang="zh-CN" sz="2800" b="1" dirty="0">
                <a:solidFill>
                  <a:srgbClr val="FF0000"/>
                </a:solidFill>
                <a:latin typeface="+mj-lt"/>
                <a:ea typeface="黑体" panose="02010600030101010101" pitchFamily="49" charset="-122"/>
              </a:rPr>
              <a:t>=54</a:t>
            </a:r>
            <a:r>
              <a:rPr lang="zh-CN" altLang="en-US" sz="2800" b="1" dirty="0">
                <a:solidFill>
                  <a:srgbClr val="FF0000"/>
                </a:solidFill>
                <a:latin typeface="+mj-lt"/>
                <a:ea typeface="黑体" panose="02010600030101010101" pitchFamily="49" charset="-122"/>
              </a:rPr>
              <a:t>，○</a:t>
            </a:r>
            <a:r>
              <a:rPr lang="en-US" altLang="zh-CN" sz="2800" b="1" dirty="0">
                <a:solidFill>
                  <a:srgbClr val="FF0000"/>
                </a:solidFill>
                <a:latin typeface="+mj-lt"/>
                <a:ea typeface="黑体" panose="02010600030101010101" pitchFamily="49" charset="-122"/>
              </a:rPr>
              <a:t>=37</a:t>
            </a:r>
            <a:r>
              <a:rPr lang="zh-CN" altLang="en-US" sz="2800" b="1" dirty="0">
                <a:solidFill>
                  <a:srgbClr val="FF0000"/>
                </a:solidFill>
                <a:latin typeface="+mj-lt"/>
                <a:ea typeface="黑体" panose="02010600030101010101" pitchFamily="49" charset="-122"/>
              </a:rPr>
              <a:t>，△</a:t>
            </a:r>
            <a:r>
              <a:rPr lang="en-US" altLang="zh-CN" sz="2800" b="1" dirty="0">
                <a:solidFill>
                  <a:srgbClr val="FF0000"/>
                </a:solidFill>
                <a:latin typeface="+mj-lt"/>
                <a:ea typeface="黑体" panose="02010600030101010101" pitchFamily="49" charset="-122"/>
              </a:rPr>
              <a:t>=9</a:t>
            </a:r>
            <a:endParaRPr lang="zh-CN" altLang="en-US" sz="2800" b="1" dirty="0">
              <a:solidFill>
                <a:srgbClr val="FF0000"/>
              </a:solidFill>
              <a:latin typeface="+mj-lt"/>
              <a:ea typeface="黑体" panose="02010600030101010101" pitchFamily="49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7CF3062-F49E-47E5-B175-25C4FD037368}"/>
              </a:ext>
            </a:extLst>
          </p:cNvPr>
          <p:cNvSpPr/>
          <p:nvPr/>
        </p:nvSpPr>
        <p:spPr>
          <a:xfrm>
            <a:off x="4540250" y="2538413"/>
            <a:ext cx="3873500" cy="159543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zh-CN" altLang="en-US" sz="2800" b="1" dirty="0">
                <a:solidFill>
                  <a:prstClr val="black"/>
                </a:solidFill>
                <a:latin typeface="+mj-lt"/>
                <a:ea typeface="黑体" panose="02010609060101010101" pitchFamily="49" charset="-122"/>
              </a:rPr>
              <a:t>（</a:t>
            </a:r>
            <a:r>
              <a:rPr lang="en-US" altLang="zh-CN" sz="2800" b="1" dirty="0">
                <a:solidFill>
                  <a:prstClr val="black"/>
                </a:solidFill>
                <a:latin typeface="+mj-lt"/>
                <a:ea typeface="黑体" panose="02010609060101010101" pitchFamily="49" charset="-122"/>
              </a:rPr>
              <a:t>2</a:t>
            </a:r>
            <a:r>
              <a:rPr lang="zh-CN" altLang="en-US" sz="2800" b="1" dirty="0">
                <a:solidFill>
                  <a:prstClr val="black"/>
                </a:solidFill>
                <a:latin typeface="+mj-lt"/>
                <a:ea typeface="黑体" panose="02010609060101010101" pitchFamily="49" charset="-122"/>
              </a:rPr>
              <a:t>）</a:t>
            </a:r>
            <a:r>
              <a:rPr lang="zh-CN" altLang="en-US" sz="2800" b="1" dirty="0">
                <a:solidFill>
                  <a:prstClr val="black"/>
                </a:solidFill>
                <a:ea typeface="黑体" panose="02010609060101010101" pitchFamily="49" charset="-122"/>
              </a:rPr>
              <a:t> □ － </a:t>
            </a:r>
            <a:r>
              <a:rPr lang="zh-CN" altLang="en-US" sz="2800" b="1" dirty="0">
                <a:solidFill>
                  <a:prstClr val="black"/>
                </a:solidFill>
                <a:latin typeface="+mj-lt"/>
                <a:ea typeface="黑体" panose="02010609060101010101" pitchFamily="49" charset="-122"/>
              </a:rPr>
              <a:t>○ =</a:t>
            </a:r>
            <a:r>
              <a:rPr lang="en-US" altLang="zh-CN" sz="2800" b="1" dirty="0">
                <a:solidFill>
                  <a:prstClr val="black"/>
                </a:solidFill>
                <a:latin typeface="+mj-lt"/>
                <a:ea typeface="黑体" panose="02010609060101010101" pitchFamily="49" charset="-122"/>
              </a:rPr>
              <a:t>8	</a:t>
            </a:r>
            <a:r>
              <a:rPr lang="zh-CN" altLang="en-US" sz="2800" b="1" dirty="0">
                <a:solidFill>
                  <a:prstClr val="black"/>
                </a:solidFill>
                <a:latin typeface="+mj-lt"/>
                <a:ea typeface="黑体" panose="02010609060101010101" pitchFamily="49" charset="-122"/>
              </a:rPr>
              <a:t>              </a:t>
            </a:r>
            <a:endParaRPr lang="en-US" altLang="zh-CN" sz="2800" b="1" dirty="0">
              <a:solidFill>
                <a:prstClr val="black"/>
              </a:solidFill>
              <a:latin typeface="+mj-lt"/>
              <a:ea typeface="黑体" panose="02010609060101010101" pitchFamily="49" charset="-122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en-US" altLang="zh-CN" sz="2800" b="1" dirty="0">
                <a:solidFill>
                  <a:prstClr val="black"/>
                </a:solidFill>
                <a:latin typeface="+mj-lt"/>
                <a:ea typeface="黑体" panose="02010609060101010101" pitchFamily="49" charset="-122"/>
              </a:rPr>
              <a:t>           </a:t>
            </a:r>
            <a:r>
              <a:rPr lang="zh-CN" altLang="en-US" sz="2800" b="1" dirty="0">
                <a:solidFill>
                  <a:prstClr val="black"/>
                </a:solidFill>
                <a:ea typeface="黑体" panose="02010609060101010101" pitchFamily="49" charset="-122"/>
              </a:rPr>
              <a:t>□ </a:t>
            </a:r>
            <a:r>
              <a:rPr lang="zh-CN" altLang="en-US" sz="2800" b="1" dirty="0">
                <a:solidFill>
                  <a:prstClr val="black"/>
                </a:solidFill>
                <a:latin typeface="+mj-lt"/>
                <a:ea typeface="黑体" panose="02010609060101010101" pitchFamily="49" charset="-122"/>
              </a:rPr>
              <a:t>+ </a:t>
            </a:r>
            <a:r>
              <a:rPr lang="zh-CN" altLang="en-US" sz="2800" b="1" dirty="0">
                <a:solidFill>
                  <a:prstClr val="black"/>
                </a:solidFill>
                <a:ea typeface="黑体" panose="02010609060101010101" pitchFamily="49" charset="-122"/>
              </a:rPr>
              <a:t>○</a:t>
            </a:r>
            <a:r>
              <a:rPr lang="zh-CN" altLang="en-US" sz="2800" b="1" dirty="0">
                <a:solidFill>
                  <a:prstClr val="black"/>
                </a:solidFill>
                <a:latin typeface="+mj-lt"/>
                <a:ea typeface="黑体" panose="02010609060101010101" pitchFamily="49" charset="-122"/>
              </a:rPr>
              <a:t> =</a:t>
            </a:r>
            <a:r>
              <a:rPr lang="en-US" altLang="zh-CN" sz="2800" b="1">
                <a:solidFill>
                  <a:prstClr val="black"/>
                </a:solidFill>
                <a:latin typeface="+mj-lt"/>
                <a:ea typeface="黑体" panose="02010609060101010101" pitchFamily="49" charset="-122"/>
              </a:rPr>
              <a:t>12</a:t>
            </a:r>
            <a:endParaRPr lang="en-US" altLang="zh-CN" sz="2800" b="1" dirty="0">
              <a:solidFill>
                <a:prstClr val="black"/>
              </a:solidFill>
              <a:latin typeface="+mj-lt"/>
              <a:ea typeface="黑体" panose="02010609060101010101" pitchFamily="49" charset="-122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zh-CN" altLang="en-US" sz="2800" b="1" dirty="0">
                <a:solidFill>
                  <a:prstClr val="black"/>
                </a:solidFill>
                <a:latin typeface="+mj-lt"/>
                <a:ea typeface="黑体" panose="02010609060101010101" pitchFamily="49" charset="-122"/>
              </a:rPr>
              <a:t>          △</a:t>
            </a:r>
            <a:r>
              <a:rPr lang="en-US" altLang="zh-CN" sz="2800" b="1" dirty="0">
                <a:solidFill>
                  <a:prstClr val="black"/>
                </a:solidFill>
                <a:latin typeface="+mj-lt"/>
                <a:ea typeface="黑体" panose="02010609060101010101" pitchFamily="49" charset="-122"/>
              </a:rPr>
              <a:t>=</a:t>
            </a:r>
            <a:r>
              <a:rPr lang="zh-CN" altLang="en-US" sz="2800" b="1" dirty="0">
                <a:solidFill>
                  <a:prstClr val="black"/>
                </a:solidFill>
                <a:latin typeface="+mj-lt"/>
                <a:ea typeface="黑体" panose="02010609060101010101" pitchFamily="49" charset="-122"/>
              </a:rPr>
              <a:t> </a:t>
            </a:r>
            <a:r>
              <a:rPr lang="zh-CN" altLang="en-US" sz="2800" b="1" dirty="0">
                <a:solidFill>
                  <a:prstClr val="black"/>
                </a:solidFill>
                <a:ea typeface="黑体" panose="02010609060101010101" pitchFamily="49" charset="-122"/>
              </a:rPr>
              <a:t>□ </a:t>
            </a:r>
            <a:r>
              <a:rPr lang="zh-CN" altLang="en-US" sz="2800" b="1" dirty="0">
                <a:solidFill>
                  <a:prstClr val="black"/>
                </a:solidFill>
                <a:latin typeface="Times New Roman"/>
                <a:ea typeface="黑体" panose="02010609060101010101" pitchFamily="49" charset="-122"/>
              </a:rPr>
              <a:t>+ </a:t>
            </a:r>
            <a:r>
              <a:rPr lang="zh-CN" altLang="en-US" sz="2800" b="1" dirty="0">
                <a:solidFill>
                  <a:prstClr val="black"/>
                </a:solidFill>
                <a:ea typeface="黑体" panose="02010609060101010101" pitchFamily="49" charset="-122"/>
              </a:rPr>
              <a:t>□ </a:t>
            </a:r>
            <a:r>
              <a:rPr lang="zh-CN" altLang="en-US" sz="2800" b="1" dirty="0">
                <a:solidFill>
                  <a:prstClr val="black"/>
                </a:solidFill>
                <a:latin typeface="+mj-lt"/>
                <a:ea typeface="黑体" panose="02010609060101010101" pitchFamily="49" charset="-122"/>
              </a:rPr>
              <a:t>+ ○</a:t>
            </a:r>
            <a:endParaRPr lang="zh-CN" altLang="en-US" sz="1600" b="1" dirty="0">
              <a:latin typeface="+mj-lt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C9044DA-E3C3-40C0-840A-7F45F2BE703A}"/>
              </a:ext>
            </a:extLst>
          </p:cNvPr>
          <p:cNvSpPr txBox="1"/>
          <p:nvPr/>
        </p:nvSpPr>
        <p:spPr>
          <a:xfrm>
            <a:off x="4902200" y="4041775"/>
            <a:ext cx="3692525" cy="5603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zh-CN" altLang="en-US" sz="2800" b="1" dirty="0">
                <a:solidFill>
                  <a:srgbClr val="FF0000"/>
                </a:solidFill>
                <a:latin typeface="+mj-lt"/>
                <a:ea typeface="黑体" panose="02010600030101010101" pitchFamily="49" charset="-122"/>
              </a:rPr>
              <a:t>□</a:t>
            </a:r>
            <a:r>
              <a:rPr lang="en-US" altLang="zh-CN" sz="2800" b="1" dirty="0">
                <a:solidFill>
                  <a:srgbClr val="FF0000"/>
                </a:solidFill>
                <a:latin typeface="+mj-lt"/>
                <a:ea typeface="黑体" panose="02010600030101010101" pitchFamily="49" charset="-122"/>
              </a:rPr>
              <a:t>=10</a:t>
            </a:r>
            <a:r>
              <a:rPr lang="zh-CN" altLang="en-US" sz="2800" b="1" dirty="0">
                <a:solidFill>
                  <a:srgbClr val="FF0000"/>
                </a:solidFill>
                <a:latin typeface="+mj-lt"/>
                <a:ea typeface="黑体" panose="02010600030101010101" pitchFamily="49" charset="-122"/>
              </a:rPr>
              <a:t>，○</a:t>
            </a:r>
            <a:r>
              <a:rPr lang="en-US" altLang="zh-CN" sz="2800" b="1" dirty="0">
                <a:solidFill>
                  <a:srgbClr val="FF0000"/>
                </a:solidFill>
                <a:latin typeface="+mj-lt"/>
                <a:ea typeface="黑体" panose="02010600030101010101" pitchFamily="49" charset="-122"/>
              </a:rPr>
              <a:t>=2</a:t>
            </a:r>
            <a:r>
              <a:rPr lang="zh-CN" altLang="en-US" sz="2800" b="1" dirty="0">
                <a:solidFill>
                  <a:srgbClr val="FF0000"/>
                </a:solidFill>
                <a:latin typeface="+mj-lt"/>
                <a:ea typeface="黑体" panose="02010600030101010101" pitchFamily="49" charset="-122"/>
              </a:rPr>
              <a:t>，△</a:t>
            </a:r>
            <a:r>
              <a:rPr lang="en-US" altLang="zh-CN" sz="2800" b="1" dirty="0">
                <a:solidFill>
                  <a:srgbClr val="FF0000"/>
                </a:solidFill>
                <a:latin typeface="+mj-lt"/>
                <a:ea typeface="黑体" panose="02010600030101010101" pitchFamily="49" charset="-122"/>
              </a:rPr>
              <a:t>=22</a:t>
            </a:r>
            <a:endParaRPr lang="zh-CN" altLang="en-US" sz="2800" b="1" dirty="0">
              <a:solidFill>
                <a:srgbClr val="FF0000"/>
              </a:solidFill>
              <a:latin typeface="+mj-lt"/>
              <a:ea typeface="黑体" panose="02010600030101010101" pitchFamily="49" charset="-122"/>
            </a:endParaRPr>
          </a:p>
        </p:txBody>
      </p:sp>
      <p:grpSp>
        <p:nvGrpSpPr>
          <p:cNvPr id="18439" name="组合 1">
            <a:extLst>
              <a:ext uri="{FF2B5EF4-FFF2-40B4-BE49-F238E27FC236}">
                <a16:creationId xmlns:a16="http://schemas.microsoft.com/office/drawing/2014/main" id="{DFC0156B-D1DD-420D-94AC-98C905F907D4}"/>
              </a:ext>
            </a:extLst>
          </p:cNvPr>
          <p:cNvGrpSpPr>
            <a:grpSpLocks/>
          </p:cNvGrpSpPr>
          <p:nvPr/>
        </p:nvGrpSpPr>
        <p:grpSpPr bwMode="auto">
          <a:xfrm>
            <a:off x="-220663" y="749300"/>
            <a:ext cx="2940051" cy="776288"/>
            <a:chOff x="-220696" y="750085"/>
            <a:chExt cx="2940118" cy="774865"/>
          </a:xfrm>
        </p:grpSpPr>
        <p:grpSp>
          <p:nvGrpSpPr>
            <p:cNvPr id="18440" name="组合 16">
              <a:extLst>
                <a:ext uri="{FF2B5EF4-FFF2-40B4-BE49-F238E27FC236}">
                  <a16:creationId xmlns:a16="http://schemas.microsoft.com/office/drawing/2014/main" id="{06B1620F-342C-4681-BD1F-14CDDA3E870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3755" y="750085"/>
              <a:ext cx="2292433" cy="774865"/>
              <a:chOff x="2328716" y="1222207"/>
              <a:chExt cx="3287712" cy="509588"/>
            </a:xfrm>
          </p:grpSpPr>
          <p:sp>
            <p:nvSpPr>
              <p:cNvPr id="13" name="Freeform 9">
                <a:extLst>
                  <a:ext uri="{FF2B5EF4-FFF2-40B4-BE49-F238E27FC236}">
                    <a16:creationId xmlns:a16="http://schemas.microsoft.com/office/drawing/2014/main" id="{74B37FFF-7C3A-4DC9-8A3F-1F017C14F8B5}"/>
                  </a:ext>
                </a:extLst>
              </p:cNvPr>
              <p:cNvSpPr/>
              <p:nvPr/>
            </p:nvSpPr>
            <p:spPr bwMode="auto">
              <a:xfrm flipH="1">
                <a:off x="2328802" y="1222207"/>
                <a:ext cx="3048605" cy="509588"/>
              </a:xfrm>
              <a:custGeom>
                <a:avLst/>
                <a:gdLst>
                  <a:gd name="T0" fmla="*/ 0 w 2601"/>
                  <a:gd name="T1" fmla="*/ 118 h 627"/>
                  <a:gd name="T2" fmla="*/ 2601 w 2601"/>
                  <a:gd name="T3" fmla="*/ 0 h 627"/>
                  <a:gd name="T4" fmla="*/ 2601 w 2601"/>
                  <a:gd name="T5" fmla="*/ 517 h 627"/>
                  <a:gd name="T6" fmla="*/ 189 w 2601"/>
                  <a:gd name="T7" fmla="*/ 627 h 627"/>
                  <a:gd name="T8" fmla="*/ 0 w 2601"/>
                  <a:gd name="T9" fmla="*/ 118 h 6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01" h="627">
                    <a:moveTo>
                      <a:pt x="0" y="118"/>
                    </a:moveTo>
                    <a:lnTo>
                      <a:pt x="2601" y="0"/>
                    </a:lnTo>
                    <a:lnTo>
                      <a:pt x="2601" y="517"/>
                    </a:lnTo>
                    <a:lnTo>
                      <a:pt x="189" y="627"/>
                    </a:lnTo>
                    <a:lnTo>
                      <a:pt x="0" y="118"/>
                    </a:lnTo>
                    <a:close/>
                  </a:path>
                </a:pathLst>
              </a:custGeom>
              <a:solidFill>
                <a:sysClr val="window" lastClr="FFFFFF">
                  <a:lumMod val="75000"/>
                </a:sysClr>
              </a:solidFill>
              <a:ln>
                <a:noFill/>
              </a:ln>
            </p:spPr>
            <p:txBody>
              <a:bodyPr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87ABA6DF-62A4-4C16-AF16-262BBABA69D0}"/>
                  </a:ext>
                </a:extLst>
              </p:cNvPr>
              <p:cNvSpPr/>
              <p:nvPr/>
            </p:nvSpPr>
            <p:spPr bwMode="auto">
              <a:xfrm flipH="1">
                <a:off x="2328802" y="1222207"/>
                <a:ext cx="3287668" cy="418925"/>
              </a:xfrm>
              <a:custGeom>
                <a:avLst/>
                <a:gdLst>
                  <a:gd name="T0" fmla="*/ 0 w 2805"/>
                  <a:gd name="T1" fmla="*/ 0 h 517"/>
                  <a:gd name="T2" fmla="*/ 2805 w 2805"/>
                  <a:gd name="T3" fmla="*/ 0 h 517"/>
                  <a:gd name="T4" fmla="*/ 2805 w 2805"/>
                  <a:gd name="T5" fmla="*/ 517 h 517"/>
                  <a:gd name="T6" fmla="*/ 204 w 2805"/>
                  <a:gd name="T7" fmla="*/ 517 h 517"/>
                  <a:gd name="T8" fmla="*/ 0 w 2805"/>
                  <a:gd name="T9" fmla="*/ 0 h 5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05" h="517">
                    <a:moveTo>
                      <a:pt x="0" y="0"/>
                    </a:moveTo>
                    <a:lnTo>
                      <a:pt x="2805" y="0"/>
                    </a:lnTo>
                    <a:lnTo>
                      <a:pt x="2805" y="517"/>
                    </a:lnTo>
                    <a:lnTo>
                      <a:pt x="204" y="5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12" name="Rectangle 16">
              <a:extLst>
                <a:ext uri="{FF2B5EF4-FFF2-40B4-BE49-F238E27FC236}">
                  <a16:creationId xmlns:a16="http://schemas.microsoft.com/office/drawing/2014/main" id="{347C4CD4-7111-4226-8CF7-85074E4AC7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20696" y="776620"/>
              <a:ext cx="2940118" cy="584201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defRPr/>
              </a:pPr>
              <a:r>
                <a:rPr lang="zh-CN" altLang="en-US" sz="3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随堂练习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A1D8ACEB-8216-4EB5-9A4F-FE1BA306184B}"/>
              </a:ext>
            </a:extLst>
          </p:cNvPr>
          <p:cNvSpPr txBox="1"/>
          <p:nvPr/>
        </p:nvSpPr>
        <p:spPr>
          <a:xfrm>
            <a:off x="641350" y="990600"/>
            <a:ext cx="7685088" cy="18653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altLang="zh-CN" sz="3200" b="1" dirty="0">
                <a:latin typeface="+mj-lt"/>
                <a:ea typeface="黑体" panose="02010600030101010101" pitchFamily="49" charset="-122"/>
              </a:rPr>
              <a:t>2.</a:t>
            </a:r>
            <a:r>
              <a:rPr lang="zh-CN" altLang="en-US" sz="3200" b="1" dirty="0">
                <a:latin typeface="+mj-lt"/>
                <a:ea typeface="黑体" panose="02010600030101010101" pitchFamily="49" charset="-122"/>
              </a:rPr>
              <a:t>如图，把三角形</a:t>
            </a:r>
            <a:r>
              <a:rPr lang="en-US" altLang="zh-CN" sz="3200" b="1" i="1" dirty="0">
                <a:latin typeface="+mj-lt"/>
                <a:ea typeface="黑体" panose="02010600030101010101" pitchFamily="49" charset="-122"/>
              </a:rPr>
              <a:t>ABC</a:t>
            </a:r>
            <a:r>
              <a:rPr lang="zh-CN" altLang="en-US" sz="3200" b="1" dirty="0">
                <a:latin typeface="+mj-lt"/>
                <a:ea typeface="黑体" panose="02010600030101010101" pitchFamily="49" charset="-122"/>
              </a:rPr>
              <a:t>的边</a:t>
            </a:r>
            <a:r>
              <a:rPr lang="en-US" altLang="zh-CN" sz="3200" b="1" i="1" dirty="0">
                <a:latin typeface="+mj-lt"/>
                <a:ea typeface="黑体" panose="02010600030101010101" pitchFamily="49" charset="-122"/>
              </a:rPr>
              <a:t>BC</a:t>
            </a:r>
            <a:r>
              <a:rPr lang="zh-CN" altLang="en-US" sz="3200" b="1" dirty="0">
                <a:latin typeface="+mj-lt"/>
                <a:ea typeface="黑体" panose="02010600030101010101" pitchFamily="49" charset="-122"/>
              </a:rPr>
              <a:t>延长到点</a:t>
            </a:r>
            <a:r>
              <a:rPr lang="en-US" altLang="zh-CN" sz="3200" b="1" i="1" dirty="0">
                <a:latin typeface="+mj-lt"/>
                <a:ea typeface="黑体" panose="02010600030101010101" pitchFamily="49" charset="-122"/>
              </a:rPr>
              <a:t>D</a:t>
            </a:r>
            <a:r>
              <a:rPr lang="zh-CN" altLang="en-US" sz="3200" b="1" dirty="0">
                <a:latin typeface="+mj-lt"/>
                <a:ea typeface="黑体" panose="02010600030101010101" pitchFamily="49" charset="-122"/>
              </a:rPr>
              <a:t>。</a:t>
            </a:r>
            <a:endParaRPr lang="en-US" altLang="zh-CN" sz="3200" b="1" dirty="0">
              <a:latin typeface="+mj-lt"/>
              <a:ea typeface="黑体" panose="02010600030101010101" pitchFamily="49" charset="-122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zh-CN" altLang="en-US" sz="3200" b="1" dirty="0">
                <a:latin typeface="+mj-lt"/>
                <a:ea typeface="黑体" panose="02010600030101010101" pitchFamily="49" charset="-122"/>
              </a:rPr>
              <a:t>（</a:t>
            </a:r>
            <a:r>
              <a:rPr lang="en-US" altLang="zh-CN" sz="3200" b="1" dirty="0">
                <a:latin typeface="+mj-lt"/>
                <a:ea typeface="黑体" panose="02010600030101010101" pitchFamily="49" charset="-122"/>
              </a:rPr>
              <a:t>1</a:t>
            </a:r>
            <a:r>
              <a:rPr lang="zh-CN" altLang="en-US" sz="3200" b="1" dirty="0">
                <a:latin typeface="+mj-lt"/>
                <a:ea typeface="黑体" panose="02010600030101010101" pitchFamily="49" charset="-122"/>
              </a:rPr>
              <a:t>）∠</a:t>
            </a:r>
            <a:r>
              <a:rPr lang="en-US" altLang="zh-CN" sz="3200" b="1" dirty="0">
                <a:latin typeface="+mj-lt"/>
                <a:ea typeface="黑体" panose="02010600030101010101" pitchFamily="49" charset="-122"/>
              </a:rPr>
              <a:t>3</a:t>
            </a:r>
            <a:r>
              <a:rPr lang="zh-CN" altLang="en-US" sz="3200" b="1" dirty="0">
                <a:latin typeface="+mj-lt"/>
                <a:ea typeface="黑体" panose="02010600030101010101" pitchFamily="49" charset="-122"/>
              </a:rPr>
              <a:t>和∠</a:t>
            </a:r>
            <a:r>
              <a:rPr lang="en-US" altLang="zh-CN" sz="3200" b="1" dirty="0">
                <a:latin typeface="+mj-lt"/>
                <a:ea typeface="黑体" panose="02010600030101010101" pitchFamily="49" charset="-122"/>
              </a:rPr>
              <a:t>4</a:t>
            </a:r>
            <a:r>
              <a:rPr lang="zh-CN" altLang="en-US" sz="3200" b="1" dirty="0">
                <a:latin typeface="+mj-lt"/>
                <a:ea typeface="黑体" panose="02010600030101010101" pitchFamily="49" charset="-122"/>
              </a:rPr>
              <a:t>拼成的是什么角？</a:t>
            </a:r>
            <a:endParaRPr lang="en-US" altLang="zh-CN" sz="3200" b="1" dirty="0">
              <a:latin typeface="+mj-lt"/>
              <a:ea typeface="黑体" panose="02010600030101010101" pitchFamily="49" charset="-122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zh-CN" altLang="en-US" sz="3200" b="1" dirty="0">
                <a:latin typeface="+mj-lt"/>
                <a:ea typeface="黑体" panose="02010600030101010101" pitchFamily="49" charset="-122"/>
              </a:rPr>
              <a:t>（</a:t>
            </a:r>
            <a:r>
              <a:rPr lang="en-US" altLang="zh-CN" sz="3200" b="1" dirty="0">
                <a:latin typeface="+mj-lt"/>
                <a:ea typeface="黑体" panose="02010600030101010101" pitchFamily="49" charset="-122"/>
              </a:rPr>
              <a:t>2</a:t>
            </a:r>
            <a:r>
              <a:rPr lang="zh-CN" altLang="en-US" sz="3200" b="1" dirty="0">
                <a:latin typeface="+mj-lt"/>
                <a:ea typeface="黑体" panose="02010600030101010101" pitchFamily="49" charset="-122"/>
              </a:rPr>
              <a:t>）你能说明∠</a:t>
            </a:r>
            <a:r>
              <a:rPr lang="en-US" altLang="zh-CN" sz="3200" b="1" dirty="0">
                <a:latin typeface="+mj-lt"/>
                <a:ea typeface="黑体" panose="02010600030101010101" pitchFamily="49" charset="-122"/>
              </a:rPr>
              <a:t>1+</a:t>
            </a:r>
            <a:r>
              <a:rPr lang="zh-CN" altLang="en-US" sz="3200" b="1" dirty="0">
                <a:latin typeface="+mj-lt"/>
                <a:ea typeface="黑体" panose="02010600030101010101" pitchFamily="49" charset="-122"/>
              </a:rPr>
              <a:t>∠</a:t>
            </a:r>
            <a:r>
              <a:rPr lang="en-US" altLang="zh-CN" sz="3200" b="1" dirty="0">
                <a:latin typeface="+mj-lt"/>
                <a:ea typeface="黑体" panose="02010600030101010101" pitchFamily="49" charset="-122"/>
              </a:rPr>
              <a:t>2=</a:t>
            </a:r>
            <a:r>
              <a:rPr lang="zh-CN" altLang="en-US" sz="3200" b="1" dirty="0">
                <a:latin typeface="+mj-lt"/>
                <a:ea typeface="黑体" panose="02010600030101010101" pitchFamily="49" charset="-122"/>
              </a:rPr>
              <a:t>∠</a:t>
            </a:r>
            <a:r>
              <a:rPr lang="en-US" altLang="zh-CN" sz="3200" b="1" dirty="0">
                <a:latin typeface="+mj-lt"/>
                <a:ea typeface="黑体" panose="02010600030101010101" pitchFamily="49" charset="-122"/>
              </a:rPr>
              <a:t>4</a:t>
            </a:r>
            <a:r>
              <a:rPr lang="zh-CN" altLang="en-US" sz="3200" b="1" dirty="0">
                <a:latin typeface="+mj-lt"/>
                <a:ea typeface="黑体" panose="02010600030101010101" pitchFamily="49" charset="-122"/>
              </a:rPr>
              <a:t>吗？</a:t>
            </a:r>
          </a:p>
        </p:txBody>
      </p:sp>
      <p:pic>
        <p:nvPicPr>
          <p:cNvPr id="19459" name="图片 2">
            <a:extLst>
              <a:ext uri="{FF2B5EF4-FFF2-40B4-BE49-F238E27FC236}">
                <a16:creationId xmlns:a16="http://schemas.microsoft.com/office/drawing/2014/main" id="{A0BFC290-691D-4E22-9C5D-6790427BD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000" y="2848637"/>
            <a:ext cx="4035425" cy="163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66D61DA0-2A8E-42B6-BCF1-59E21022D6EC}"/>
              </a:ext>
            </a:extLst>
          </p:cNvPr>
          <p:cNvSpPr txBox="1"/>
          <p:nvPr/>
        </p:nvSpPr>
        <p:spPr>
          <a:xfrm>
            <a:off x="301625" y="920750"/>
            <a:ext cx="7310438" cy="304641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zh-CN" altLang="en-US" sz="3200" b="1" dirty="0">
                <a:solidFill>
                  <a:srgbClr val="FF0000"/>
                </a:solidFill>
                <a:latin typeface="+mj-lt"/>
                <a:ea typeface="黑体" panose="02010600030101010101" pitchFamily="49" charset="-122"/>
              </a:rPr>
              <a:t>（</a:t>
            </a:r>
            <a:r>
              <a:rPr lang="en-US" altLang="zh-CN" sz="3200" b="1" dirty="0">
                <a:solidFill>
                  <a:srgbClr val="FF0000"/>
                </a:solidFill>
                <a:latin typeface="+mj-lt"/>
                <a:ea typeface="黑体" panose="02010600030101010101" pitchFamily="49" charset="-122"/>
              </a:rPr>
              <a:t>1</a:t>
            </a:r>
            <a:r>
              <a:rPr lang="zh-CN" altLang="en-US" sz="3200" b="1" dirty="0">
                <a:solidFill>
                  <a:srgbClr val="FF0000"/>
                </a:solidFill>
                <a:latin typeface="+mj-lt"/>
                <a:ea typeface="黑体" panose="02010600030101010101" pitchFamily="49" charset="-122"/>
              </a:rPr>
              <a:t>）平角</a:t>
            </a:r>
            <a:endParaRPr lang="en-US" altLang="zh-CN" sz="3200" b="1" dirty="0">
              <a:solidFill>
                <a:srgbClr val="FF0000"/>
              </a:solidFill>
              <a:latin typeface="+mj-lt"/>
              <a:ea typeface="黑体" panose="02010600030101010101" pitchFamily="49" charset="-122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zh-CN" altLang="en-US" sz="3200" b="1" dirty="0">
                <a:solidFill>
                  <a:srgbClr val="FF0000"/>
                </a:solidFill>
                <a:latin typeface="+mj-lt"/>
                <a:ea typeface="黑体" panose="02010600030101010101" pitchFamily="49" charset="-122"/>
              </a:rPr>
              <a:t>（</a:t>
            </a:r>
            <a:r>
              <a:rPr lang="en-US" altLang="zh-CN" sz="3200" b="1" dirty="0">
                <a:solidFill>
                  <a:srgbClr val="FF0000"/>
                </a:solidFill>
                <a:latin typeface="+mj-lt"/>
                <a:ea typeface="黑体" panose="02010600030101010101" pitchFamily="49" charset="-122"/>
              </a:rPr>
              <a:t>2</a:t>
            </a:r>
            <a:r>
              <a:rPr lang="zh-CN" altLang="en-US" sz="3200" b="1" dirty="0">
                <a:solidFill>
                  <a:srgbClr val="FF0000"/>
                </a:solidFill>
                <a:latin typeface="+mj-lt"/>
                <a:ea typeface="黑体" panose="02010600030101010101" pitchFamily="49" charset="-122"/>
              </a:rPr>
              <a:t>）在△</a:t>
            </a:r>
            <a:r>
              <a:rPr lang="en-US" altLang="zh-CN" sz="3200" b="1" i="1" dirty="0">
                <a:solidFill>
                  <a:srgbClr val="FF0000"/>
                </a:solidFill>
                <a:latin typeface="+mj-lt"/>
                <a:ea typeface="黑体" panose="02010600030101010101" pitchFamily="49" charset="-122"/>
              </a:rPr>
              <a:t>ABC</a:t>
            </a:r>
            <a:r>
              <a:rPr lang="zh-CN" altLang="en-US" sz="3200" b="1" dirty="0">
                <a:solidFill>
                  <a:srgbClr val="FF0000"/>
                </a:solidFill>
                <a:latin typeface="+mj-lt"/>
                <a:ea typeface="黑体" panose="02010600030101010101" pitchFamily="49" charset="-122"/>
              </a:rPr>
              <a:t>中，∠</a:t>
            </a:r>
            <a:r>
              <a:rPr lang="en-US" altLang="zh-CN" sz="3200" b="1" dirty="0">
                <a:solidFill>
                  <a:srgbClr val="FF0000"/>
                </a:solidFill>
                <a:latin typeface="+mj-lt"/>
                <a:ea typeface="黑体" panose="02010600030101010101" pitchFamily="49" charset="-122"/>
              </a:rPr>
              <a:t>1+</a:t>
            </a:r>
            <a:r>
              <a:rPr lang="zh-CN" altLang="en-US" sz="3200" b="1" dirty="0">
                <a:solidFill>
                  <a:srgbClr val="FF0000"/>
                </a:solidFill>
                <a:latin typeface="+mj-lt"/>
                <a:ea typeface="黑体" panose="02010600030101010101" pitchFamily="49" charset="-122"/>
              </a:rPr>
              <a:t>∠</a:t>
            </a:r>
            <a:r>
              <a:rPr lang="en-US" altLang="zh-CN" sz="3200" b="1" dirty="0">
                <a:solidFill>
                  <a:srgbClr val="FF0000"/>
                </a:solidFill>
                <a:latin typeface="+mj-lt"/>
                <a:ea typeface="黑体" panose="02010600030101010101" pitchFamily="49" charset="-122"/>
              </a:rPr>
              <a:t>2+</a:t>
            </a:r>
            <a:r>
              <a:rPr lang="zh-CN" altLang="en-US" sz="3200" b="1" dirty="0">
                <a:solidFill>
                  <a:srgbClr val="FF0000"/>
                </a:solidFill>
                <a:latin typeface="+mj-lt"/>
                <a:ea typeface="黑体" panose="02010600030101010101" pitchFamily="49" charset="-122"/>
              </a:rPr>
              <a:t>∠</a:t>
            </a:r>
            <a:r>
              <a:rPr lang="en-US" altLang="zh-CN" sz="3200" b="1" dirty="0">
                <a:solidFill>
                  <a:srgbClr val="FF0000"/>
                </a:solidFill>
                <a:latin typeface="+mj-lt"/>
                <a:ea typeface="黑体" panose="02010600030101010101" pitchFamily="49" charset="-122"/>
              </a:rPr>
              <a:t>3=180°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zh-CN" altLang="en-US" sz="3200" b="1" dirty="0">
                <a:solidFill>
                  <a:srgbClr val="FF0000"/>
                </a:solidFill>
                <a:latin typeface="+mj-lt"/>
                <a:ea typeface="黑体" panose="02010600030101010101" pitchFamily="49" charset="-122"/>
              </a:rPr>
              <a:t>（三角形内角和</a:t>
            </a:r>
            <a:r>
              <a:rPr lang="en-US" altLang="zh-CN" sz="3200" b="1" dirty="0">
                <a:solidFill>
                  <a:srgbClr val="FF0000"/>
                </a:solidFill>
                <a:latin typeface="+mj-lt"/>
                <a:ea typeface="黑体" panose="02010600030101010101" pitchFamily="49" charset="-122"/>
              </a:rPr>
              <a:t>180°</a:t>
            </a:r>
            <a:r>
              <a:rPr lang="zh-CN" altLang="en-US" sz="3200" b="1" dirty="0">
                <a:solidFill>
                  <a:srgbClr val="FF0000"/>
                </a:solidFill>
                <a:latin typeface="+mj-lt"/>
                <a:ea typeface="黑体" panose="02010600030101010101" pitchFamily="49" charset="-122"/>
              </a:rPr>
              <a:t>）</a:t>
            </a:r>
            <a:endParaRPr lang="en-US" altLang="zh-CN" sz="3200" b="1" dirty="0">
              <a:solidFill>
                <a:srgbClr val="FF0000"/>
              </a:solidFill>
              <a:latin typeface="+mj-lt"/>
              <a:ea typeface="黑体" panose="02010600030101010101" pitchFamily="49" charset="-122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zh-CN" altLang="en-US" sz="3200" b="1" dirty="0">
                <a:solidFill>
                  <a:srgbClr val="FF0000"/>
                </a:solidFill>
                <a:latin typeface="+mj-lt"/>
                <a:ea typeface="黑体" panose="02010600030101010101" pitchFamily="49" charset="-122"/>
              </a:rPr>
              <a:t>又因为∠</a:t>
            </a:r>
            <a:r>
              <a:rPr lang="en-US" altLang="zh-CN" sz="3200" b="1" dirty="0">
                <a:solidFill>
                  <a:srgbClr val="FF0000"/>
                </a:solidFill>
                <a:latin typeface="+mj-lt"/>
                <a:ea typeface="黑体" panose="02010600030101010101" pitchFamily="49" charset="-122"/>
              </a:rPr>
              <a:t>3+</a:t>
            </a:r>
            <a:r>
              <a:rPr lang="zh-CN" altLang="en-US" sz="3200" b="1" dirty="0">
                <a:solidFill>
                  <a:srgbClr val="FF0000"/>
                </a:solidFill>
                <a:latin typeface="+mj-lt"/>
                <a:ea typeface="黑体" panose="02010600030101010101" pitchFamily="49" charset="-122"/>
              </a:rPr>
              <a:t>∠</a:t>
            </a:r>
            <a:r>
              <a:rPr lang="en-US" altLang="zh-CN" sz="3200" b="1" dirty="0">
                <a:solidFill>
                  <a:srgbClr val="FF0000"/>
                </a:solidFill>
                <a:latin typeface="+mj-lt"/>
                <a:ea typeface="黑体" panose="02010600030101010101" pitchFamily="49" charset="-122"/>
              </a:rPr>
              <a:t>4=180°</a:t>
            </a:r>
            <a:r>
              <a:rPr lang="zh-CN" altLang="en-US" sz="3200" b="1" dirty="0">
                <a:solidFill>
                  <a:srgbClr val="FF0000"/>
                </a:solidFill>
                <a:latin typeface="+mj-lt"/>
                <a:ea typeface="黑体" panose="02010600030101010101" pitchFamily="49" charset="-122"/>
              </a:rPr>
              <a:t>，</a:t>
            </a:r>
            <a:endParaRPr lang="en-US" altLang="zh-CN" sz="3200" b="1" dirty="0">
              <a:solidFill>
                <a:srgbClr val="FF0000"/>
              </a:solidFill>
              <a:latin typeface="+mj-lt"/>
              <a:ea typeface="黑体" panose="02010600030101010101" pitchFamily="49" charset="-122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zh-CN" altLang="en-US" sz="3200" b="1" dirty="0">
                <a:solidFill>
                  <a:srgbClr val="FF0000"/>
                </a:solidFill>
                <a:latin typeface="+mj-lt"/>
                <a:ea typeface="黑体" panose="02010600030101010101" pitchFamily="49" charset="-122"/>
              </a:rPr>
              <a:t>所以∠</a:t>
            </a:r>
            <a:r>
              <a:rPr lang="en-US" altLang="zh-CN" sz="3200" b="1" dirty="0">
                <a:solidFill>
                  <a:srgbClr val="FF0000"/>
                </a:solidFill>
                <a:latin typeface="+mj-lt"/>
                <a:ea typeface="黑体" panose="02010600030101010101" pitchFamily="49" charset="-122"/>
              </a:rPr>
              <a:t>1+</a:t>
            </a:r>
            <a:r>
              <a:rPr lang="zh-CN" altLang="en-US" sz="3200" b="1" dirty="0">
                <a:solidFill>
                  <a:srgbClr val="FF0000"/>
                </a:solidFill>
                <a:latin typeface="+mj-lt"/>
                <a:ea typeface="黑体" panose="02010600030101010101" pitchFamily="49" charset="-122"/>
              </a:rPr>
              <a:t>∠</a:t>
            </a:r>
            <a:r>
              <a:rPr lang="en-US" altLang="zh-CN" sz="3200" b="1" dirty="0">
                <a:solidFill>
                  <a:srgbClr val="FF0000"/>
                </a:solidFill>
                <a:latin typeface="+mj-lt"/>
                <a:ea typeface="黑体" panose="02010600030101010101" pitchFamily="49" charset="-122"/>
              </a:rPr>
              <a:t>2=</a:t>
            </a:r>
            <a:r>
              <a:rPr lang="zh-CN" altLang="en-US" sz="3200" b="1" dirty="0">
                <a:solidFill>
                  <a:srgbClr val="FF0000"/>
                </a:solidFill>
                <a:latin typeface="+mj-lt"/>
                <a:ea typeface="黑体" panose="02010600030101010101" pitchFamily="49" charset="-122"/>
              </a:rPr>
              <a:t>∠</a:t>
            </a:r>
            <a:r>
              <a:rPr lang="en-US" altLang="zh-CN" sz="3200" b="1" dirty="0">
                <a:solidFill>
                  <a:srgbClr val="FF0000"/>
                </a:solidFill>
                <a:latin typeface="+mj-lt"/>
                <a:ea typeface="黑体" panose="02010600030101010101" pitchFamily="49" charset="-122"/>
              </a:rPr>
              <a:t>4</a:t>
            </a:r>
            <a:r>
              <a:rPr lang="zh-CN" altLang="en-US" sz="3200" b="1" dirty="0">
                <a:solidFill>
                  <a:srgbClr val="FF0000"/>
                </a:solidFill>
                <a:latin typeface="+mj-lt"/>
                <a:ea typeface="黑体" panose="02010600030101010101" pitchFamily="49" charset="-122"/>
              </a:rPr>
              <a:t>。</a:t>
            </a:r>
          </a:p>
        </p:txBody>
      </p:sp>
      <p:pic>
        <p:nvPicPr>
          <p:cNvPr id="20483" name="图片 2">
            <a:extLst>
              <a:ext uri="{FF2B5EF4-FFF2-40B4-BE49-F238E27FC236}">
                <a16:creationId xmlns:a16="http://schemas.microsoft.com/office/drawing/2014/main" id="{EC255CDE-DD54-45E4-AB6F-D0D352E4F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46563" y="2256559"/>
            <a:ext cx="4556125" cy="1846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图片 1">
            <a:extLst>
              <a:ext uri="{FF2B5EF4-FFF2-40B4-BE49-F238E27FC236}">
                <a16:creationId xmlns:a16="http://schemas.microsoft.com/office/drawing/2014/main" id="{41D9737B-D183-47D0-8026-B689BE49C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24550" y="1533166"/>
            <a:ext cx="3086100" cy="216765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A05FADC8-1638-467A-9FA8-67666A31F30C}"/>
              </a:ext>
            </a:extLst>
          </p:cNvPr>
          <p:cNvSpPr/>
          <p:nvPr/>
        </p:nvSpPr>
        <p:spPr>
          <a:xfrm>
            <a:off x="3757613" y="698500"/>
            <a:ext cx="1628775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800" b="1" dirty="0">
                <a:solidFill>
                  <a:prstClr val="black"/>
                </a:solidFill>
                <a:latin typeface="+mn-ea"/>
                <a:ea typeface="+mn-ea"/>
              </a:rPr>
              <a:t>七桥问题</a:t>
            </a:r>
          </a:p>
        </p:txBody>
      </p:sp>
      <p:grpSp>
        <p:nvGrpSpPr>
          <p:cNvPr id="21509" name="组合 1">
            <a:extLst>
              <a:ext uri="{FF2B5EF4-FFF2-40B4-BE49-F238E27FC236}">
                <a16:creationId xmlns:a16="http://schemas.microsoft.com/office/drawing/2014/main" id="{3BA9BEE9-BB38-4D03-BE3D-0ED5276AA42A}"/>
              </a:ext>
            </a:extLst>
          </p:cNvPr>
          <p:cNvGrpSpPr>
            <a:grpSpLocks/>
          </p:cNvGrpSpPr>
          <p:nvPr/>
        </p:nvGrpSpPr>
        <p:grpSpPr bwMode="auto">
          <a:xfrm>
            <a:off x="77788" y="568325"/>
            <a:ext cx="2360612" cy="690563"/>
            <a:chOff x="91197" y="581890"/>
            <a:chExt cx="2361058" cy="691213"/>
          </a:xfrm>
        </p:grpSpPr>
        <p:pic>
          <p:nvPicPr>
            <p:cNvPr id="21510" name="图片 7">
              <a:extLst>
                <a:ext uri="{FF2B5EF4-FFF2-40B4-BE49-F238E27FC236}">
                  <a16:creationId xmlns:a16="http://schemas.microsoft.com/office/drawing/2014/main" id="{CB1DD0D8-F624-4F55-924A-4D8AB541E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28" t="34209" r="9328" b="42896"/>
            <a:stretch>
              <a:fillRect/>
            </a:stretch>
          </p:blipFill>
          <p:spPr bwMode="auto">
            <a:xfrm>
              <a:off x="91197" y="581890"/>
              <a:ext cx="2361058" cy="691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16">
              <a:extLst>
                <a:ext uri="{FF2B5EF4-FFF2-40B4-BE49-F238E27FC236}">
                  <a16:creationId xmlns:a16="http://schemas.microsoft.com/office/drawing/2014/main" id="{E8D54223-2E2F-4D6F-AD0A-E02034CAD3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8454" y="635395"/>
              <a:ext cx="1826544" cy="584201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defRPr/>
              </a:pPr>
              <a:r>
                <a:rPr lang="zh-CN" altLang="en-US" sz="3200" b="1" dirty="0">
                  <a:solidFill>
                    <a:srgbClr val="6AD0F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你知道吗</a:t>
              </a:r>
            </a:p>
          </p:txBody>
        </p:sp>
      </p:grpSp>
      <p:sp>
        <p:nvSpPr>
          <p:cNvPr id="3" name="矩形 2">
            <a:extLst>
              <a:ext uri="{FF2B5EF4-FFF2-40B4-BE49-F238E27FC236}">
                <a16:creationId xmlns:a16="http://schemas.microsoft.com/office/drawing/2014/main" id="{42254C20-BAD9-4AFC-B058-EB7E23743430}"/>
              </a:ext>
            </a:extLst>
          </p:cNvPr>
          <p:cNvSpPr/>
          <p:nvPr/>
        </p:nvSpPr>
        <p:spPr>
          <a:xfrm>
            <a:off x="63500" y="1298575"/>
            <a:ext cx="578485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en-US" altLang="zh-CN" sz="2400" b="1" dirty="0">
                <a:latin typeface="+mn-lt"/>
                <a:ea typeface="+mn-ea"/>
              </a:rPr>
              <a:t>	</a:t>
            </a:r>
            <a:r>
              <a:rPr lang="zh-CN" altLang="en-US" sz="2400" b="1" dirty="0">
                <a:latin typeface="+mn-lt"/>
                <a:ea typeface="+mn-ea"/>
              </a:rPr>
              <a:t>一个城市中有一条河穿过，河中有两个小岛，有七座桥连接其中。有人提出一个问题：一个步行者怎样才能不重复、不遗漏地一次走完七座桥</a:t>
            </a:r>
            <a:r>
              <a:rPr lang="en-US" altLang="zh-CN" sz="2400" b="1" dirty="0">
                <a:latin typeface="+mn-lt"/>
                <a:ea typeface="+mn-ea"/>
              </a:rPr>
              <a:t>?</a:t>
            </a:r>
            <a:r>
              <a:rPr lang="zh-CN" altLang="en-US" sz="2400" b="1" dirty="0">
                <a:latin typeface="+mn-lt"/>
                <a:ea typeface="+mn-ea"/>
              </a:rPr>
              <a:t>这就是著名的七桥问题。数学家通过把七桥问题转化成一个几何问题</a:t>
            </a:r>
            <a:r>
              <a:rPr lang="en-US" altLang="zh-CN" sz="2400" b="1" dirty="0">
                <a:latin typeface="+mn-lt"/>
                <a:ea typeface="+mn-ea"/>
              </a:rPr>
              <a:t>——</a:t>
            </a:r>
            <a:r>
              <a:rPr lang="zh-CN" altLang="en-US" sz="2400" b="1" dirty="0">
                <a:latin typeface="+mn-lt"/>
                <a:ea typeface="+mn-ea"/>
              </a:rPr>
              <a:t>一笔画问题（如右图</a:t>
            </a:r>
            <a:r>
              <a:rPr lang="en-US" altLang="zh-CN" sz="2400" b="1" dirty="0">
                <a:latin typeface="+mn-lt"/>
                <a:ea typeface="+mn-ea"/>
              </a:rPr>
              <a:t>)</a:t>
            </a:r>
            <a:r>
              <a:rPr lang="zh-CN" altLang="en-US" sz="2400" b="1" dirty="0">
                <a:latin typeface="+mn-lt"/>
                <a:ea typeface="+mn-ea"/>
              </a:rPr>
              <a:t>，发现按上述要求一次走完七座桥的走法是不存在的。</a:t>
            </a:r>
            <a:endParaRPr lang="en-US" altLang="zh-CN" sz="2400" b="1" dirty="0">
              <a:latin typeface="+mn-lt"/>
              <a:ea typeface="+mn-e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组合 8">
            <a:extLst>
              <a:ext uri="{FF2B5EF4-FFF2-40B4-BE49-F238E27FC236}">
                <a16:creationId xmlns:a16="http://schemas.microsoft.com/office/drawing/2014/main" id="{7E88EA7B-CEEE-4649-B9AC-661F5C530433}"/>
              </a:ext>
            </a:extLst>
          </p:cNvPr>
          <p:cNvGrpSpPr>
            <a:grpSpLocks/>
          </p:cNvGrpSpPr>
          <p:nvPr/>
        </p:nvGrpSpPr>
        <p:grpSpPr bwMode="auto">
          <a:xfrm>
            <a:off x="808038" y="598488"/>
            <a:ext cx="7645400" cy="3554412"/>
            <a:chOff x="619562" y="677303"/>
            <a:chExt cx="7645526" cy="3553943"/>
          </a:xfrm>
        </p:grpSpPr>
        <p:pic>
          <p:nvPicPr>
            <p:cNvPr id="22537" name="图片 9">
              <a:extLst>
                <a:ext uri="{FF2B5EF4-FFF2-40B4-BE49-F238E27FC236}">
                  <a16:creationId xmlns:a16="http://schemas.microsoft.com/office/drawing/2014/main" id="{45CF3502-FAC6-4C27-89D3-89C33C96A5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4" t="23866" r="10719" b="22557"/>
            <a:stretch>
              <a:fillRect/>
            </a:stretch>
          </p:blipFill>
          <p:spPr bwMode="auto">
            <a:xfrm>
              <a:off x="619562" y="677303"/>
              <a:ext cx="7645526" cy="35539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38" name="矩形 2">
              <a:extLst>
                <a:ext uri="{FF2B5EF4-FFF2-40B4-BE49-F238E27FC236}">
                  <a16:creationId xmlns:a16="http://schemas.microsoft.com/office/drawing/2014/main" id="{AC3F44D3-C2C7-4AB0-9FC0-09B41BC171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2766" y="1551336"/>
              <a:ext cx="5228768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lang="zh-CN" altLang="en-US" sz="32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    同学们，今天的数学课你们有哪些收获呢？</a:t>
              </a:r>
            </a:p>
          </p:txBody>
        </p:sp>
      </p:grpSp>
      <p:grpSp>
        <p:nvGrpSpPr>
          <p:cNvPr id="22532" name="组合 12">
            <a:extLst>
              <a:ext uri="{FF2B5EF4-FFF2-40B4-BE49-F238E27FC236}">
                <a16:creationId xmlns:a16="http://schemas.microsoft.com/office/drawing/2014/main" id="{0CE69841-595A-47EA-BA77-8CB08683CA92}"/>
              </a:ext>
            </a:extLst>
          </p:cNvPr>
          <p:cNvGrpSpPr>
            <a:grpSpLocks/>
          </p:cNvGrpSpPr>
          <p:nvPr/>
        </p:nvGrpSpPr>
        <p:grpSpPr bwMode="auto">
          <a:xfrm>
            <a:off x="-220663" y="749300"/>
            <a:ext cx="2940051" cy="776288"/>
            <a:chOff x="-220696" y="750085"/>
            <a:chExt cx="2940118" cy="774865"/>
          </a:xfrm>
        </p:grpSpPr>
        <p:grpSp>
          <p:nvGrpSpPr>
            <p:cNvPr id="22533" name="组合 13">
              <a:extLst>
                <a:ext uri="{FF2B5EF4-FFF2-40B4-BE49-F238E27FC236}">
                  <a16:creationId xmlns:a16="http://schemas.microsoft.com/office/drawing/2014/main" id="{C0F05437-238F-4912-90FB-3CAC6604B43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3755" y="750085"/>
              <a:ext cx="2292433" cy="774865"/>
              <a:chOff x="2328716" y="1222207"/>
              <a:chExt cx="3287712" cy="509588"/>
            </a:xfrm>
          </p:grpSpPr>
          <p:sp>
            <p:nvSpPr>
              <p:cNvPr id="16" name="Freeform 9">
                <a:extLst>
                  <a:ext uri="{FF2B5EF4-FFF2-40B4-BE49-F238E27FC236}">
                    <a16:creationId xmlns:a16="http://schemas.microsoft.com/office/drawing/2014/main" id="{A8970BA1-113C-46FA-8090-731D9BDBC482}"/>
                  </a:ext>
                </a:extLst>
              </p:cNvPr>
              <p:cNvSpPr/>
              <p:nvPr/>
            </p:nvSpPr>
            <p:spPr bwMode="auto">
              <a:xfrm flipH="1">
                <a:off x="2328802" y="1222207"/>
                <a:ext cx="3048605" cy="509588"/>
              </a:xfrm>
              <a:custGeom>
                <a:avLst/>
                <a:gdLst>
                  <a:gd name="T0" fmla="*/ 0 w 2601"/>
                  <a:gd name="T1" fmla="*/ 118 h 627"/>
                  <a:gd name="T2" fmla="*/ 2601 w 2601"/>
                  <a:gd name="T3" fmla="*/ 0 h 627"/>
                  <a:gd name="T4" fmla="*/ 2601 w 2601"/>
                  <a:gd name="T5" fmla="*/ 517 h 627"/>
                  <a:gd name="T6" fmla="*/ 189 w 2601"/>
                  <a:gd name="T7" fmla="*/ 627 h 627"/>
                  <a:gd name="T8" fmla="*/ 0 w 2601"/>
                  <a:gd name="T9" fmla="*/ 118 h 6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01" h="627">
                    <a:moveTo>
                      <a:pt x="0" y="118"/>
                    </a:moveTo>
                    <a:lnTo>
                      <a:pt x="2601" y="0"/>
                    </a:lnTo>
                    <a:lnTo>
                      <a:pt x="2601" y="517"/>
                    </a:lnTo>
                    <a:lnTo>
                      <a:pt x="189" y="627"/>
                    </a:lnTo>
                    <a:lnTo>
                      <a:pt x="0" y="118"/>
                    </a:lnTo>
                    <a:close/>
                  </a:path>
                </a:pathLst>
              </a:custGeom>
              <a:solidFill>
                <a:sysClr val="window" lastClr="FFFFFF">
                  <a:lumMod val="75000"/>
                </a:sysClr>
              </a:solidFill>
              <a:ln>
                <a:noFill/>
              </a:ln>
            </p:spPr>
            <p:txBody>
              <a:bodyPr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7" name="Freeform 10">
                <a:extLst>
                  <a:ext uri="{FF2B5EF4-FFF2-40B4-BE49-F238E27FC236}">
                    <a16:creationId xmlns:a16="http://schemas.microsoft.com/office/drawing/2014/main" id="{6236C464-8167-4FE3-A2E0-B817B0FF266E}"/>
                  </a:ext>
                </a:extLst>
              </p:cNvPr>
              <p:cNvSpPr/>
              <p:nvPr/>
            </p:nvSpPr>
            <p:spPr bwMode="auto">
              <a:xfrm flipH="1">
                <a:off x="2328802" y="1222207"/>
                <a:ext cx="3287668" cy="418925"/>
              </a:xfrm>
              <a:custGeom>
                <a:avLst/>
                <a:gdLst>
                  <a:gd name="T0" fmla="*/ 0 w 2805"/>
                  <a:gd name="T1" fmla="*/ 0 h 517"/>
                  <a:gd name="T2" fmla="*/ 2805 w 2805"/>
                  <a:gd name="T3" fmla="*/ 0 h 517"/>
                  <a:gd name="T4" fmla="*/ 2805 w 2805"/>
                  <a:gd name="T5" fmla="*/ 517 h 517"/>
                  <a:gd name="T6" fmla="*/ 204 w 2805"/>
                  <a:gd name="T7" fmla="*/ 517 h 517"/>
                  <a:gd name="T8" fmla="*/ 0 w 2805"/>
                  <a:gd name="T9" fmla="*/ 0 h 5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05" h="517">
                    <a:moveTo>
                      <a:pt x="0" y="0"/>
                    </a:moveTo>
                    <a:lnTo>
                      <a:pt x="2805" y="0"/>
                    </a:lnTo>
                    <a:lnTo>
                      <a:pt x="2805" y="517"/>
                    </a:lnTo>
                    <a:lnTo>
                      <a:pt x="204" y="5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15" name="Rectangle 16">
              <a:extLst>
                <a:ext uri="{FF2B5EF4-FFF2-40B4-BE49-F238E27FC236}">
                  <a16:creationId xmlns:a16="http://schemas.microsoft.com/office/drawing/2014/main" id="{2682FB8F-29EC-4DB5-867F-6D7D9E1B23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20696" y="776620"/>
              <a:ext cx="2940118" cy="584201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defRPr/>
              </a:pPr>
              <a:r>
                <a:rPr lang="zh-CN" altLang="en-US" sz="3200" b="1" dirty="0">
                  <a:solidFill>
                    <a:srgbClr val="6AD0F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课堂小结</a:t>
              </a: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ECEC322-8A85-4B44-9137-697CEF432C82}"/>
              </a:ext>
            </a:extLst>
          </p:cNvPr>
          <p:cNvSpPr/>
          <p:nvPr/>
        </p:nvSpPr>
        <p:spPr>
          <a:xfrm>
            <a:off x="69850" y="1527175"/>
            <a:ext cx="9337675" cy="6096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altLang="zh-CN" sz="2800" b="1" dirty="0">
                <a:latin typeface="+mn-lt"/>
                <a:ea typeface="+mn-ea"/>
              </a:rPr>
              <a:t>1.</a:t>
            </a:r>
            <a:r>
              <a:rPr lang="zh-CN" altLang="en-US" sz="2800" b="1" dirty="0">
                <a:latin typeface="+mn-lt"/>
                <a:ea typeface="+mn-ea"/>
              </a:rPr>
              <a:t>如图所示，</a:t>
            </a:r>
            <a:r>
              <a:rPr lang="en-US" altLang="zh-CN" sz="2800" b="1" dirty="0">
                <a:latin typeface="+mn-lt"/>
                <a:ea typeface="+mn-ea"/>
              </a:rPr>
              <a:t>∠1=∠2</a:t>
            </a:r>
            <a:r>
              <a:rPr lang="zh-CN" altLang="en-US" sz="2800" b="1" dirty="0">
                <a:latin typeface="+mn-lt"/>
                <a:ea typeface="+mn-ea"/>
              </a:rPr>
              <a:t>，请问：</a:t>
            </a:r>
            <a:r>
              <a:rPr lang="en-US" altLang="zh-CN" sz="2800" b="1" dirty="0">
                <a:latin typeface="+mn-lt"/>
                <a:ea typeface="+mn-ea"/>
              </a:rPr>
              <a:t>∠3</a:t>
            </a:r>
            <a:r>
              <a:rPr lang="zh-CN" altLang="en-US" sz="2800" b="1" dirty="0">
                <a:latin typeface="+mn-lt"/>
                <a:ea typeface="+mn-ea"/>
              </a:rPr>
              <a:t>和∠</a:t>
            </a:r>
            <a:r>
              <a:rPr lang="en-US" altLang="zh-CN" sz="2800" b="1" dirty="0">
                <a:latin typeface="+mn-lt"/>
                <a:ea typeface="+mn-ea"/>
              </a:rPr>
              <a:t>4</a:t>
            </a:r>
            <a:r>
              <a:rPr lang="zh-CN" altLang="en-US" sz="2800" b="1" dirty="0">
                <a:latin typeface="+mn-lt"/>
                <a:ea typeface="+mn-ea"/>
              </a:rPr>
              <a:t>相等吗？为什么？</a:t>
            </a:r>
            <a:endParaRPr lang="en-US" altLang="zh-CN" sz="2800" b="1" dirty="0">
              <a:latin typeface="+mn-lt"/>
              <a:ea typeface="+mn-ea"/>
            </a:endParaRPr>
          </a:p>
        </p:txBody>
      </p:sp>
      <p:pic>
        <p:nvPicPr>
          <p:cNvPr id="23555" name="图片 8">
            <a:extLst>
              <a:ext uri="{FF2B5EF4-FFF2-40B4-BE49-F238E27FC236}">
                <a16:creationId xmlns:a16="http://schemas.microsoft.com/office/drawing/2014/main" id="{270E2F96-EB35-4F6A-B49E-04277D1A5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400" y="2566988"/>
            <a:ext cx="1881188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CC4CBBE1-51FB-4D10-B596-F52585F2E40F}"/>
              </a:ext>
            </a:extLst>
          </p:cNvPr>
          <p:cNvSpPr/>
          <p:nvPr/>
        </p:nvSpPr>
        <p:spPr>
          <a:xfrm>
            <a:off x="896938" y="2136775"/>
            <a:ext cx="5387975" cy="21113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zh-CN" altLang="en-US" sz="2800" b="1" dirty="0">
                <a:solidFill>
                  <a:srgbClr val="FF0000"/>
                </a:solidFill>
                <a:latin typeface="+mn-lt"/>
                <a:ea typeface="+mn-ea"/>
              </a:rPr>
              <a:t>相等。因为∠</a:t>
            </a:r>
            <a:r>
              <a:rPr lang="en-US" altLang="zh-CN" sz="2800" b="1" dirty="0">
                <a:solidFill>
                  <a:srgbClr val="FF0000"/>
                </a:solidFill>
                <a:latin typeface="+mn-lt"/>
                <a:ea typeface="+mn-ea"/>
              </a:rPr>
              <a:t>1+∠3=90°</a:t>
            </a:r>
            <a:r>
              <a:rPr lang="zh-CN" altLang="en-US" sz="2800" b="1" dirty="0">
                <a:solidFill>
                  <a:srgbClr val="FF0000"/>
                </a:solidFill>
                <a:latin typeface="+mn-lt"/>
                <a:ea typeface="+mn-ea"/>
              </a:rPr>
              <a:t>，</a:t>
            </a:r>
            <a:endParaRPr lang="en-US" altLang="zh-CN" sz="2800" b="1" dirty="0">
              <a:solidFill>
                <a:srgbClr val="FF0000"/>
              </a:solidFill>
              <a:latin typeface="+mn-lt"/>
              <a:ea typeface="+mn-ea"/>
            </a:endParaRPr>
          </a:p>
          <a:p>
            <a:pPr>
              <a:lnSpc>
                <a:spcPct val="120000"/>
              </a:lnSpc>
              <a:defRPr/>
            </a:pPr>
            <a:r>
              <a:rPr lang="en-US" altLang="zh-CN" sz="2800" b="1" dirty="0">
                <a:solidFill>
                  <a:srgbClr val="FF0000"/>
                </a:solidFill>
                <a:latin typeface="+mn-lt"/>
                <a:ea typeface="+mn-ea"/>
              </a:rPr>
              <a:t>∠2 +∠4=90°</a:t>
            </a:r>
            <a:r>
              <a:rPr lang="zh-CN" altLang="en-US" sz="2800" b="1" dirty="0">
                <a:solidFill>
                  <a:srgbClr val="FF0000"/>
                </a:solidFill>
                <a:latin typeface="+mn-lt"/>
                <a:ea typeface="+mn-ea"/>
              </a:rPr>
              <a:t>，</a:t>
            </a:r>
            <a:endParaRPr lang="en-US" altLang="zh-CN" sz="2800" b="1" dirty="0">
              <a:solidFill>
                <a:srgbClr val="FF0000"/>
              </a:solidFill>
              <a:latin typeface="+mn-lt"/>
              <a:ea typeface="+mn-ea"/>
            </a:endParaRPr>
          </a:p>
          <a:p>
            <a:pPr>
              <a:lnSpc>
                <a:spcPct val="120000"/>
              </a:lnSpc>
              <a:defRPr/>
            </a:pPr>
            <a:r>
              <a:rPr lang="zh-CN" altLang="en-US" sz="2800" b="1" dirty="0">
                <a:solidFill>
                  <a:srgbClr val="FF0000"/>
                </a:solidFill>
                <a:latin typeface="+mn-lt"/>
                <a:ea typeface="+mn-ea"/>
              </a:rPr>
              <a:t>所以∠</a:t>
            </a:r>
            <a:r>
              <a:rPr lang="en-US" altLang="zh-CN" sz="2800" b="1" dirty="0">
                <a:solidFill>
                  <a:srgbClr val="FF0000"/>
                </a:solidFill>
                <a:latin typeface="+mn-lt"/>
                <a:ea typeface="+mn-ea"/>
              </a:rPr>
              <a:t>1 +∠3=∠2 +∠4</a:t>
            </a:r>
            <a:r>
              <a:rPr lang="zh-CN" altLang="en-US" sz="2800" b="1" dirty="0">
                <a:solidFill>
                  <a:srgbClr val="FF0000"/>
                </a:solidFill>
                <a:latin typeface="+mn-lt"/>
                <a:ea typeface="+mn-ea"/>
              </a:rPr>
              <a:t>。</a:t>
            </a:r>
            <a:endParaRPr lang="en-US" altLang="zh-CN" sz="2800" b="1" dirty="0">
              <a:solidFill>
                <a:srgbClr val="FF0000"/>
              </a:solidFill>
              <a:latin typeface="+mn-lt"/>
              <a:ea typeface="+mn-ea"/>
            </a:endParaRPr>
          </a:p>
          <a:p>
            <a:pPr>
              <a:lnSpc>
                <a:spcPct val="120000"/>
              </a:lnSpc>
              <a:defRPr/>
            </a:pPr>
            <a:r>
              <a:rPr lang="zh-CN" altLang="en-US" sz="2800" b="1" dirty="0">
                <a:solidFill>
                  <a:srgbClr val="FF0000"/>
                </a:solidFill>
                <a:latin typeface="+mn-lt"/>
                <a:ea typeface="+mn-ea"/>
              </a:rPr>
              <a:t>又因为∠</a:t>
            </a:r>
            <a:r>
              <a:rPr lang="en-US" altLang="zh-CN" sz="2800" b="1" dirty="0">
                <a:solidFill>
                  <a:srgbClr val="FF0000"/>
                </a:solidFill>
                <a:latin typeface="+mn-lt"/>
                <a:ea typeface="+mn-ea"/>
              </a:rPr>
              <a:t>1=∠2</a:t>
            </a:r>
            <a:r>
              <a:rPr lang="zh-CN" altLang="en-US" sz="2800" b="1" dirty="0">
                <a:solidFill>
                  <a:srgbClr val="FF0000"/>
                </a:solidFill>
                <a:latin typeface="+mn-lt"/>
                <a:ea typeface="+mn-ea"/>
              </a:rPr>
              <a:t>，所以∠</a:t>
            </a:r>
            <a:r>
              <a:rPr lang="en-US" altLang="zh-CN" sz="2800" b="1" dirty="0">
                <a:solidFill>
                  <a:srgbClr val="FF0000"/>
                </a:solidFill>
                <a:latin typeface="+mn-lt"/>
                <a:ea typeface="+mn-ea"/>
              </a:rPr>
              <a:t>3=∠4</a:t>
            </a:r>
            <a:r>
              <a:rPr lang="zh-CN" altLang="en-US" sz="2800" b="1" dirty="0">
                <a:solidFill>
                  <a:srgbClr val="FF0000"/>
                </a:solidFill>
                <a:latin typeface="+mn-lt"/>
                <a:ea typeface="+mn-ea"/>
              </a:rPr>
              <a:t>。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F3506AC7-8941-4CF1-B9F2-54DF29593841}"/>
              </a:ext>
            </a:extLst>
          </p:cNvPr>
          <p:cNvSpPr/>
          <p:nvPr/>
        </p:nvSpPr>
        <p:spPr bwMode="auto">
          <a:xfrm>
            <a:off x="7699375" y="3679825"/>
            <a:ext cx="74613" cy="76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</a:ln>
        </p:spPr>
        <p:txBody>
          <a:bodyPr anchor="ctr"/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200" b="1" kern="0" dirty="0">
              <a:solidFill>
                <a:srgbClr val="1C1C1C"/>
              </a:solidFill>
              <a:latin typeface="宋体" panose="02010600030101010101" pitchFamily="2" charset="-122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770824C7-1960-4284-A31D-2083D94EE3FA}"/>
              </a:ext>
            </a:extLst>
          </p:cNvPr>
          <p:cNvSpPr/>
          <p:nvPr/>
        </p:nvSpPr>
        <p:spPr>
          <a:xfrm>
            <a:off x="1968500" y="4427538"/>
            <a:ext cx="5492750" cy="2619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050" b="1" kern="100" dirty="0">
                <a:latin typeface="Times New Roman" panose="02020603050405020304" pitchFamily="18" charset="0"/>
              </a:rPr>
              <a:t>选自“状元成才路”</a:t>
            </a:r>
            <a:r>
              <a:rPr lang="zh-CN" altLang="en-US" sz="1050" b="1" kern="100">
                <a:latin typeface="宋体" panose="02010600030101010101" pitchFamily="2" charset="-122"/>
              </a:rPr>
              <a:t>系列丛书</a:t>
            </a:r>
            <a:endParaRPr lang="zh-CN" altLang="en-US" sz="900" b="1" kern="1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grpSp>
        <p:nvGrpSpPr>
          <p:cNvPr id="23559" name="组合 13">
            <a:extLst>
              <a:ext uri="{FF2B5EF4-FFF2-40B4-BE49-F238E27FC236}">
                <a16:creationId xmlns:a16="http://schemas.microsoft.com/office/drawing/2014/main" id="{18F7F4A1-03C1-4DAA-B541-FE5CF6D6F3FD}"/>
              </a:ext>
            </a:extLst>
          </p:cNvPr>
          <p:cNvGrpSpPr>
            <a:grpSpLocks/>
          </p:cNvGrpSpPr>
          <p:nvPr/>
        </p:nvGrpSpPr>
        <p:grpSpPr bwMode="auto">
          <a:xfrm>
            <a:off x="-220663" y="749300"/>
            <a:ext cx="2940051" cy="776288"/>
            <a:chOff x="-220696" y="750085"/>
            <a:chExt cx="2940118" cy="774865"/>
          </a:xfrm>
        </p:grpSpPr>
        <p:grpSp>
          <p:nvGrpSpPr>
            <p:cNvPr id="23560" name="组合 14">
              <a:extLst>
                <a:ext uri="{FF2B5EF4-FFF2-40B4-BE49-F238E27FC236}">
                  <a16:creationId xmlns:a16="http://schemas.microsoft.com/office/drawing/2014/main" id="{01572F5C-BF17-409B-8585-C23B9002ACF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3755" y="750085"/>
              <a:ext cx="2292433" cy="774865"/>
              <a:chOff x="2328716" y="1222207"/>
              <a:chExt cx="3287712" cy="509588"/>
            </a:xfrm>
          </p:grpSpPr>
          <p:sp>
            <p:nvSpPr>
              <p:cNvPr id="17" name="Freeform 9">
                <a:extLst>
                  <a:ext uri="{FF2B5EF4-FFF2-40B4-BE49-F238E27FC236}">
                    <a16:creationId xmlns:a16="http://schemas.microsoft.com/office/drawing/2014/main" id="{BB5B6BE3-35A6-4204-ADFC-7700CF2AB419}"/>
                  </a:ext>
                </a:extLst>
              </p:cNvPr>
              <p:cNvSpPr/>
              <p:nvPr/>
            </p:nvSpPr>
            <p:spPr bwMode="auto">
              <a:xfrm flipH="1">
                <a:off x="2328802" y="1222207"/>
                <a:ext cx="3048605" cy="509588"/>
              </a:xfrm>
              <a:custGeom>
                <a:avLst/>
                <a:gdLst>
                  <a:gd name="T0" fmla="*/ 0 w 2601"/>
                  <a:gd name="T1" fmla="*/ 118 h 627"/>
                  <a:gd name="T2" fmla="*/ 2601 w 2601"/>
                  <a:gd name="T3" fmla="*/ 0 h 627"/>
                  <a:gd name="T4" fmla="*/ 2601 w 2601"/>
                  <a:gd name="T5" fmla="*/ 517 h 627"/>
                  <a:gd name="T6" fmla="*/ 189 w 2601"/>
                  <a:gd name="T7" fmla="*/ 627 h 627"/>
                  <a:gd name="T8" fmla="*/ 0 w 2601"/>
                  <a:gd name="T9" fmla="*/ 118 h 6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01" h="627">
                    <a:moveTo>
                      <a:pt x="0" y="118"/>
                    </a:moveTo>
                    <a:lnTo>
                      <a:pt x="2601" y="0"/>
                    </a:lnTo>
                    <a:lnTo>
                      <a:pt x="2601" y="517"/>
                    </a:lnTo>
                    <a:lnTo>
                      <a:pt x="189" y="627"/>
                    </a:lnTo>
                    <a:lnTo>
                      <a:pt x="0" y="118"/>
                    </a:lnTo>
                    <a:close/>
                  </a:path>
                </a:pathLst>
              </a:custGeom>
              <a:solidFill>
                <a:sysClr val="window" lastClr="FFFFFF">
                  <a:lumMod val="75000"/>
                </a:sysClr>
              </a:solidFill>
              <a:ln>
                <a:noFill/>
              </a:ln>
            </p:spPr>
            <p:txBody>
              <a:bodyPr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8" name="Freeform 10">
                <a:extLst>
                  <a:ext uri="{FF2B5EF4-FFF2-40B4-BE49-F238E27FC236}">
                    <a16:creationId xmlns:a16="http://schemas.microsoft.com/office/drawing/2014/main" id="{DA03C293-FAB5-47D0-9F71-344FB6163A99}"/>
                  </a:ext>
                </a:extLst>
              </p:cNvPr>
              <p:cNvSpPr/>
              <p:nvPr/>
            </p:nvSpPr>
            <p:spPr bwMode="auto">
              <a:xfrm flipH="1">
                <a:off x="2328802" y="1222207"/>
                <a:ext cx="3287668" cy="418925"/>
              </a:xfrm>
              <a:custGeom>
                <a:avLst/>
                <a:gdLst>
                  <a:gd name="T0" fmla="*/ 0 w 2805"/>
                  <a:gd name="T1" fmla="*/ 0 h 517"/>
                  <a:gd name="T2" fmla="*/ 2805 w 2805"/>
                  <a:gd name="T3" fmla="*/ 0 h 517"/>
                  <a:gd name="T4" fmla="*/ 2805 w 2805"/>
                  <a:gd name="T5" fmla="*/ 517 h 517"/>
                  <a:gd name="T6" fmla="*/ 204 w 2805"/>
                  <a:gd name="T7" fmla="*/ 517 h 517"/>
                  <a:gd name="T8" fmla="*/ 0 w 2805"/>
                  <a:gd name="T9" fmla="*/ 0 h 5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05" h="517">
                    <a:moveTo>
                      <a:pt x="0" y="0"/>
                    </a:moveTo>
                    <a:lnTo>
                      <a:pt x="2805" y="0"/>
                    </a:lnTo>
                    <a:lnTo>
                      <a:pt x="2805" y="517"/>
                    </a:lnTo>
                    <a:lnTo>
                      <a:pt x="204" y="5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16" name="Rectangle 16">
              <a:extLst>
                <a:ext uri="{FF2B5EF4-FFF2-40B4-BE49-F238E27FC236}">
                  <a16:creationId xmlns:a16="http://schemas.microsoft.com/office/drawing/2014/main" id="{7635DEEA-8125-4C0A-AAEC-88DC37192C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20696" y="776620"/>
              <a:ext cx="2940118" cy="584201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defRPr/>
              </a:pPr>
              <a:r>
                <a:rPr lang="zh-CN" altLang="en-US" sz="3200" b="1" dirty="0">
                  <a:solidFill>
                    <a:srgbClr val="6AD0F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巩固练习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2B97D76-AC08-4655-B16E-66E6B7FE7432}"/>
              </a:ext>
            </a:extLst>
          </p:cNvPr>
          <p:cNvSpPr/>
          <p:nvPr/>
        </p:nvSpPr>
        <p:spPr>
          <a:xfrm>
            <a:off x="198438" y="1231900"/>
            <a:ext cx="8613775" cy="11255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1" hangingPunct="1">
              <a:lnSpc>
                <a:spcPct val="120000"/>
              </a:lnSpc>
              <a:defRPr/>
            </a:pPr>
            <a:r>
              <a:rPr lang="en-US" altLang="zh-CN" sz="2800" b="1" dirty="0">
                <a:latin typeface="+mn-lt"/>
                <a:ea typeface="+mn-ea"/>
              </a:rPr>
              <a:t>2.</a:t>
            </a:r>
            <a:r>
              <a:rPr lang="zh-CN" altLang="en-US" sz="2800" b="1" dirty="0">
                <a:latin typeface="+mn-lt"/>
                <a:ea typeface="+mn-ea"/>
              </a:rPr>
              <a:t>图中，∠</a:t>
            </a:r>
            <a:r>
              <a:rPr lang="en-US" altLang="zh-CN" sz="2800" b="1" dirty="0">
                <a:latin typeface="+mn-lt"/>
                <a:ea typeface="+mn-ea"/>
              </a:rPr>
              <a:t>1</a:t>
            </a:r>
            <a:r>
              <a:rPr lang="zh-CN" altLang="en-US" sz="2800" b="1" dirty="0">
                <a:latin typeface="+mn-lt"/>
                <a:ea typeface="+mn-ea"/>
              </a:rPr>
              <a:t>、∠</a:t>
            </a:r>
            <a:r>
              <a:rPr lang="en-US" altLang="zh-CN" sz="2800" b="1" dirty="0">
                <a:latin typeface="+mn-lt"/>
                <a:ea typeface="+mn-ea"/>
              </a:rPr>
              <a:t>3</a:t>
            </a:r>
            <a:r>
              <a:rPr lang="zh-CN" altLang="en-US" sz="2800" b="1" dirty="0">
                <a:latin typeface="+mn-lt"/>
                <a:ea typeface="+mn-ea"/>
              </a:rPr>
              <a:t>和∠</a:t>
            </a:r>
            <a:r>
              <a:rPr lang="en-US" altLang="zh-CN" sz="2800" b="1" dirty="0">
                <a:latin typeface="+mn-lt"/>
                <a:ea typeface="+mn-ea"/>
              </a:rPr>
              <a:t>5</a:t>
            </a:r>
            <a:r>
              <a:rPr lang="zh-CN" altLang="en-US" sz="2800" b="1" dirty="0">
                <a:latin typeface="+mn-lt"/>
                <a:ea typeface="+mn-ea"/>
              </a:rPr>
              <a:t>分别是三角形的三个内角。能推出∠</a:t>
            </a:r>
            <a:r>
              <a:rPr lang="en-US" altLang="zh-CN" sz="2800" b="1" dirty="0">
                <a:latin typeface="+mn-lt"/>
                <a:ea typeface="+mn-ea"/>
              </a:rPr>
              <a:t>2=∠3 +∠5</a:t>
            </a:r>
            <a:r>
              <a:rPr lang="zh-CN" altLang="en-US" sz="2800" b="1" dirty="0">
                <a:latin typeface="+mn-lt"/>
                <a:ea typeface="+mn-ea"/>
              </a:rPr>
              <a:t>，</a:t>
            </a:r>
            <a:r>
              <a:rPr lang="en-US" altLang="zh-CN" sz="2800" b="1" dirty="0">
                <a:latin typeface="+mn-lt"/>
                <a:ea typeface="+mn-ea"/>
              </a:rPr>
              <a:t>∠4=∠1 +∠5</a:t>
            </a:r>
            <a:r>
              <a:rPr lang="zh-CN" altLang="en-US" sz="2800" b="1" dirty="0">
                <a:latin typeface="+mn-lt"/>
                <a:ea typeface="+mn-ea"/>
              </a:rPr>
              <a:t>，</a:t>
            </a:r>
            <a:r>
              <a:rPr lang="en-US" altLang="zh-CN" sz="2800" b="1" dirty="0">
                <a:latin typeface="+mn-lt"/>
                <a:ea typeface="+mn-ea"/>
              </a:rPr>
              <a:t>∠6=∠1 +∠3</a:t>
            </a:r>
            <a:r>
              <a:rPr lang="zh-CN" altLang="en-US" sz="2800" b="1" dirty="0">
                <a:latin typeface="+mn-lt"/>
                <a:ea typeface="+mn-ea"/>
              </a:rPr>
              <a:t>吗？</a:t>
            </a:r>
            <a:endParaRPr lang="en-US" altLang="zh-CN" sz="2800" b="1" dirty="0">
              <a:latin typeface="+mn-lt"/>
              <a:ea typeface="+mn-ea"/>
            </a:endParaRPr>
          </a:p>
        </p:txBody>
      </p:sp>
      <p:pic>
        <p:nvPicPr>
          <p:cNvPr id="24579" name="图片 2">
            <a:extLst>
              <a:ext uri="{FF2B5EF4-FFF2-40B4-BE49-F238E27FC236}">
                <a16:creationId xmlns:a16="http://schemas.microsoft.com/office/drawing/2014/main" id="{475CF4D6-64C1-4332-B6A1-07CA8F866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2897188"/>
            <a:ext cx="3203575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45412FF5-F917-4EEC-B4C2-9B8CDE9978D0}"/>
              </a:ext>
            </a:extLst>
          </p:cNvPr>
          <p:cNvSpPr/>
          <p:nvPr/>
        </p:nvSpPr>
        <p:spPr>
          <a:xfrm>
            <a:off x="198438" y="2373313"/>
            <a:ext cx="7191375" cy="19875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0000"/>
              </a:lnSpc>
              <a:defRPr/>
            </a:pPr>
            <a:r>
              <a:rPr lang="zh-CN" altLang="en-US" sz="2800" b="1" dirty="0">
                <a:solidFill>
                  <a:srgbClr val="FF0000"/>
                </a:solidFill>
                <a:latin typeface="+mn-lt"/>
                <a:ea typeface="+mn-ea"/>
              </a:rPr>
              <a:t>因为∠</a:t>
            </a:r>
            <a:r>
              <a:rPr lang="en-US" altLang="zh-CN" sz="2800" b="1" dirty="0">
                <a:solidFill>
                  <a:srgbClr val="FF0000"/>
                </a:solidFill>
                <a:latin typeface="+mn-lt"/>
                <a:ea typeface="+mn-ea"/>
              </a:rPr>
              <a:t>1+∠2=180°</a:t>
            </a:r>
            <a:r>
              <a:rPr lang="zh-CN" altLang="en-US" sz="2800" b="1" dirty="0">
                <a:solidFill>
                  <a:srgbClr val="FF0000"/>
                </a:solidFill>
                <a:latin typeface="+mn-lt"/>
                <a:ea typeface="+mn-ea"/>
              </a:rPr>
              <a:t>，</a:t>
            </a:r>
            <a:r>
              <a:rPr lang="en-US" altLang="zh-CN" sz="2800" b="1" dirty="0">
                <a:solidFill>
                  <a:srgbClr val="FF0000"/>
                </a:solidFill>
                <a:latin typeface="+mn-lt"/>
                <a:ea typeface="+mn-ea"/>
              </a:rPr>
              <a:t>∠1+∠3+∠5=180°</a:t>
            </a:r>
            <a:r>
              <a:rPr lang="zh-CN" altLang="en-US" sz="2800" b="1" dirty="0">
                <a:solidFill>
                  <a:srgbClr val="FF0000"/>
                </a:solidFill>
                <a:latin typeface="+mn-lt"/>
                <a:ea typeface="+mn-ea"/>
              </a:rPr>
              <a:t>，</a:t>
            </a:r>
            <a:endParaRPr lang="en-US" altLang="zh-CN" sz="2800" b="1" dirty="0">
              <a:solidFill>
                <a:srgbClr val="FF0000"/>
              </a:solidFill>
              <a:latin typeface="+mn-lt"/>
              <a:ea typeface="+mn-ea"/>
            </a:endParaRPr>
          </a:p>
          <a:p>
            <a:pPr>
              <a:lnSpc>
                <a:spcPct val="110000"/>
              </a:lnSpc>
              <a:defRPr/>
            </a:pPr>
            <a:r>
              <a:rPr lang="zh-CN" altLang="en-US" sz="2800" b="1" dirty="0">
                <a:solidFill>
                  <a:srgbClr val="FF0000"/>
                </a:solidFill>
                <a:latin typeface="+mn-lt"/>
                <a:ea typeface="+mn-ea"/>
              </a:rPr>
              <a:t>所以∠</a:t>
            </a:r>
            <a:r>
              <a:rPr lang="en-US" altLang="zh-CN" sz="2800" b="1" dirty="0">
                <a:solidFill>
                  <a:srgbClr val="FF0000"/>
                </a:solidFill>
                <a:latin typeface="+mn-lt"/>
                <a:ea typeface="+mn-ea"/>
              </a:rPr>
              <a:t>2=180°-∠1</a:t>
            </a:r>
            <a:r>
              <a:rPr lang="zh-CN" altLang="en-US" sz="2800" b="1" dirty="0">
                <a:solidFill>
                  <a:srgbClr val="FF0000"/>
                </a:solidFill>
                <a:latin typeface="+mn-lt"/>
                <a:ea typeface="+mn-ea"/>
              </a:rPr>
              <a:t>，</a:t>
            </a:r>
            <a:r>
              <a:rPr lang="en-US" altLang="zh-CN" sz="2800" b="1" dirty="0">
                <a:solidFill>
                  <a:srgbClr val="FF0000"/>
                </a:solidFill>
                <a:latin typeface="+mn-lt"/>
                <a:ea typeface="+mn-ea"/>
              </a:rPr>
              <a:t>∠3+∠5=180°-∠1</a:t>
            </a:r>
            <a:r>
              <a:rPr lang="zh-CN" altLang="en-US" sz="2800" b="1" dirty="0">
                <a:solidFill>
                  <a:srgbClr val="FF0000"/>
                </a:solidFill>
                <a:latin typeface="+mn-lt"/>
                <a:ea typeface="+mn-ea"/>
              </a:rPr>
              <a:t>，</a:t>
            </a:r>
            <a:endParaRPr lang="en-US" altLang="zh-CN" sz="2800" b="1" dirty="0">
              <a:solidFill>
                <a:srgbClr val="FF0000"/>
              </a:solidFill>
              <a:latin typeface="+mn-lt"/>
              <a:ea typeface="+mn-ea"/>
            </a:endParaRPr>
          </a:p>
          <a:p>
            <a:pPr>
              <a:lnSpc>
                <a:spcPct val="110000"/>
              </a:lnSpc>
              <a:defRPr/>
            </a:pPr>
            <a:r>
              <a:rPr lang="zh-CN" altLang="en-US" sz="2800" b="1" dirty="0">
                <a:solidFill>
                  <a:srgbClr val="FF0000"/>
                </a:solidFill>
                <a:latin typeface="+mn-lt"/>
                <a:ea typeface="+mn-ea"/>
              </a:rPr>
              <a:t>那么∠</a:t>
            </a:r>
            <a:r>
              <a:rPr lang="en-US" altLang="zh-CN" sz="2800" b="1" dirty="0">
                <a:solidFill>
                  <a:srgbClr val="FF0000"/>
                </a:solidFill>
                <a:latin typeface="+mn-lt"/>
                <a:ea typeface="+mn-ea"/>
              </a:rPr>
              <a:t>2=∠3 +∠5</a:t>
            </a:r>
            <a:r>
              <a:rPr lang="zh-CN" altLang="en-US" sz="2800" b="1" dirty="0">
                <a:solidFill>
                  <a:srgbClr val="FF0000"/>
                </a:solidFill>
                <a:latin typeface="+mn-lt"/>
                <a:ea typeface="+mn-ea"/>
              </a:rPr>
              <a:t>。</a:t>
            </a:r>
            <a:endParaRPr lang="en-US" altLang="zh-CN" sz="2800" b="1" dirty="0">
              <a:solidFill>
                <a:srgbClr val="FF0000"/>
              </a:solidFill>
              <a:latin typeface="+mn-lt"/>
              <a:ea typeface="+mn-ea"/>
            </a:endParaRPr>
          </a:p>
          <a:p>
            <a:pPr>
              <a:lnSpc>
                <a:spcPct val="110000"/>
              </a:lnSpc>
              <a:defRPr/>
            </a:pPr>
            <a:r>
              <a:rPr lang="zh-CN" altLang="en-US" sz="2800" b="1" dirty="0">
                <a:solidFill>
                  <a:srgbClr val="FF0000"/>
                </a:solidFill>
                <a:latin typeface="+mn-lt"/>
                <a:ea typeface="+mn-ea"/>
              </a:rPr>
              <a:t>同理，</a:t>
            </a:r>
            <a:r>
              <a:rPr lang="en-US" altLang="zh-CN" sz="2800" b="1" dirty="0">
                <a:solidFill>
                  <a:srgbClr val="FF0000"/>
                </a:solidFill>
                <a:latin typeface="+mn-lt"/>
                <a:ea typeface="+mn-ea"/>
              </a:rPr>
              <a:t>∠4=∠1 +∠5</a:t>
            </a:r>
            <a:r>
              <a:rPr lang="zh-CN" altLang="en-US" sz="2800" b="1" dirty="0">
                <a:solidFill>
                  <a:srgbClr val="FF0000"/>
                </a:solidFill>
                <a:latin typeface="+mn-lt"/>
                <a:ea typeface="+mn-ea"/>
              </a:rPr>
              <a:t>，</a:t>
            </a:r>
            <a:r>
              <a:rPr lang="en-US" altLang="zh-CN" sz="2800" b="1" dirty="0">
                <a:solidFill>
                  <a:srgbClr val="FF0000"/>
                </a:solidFill>
                <a:latin typeface="+mn-lt"/>
                <a:ea typeface="+mn-ea"/>
              </a:rPr>
              <a:t>∠6=∠1 +∠3</a:t>
            </a:r>
            <a:r>
              <a:rPr lang="zh-CN" altLang="en-US" sz="2800" b="1" dirty="0">
                <a:solidFill>
                  <a:srgbClr val="FF0000"/>
                </a:solidFill>
                <a:latin typeface="+mn-lt"/>
                <a:ea typeface="+mn-ea"/>
              </a:rPr>
              <a:t>。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94C7FE4-F9EA-4561-A417-9AFCAFC54ADD}"/>
              </a:ext>
            </a:extLst>
          </p:cNvPr>
          <p:cNvSpPr/>
          <p:nvPr/>
        </p:nvSpPr>
        <p:spPr>
          <a:xfrm>
            <a:off x="1816100" y="4441825"/>
            <a:ext cx="5492750" cy="2619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050" b="1" kern="100" dirty="0">
                <a:latin typeface="Times New Roman" panose="02020603050405020304" pitchFamily="18" charset="0"/>
              </a:rPr>
              <a:t>选自“状元成才路”</a:t>
            </a:r>
            <a:r>
              <a:rPr lang="zh-CN" altLang="en-US" sz="1050" b="1" kern="100">
                <a:latin typeface="宋体" panose="02010600030101010101" pitchFamily="2" charset="-122"/>
              </a:rPr>
              <a:t>系列丛书</a:t>
            </a:r>
            <a:endParaRPr lang="zh-CN" altLang="en-US" sz="900" b="1" kern="1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A8E42AA2-0107-4745-8112-8ECCAD53049A}"/>
              </a:ext>
            </a:extLst>
          </p:cNvPr>
          <p:cNvSpPr/>
          <p:nvPr/>
        </p:nvSpPr>
        <p:spPr>
          <a:xfrm>
            <a:off x="471488" y="1058863"/>
            <a:ext cx="8312150" cy="12731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altLang="zh-CN" sz="3200" b="1" dirty="0">
                <a:latin typeface="+mn-lt"/>
                <a:ea typeface="+mn-ea"/>
              </a:rPr>
              <a:t>3.</a:t>
            </a:r>
            <a:r>
              <a:rPr lang="zh-CN" altLang="en-US" sz="3200" b="1" dirty="0">
                <a:latin typeface="+mn-lt"/>
                <a:ea typeface="+mn-ea"/>
              </a:rPr>
              <a:t>两个直角三角形</a:t>
            </a:r>
            <a:r>
              <a:rPr lang="en-US" altLang="zh-CN" sz="3200" b="1" i="1" dirty="0">
                <a:latin typeface="+mn-lt"/>
                <a:ea typeface="+mn-ea"/>
              </a:rPr>
              <a:t>ABC</a:t>
            </a:r>
            <a:r>
              <a:rPr lang="zh-CN" altLang="en-US" sz="3200" b="1" dirty="0">
                <a:latin typeface="+mn-lt"/>
                <a:ea typeface="+mn-ea"/>
              </a:rPr>
              <a:t>和</a:t>
            </a:r>
            <a:r>
              <a:rPr lang="en-US" altLang="zh-CN" sz="3200" b="1" i="1" dirty="0">
                <a:latin typeface="+mn-lt"/>
                <a:ea typeface="+mn-ea"/>
              </a:rPr>
              <a:t>ADE</a:t>
            </a:r>
            <a:r>
              <a:rPr lang="zh-CN" altLang="en-US" sz="3200" b="1" dirty="0">
                <a:latin typeface="+mn-lt"/>
                <a:ea typeface="+mn-ea"/>
              </a:rPr>
              <a:t>组成下图。∠</a:t>
            </a:r>
            <a:r>
              <a:rPr lang="en-US" altLang="zh-CN" sz="3200" b="1" dirty="0">
                <a:latin typeface="+mn-lt"/>
                <a:ea typeface="+mn-ea"/>
              </a:rPr>
              <a:t>1=∠2</a:t>
            </a:r>
            <a:r>
              <a:rPr lang="zh-CN" altLang="en-US" sz="3200" b="1" dirty="0">
                <a:latin typeface="+mn-lt"/>
                <a:ea typeface="+mn-ea"/>
              </a:rPr>
              <a:t>吗？为什么？</a:t>
            </a:r>
            <a:endParaRPr lang="en-US" altLang="zh-CN" sz="3200" b="1" dirty="0">
              <a:latin typeface="+mn-lt"/>
              <a:ea typeface="+mn-ea"/>
            </a:endParaRPr>
          </a:p>
        </p:txBody>
      </p:sp>
      <p:pic>
        <p:nvPicPr>
          <p:cNvPr id="25603" name="图片 2">
            <a:extLst>
              <a:ext uri="{FF2B5EF4-FFF2-40B4-BE49-F238E27FC236}">
                <a16:creationId xmlns:a16="http://schemas.microsoft.com/office/drawing/2014/main" id="{3AC470DA-63B1-447D-B96D-BF9E477CF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163" y="2401888"/>
            <a:ext cx="2276475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0E47A9EE-75A7-4DA6-BBC9-8D01800A716B}"/>
              </a:ext>
            </a:extLst>
          </p:cNvPr>
          <p:cNvSpPr/>
          <p:nvPr/>
        </p:nvSpPr>
        <p:spPr>
          <a:xfrm>
            <a:off x="471488" y="2401888"/>
            <a:ext cx="6326187" cy="164306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altLang="zh-CN" sz="2800" b="1" dirty="0">
                <a:solidFill>
                  <a:srgbClr val="FF0000"/>
                </a:solidFill>
                <a:latin typeface="+mn-lt"/>
                <a:ea typeface="+mn-ea"/>
              </a:rPr>
              <a:t>∠1 =∠2</a:t>
            </a:r>
            <a:r>
              <a:rPr lang="zh-CN" altLang="en-US" sz="2800" b="1" dirty="0">
                <a:solidFill>
                  <a:srgbClr val="FF0000"/>
                </a:solidFill>
                <a:latin typeface="+mn-lt"/>
                <a:ea typeface="+mn-ea"/>
              </a:rPr>
              <a:t>。</a:t>
            </a:r>
            <a:endParaRPr lang="en-US" altLang="zh-CN" sz="2800" b="1" dirty="0">
              <a:solidFill>
                <a:srgbClr val="FF0000"/>
              </a:solidFill>
              <a:latin typeface="+mn-lt"/>
              <a:ea typeface="+mn-ea"/>
            </a:endParaRPr>
          </a:p>
          <a:p>
            <a:pPr>
              <a:lnSpc>
                <a:spcPct val="120000"/>
              </a:lnSpc>
              <a:defRPr/>
            </a:pPr>
            <a:r>
              <a:rPr lang="zh-CN" altLang="en-US" sz="2800" b="1" dirty="0">
                <a:solidFill>
                  <a:srgbClr val="FF0000"/>
                </a:solidFill>
                <a:latin typeface="+mn-lt"/>
                <a:ea typeface="+mn-ea"/>
              </a:rPr>
              <a:t>因为∠</a:t>
            </a:r>
            <a:r>
              <a:rPr lang="en-US" altLang="zh-CN" sz="2800" b="1" dirty="0">
                <a:solidFill>
                  <a:srgbClr val="FF0000"/>
                </a:solidFill>
                <a:latin typeface="+mn-lt"/>
                <a:ea typeface="+mn-ea"/>
              </a:rPr>
              <a:t>1=90°-</a:t>
            </a:r>
            <a:r>
              <a:rPr lang="zh-CN" altLang="en-US" sz="2800" b="1" dirty="0">
                <a:solidFill>
                  <a:srgbClr val="FF0000"/>
                </a:solidFill>
                <a:latin typeface="+mn-lt"/>
                <a:ea typeface="+mn-ea"/>
              </a:rPr>
              <a:t>∠</a:t>
            </a:r>
            <a:r>
              <a:rPr lang="en-US" altLang="zh-CN" sz="2800" b="1" dirty="0">
                <a:solidFill>
                  <a:srgbClr val="FF0000"/>
                </a:solidFill>
                <a:latin typeface="+mn-lt"/>
                <a:ea typeface="+mn-ea"/>
              </a:rPr>
              <a:t>3</a:t>
            </a:r>
            <a:r>
              <a:rPr lang="zh-CN" altLang="en-US" sz="2800" b="1" dirty="0">
                <a:solidFill>
                  <a:srgbClr val="FF0000"/>
                </a:solidFill>
                <a:latin typeface="+mn-lt"/>
                <a:ea typeface="+mn-ea"/>
              </a:rPr>
              <a:t>，∠</a:t>
            </a:r>
            <a:r>
              <a:rPr lang="en-US" altLang="zh-CN" sz="2800" b="1" dirty="0">
                <a:solidFill>
                  <a:srgbClr val="FF0000"/>
                </a:solidFill>
                <a:latin typeface="+mn-lt"/>
                <a:ea typeface="+mn-ea"/>
              </a:rPr>
              <a:t>2= 90°-</a:t>
            </a:r>
            <a:r>
              <a:rPr lang="zh-CN" altLang="en-US" sz="2800" b="1" dirty="0">
                <a:solidFill>
                  <a:srgbClr val="FF0000"/>
                </a:solidFill>
                <a:latin typeface="+mn-lt"/>
                <a:ea typeface="+mn-ea"/>
              </a:rPr>
              <a:t>∠</a:t>
            </a:r>
            <a:r>
              <a:rPr lang="en-US" altLang="zh-CN" sz="2800" b="1" dirty="0">
                <a:solidFill>
                  <a:srgbClr val="FF0000"/>
                </a:solidFill>
                <a:latin typeface="+mn-lt"/>
                <a:ea typeface="+mn-ea"/>
              </a:rPr>
              <a:t>3</a:t>
            </a:r>
            <a:r>
              <a:rPr lang="zh-CN" altLang="en-US" sz="2800" b="1" dirty="0">
                <a:solidFill>
                  <a:srgbClr val="FF0000"/>
                </a:solidFill>
                <a:latin typeface="+mn-lt"/>
                <a:ea typeface="+mn-ea"/>
              </a:rPr>
              <a:t>，</a:t>
            </a:r>
            <a:endParaRPr lang="en-US" altLang="zh-CN" sz="2800" b="1" dirty="0">
              <a:solidFill>
                <a:srgbClr val="FF0000"/>
              </a:solidFill>
              <a:latin typeface="+mn-lt"/>
              <a:ea typeface="+mn-ea"/>
            </a:endParaRPr>
          </a:p>
          <a:p>
            <a:pPr>
              <a:lnSpc>
                <a:spcPct val="120000"/>
              </a:lnSpc>
              <a:defRPr/>
            </a:pPr>
            <a:r>
              <a:rPr lang="zh-CN" altLang="en-US" sz="2800" b="1" dirty="0">
                <a:solidFill>
                  <a:srgbClr val="FF0000"/>
                </a:solidFill>
                <a:latin typeface="+mn-lt"/>
                <a:ea typeface="+mn-ea"/>
              </a:rPr>
              <a:t>所以∠</a:t>
            </a:r>
            <a:r>
              <a:rPr lang="en-US" altLang="zh-CN" sz="2800" b="1" dirty="0">
                <a:solidFill>
                  <a:srgbClr val="FF0000"/>
                </a:solidFill>
                <a:latin typeface="+mn-lt"/>
                <a:ea typeface="+mn-ea"/>
              </a:rPr>
              <a:t>1=</a:t>
            </a:r>
            <a:r>
              <a:rPr lang="zh-CN" altLang="en-US" sz="2800" b="1" dirty="0">
                <a:solidFill>
                  <a:srgbClr val="FF0000"/>
                </a:solidFill>
                <a:latin typeface="+mn-lt"/>
                <a:ea typeface="+mn-ea"/>
              </a:rPr>
              <a:t>∠</a:t>
            </a:r>
            <a:r>
              <a:rPr lang="en-US" altLang="zh-CN" sz="2800" b="1" dirty="0">
                <a:solidFill>
                  <a:srgbClr val="FF0000"/>
                </a:solidFill>
                <a:latin typeface="+mn-lt"/>
                <a:ea typeface="+mn-ea"/>
              </a:rPr>
              <a:t>2</a:t>
            </a:r>
            <a:r>
              <a:rPr lang="zh-CN" altLang="en-US" sz="2800" b="1" dirty="0">
                <a:solidFill>
                  <a:srgbClr val="FF0000"/>
                </a:solidFill>
                <a:latin typeface="+mn-lt"/>
                <a:ea typeface="+mn-ea"/>
              </a:rPr>
              <a:t>。</a:t>
            </a:r>
            <a:endParaRPr lang="en-US" altLang="zh-CN" sz="2800" b="1" dirty="0">
              <a:solidFill>
                <a:srgbClr val="FF0000"/>
              </a:solidFill>
              <a:latin typeface="+mn-lt"/>
              <a:ea typeface="+mn-ea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5ECF78D5-5557-47E6-8B6F-3AA6ED55DB3E}"/>
              </a:ext>
            </a:extLst>
          </p:cNvPr>
          <p:cNvSpPr/>
          <p:nvPr/>
        </p:nvSpPr>
        <p:spPr>
          <a:xfrm>
            <a:off x="1816100" y="4441825"/>
            <a:ext cx="5492750" cy="2619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050" b="1" kern="100" dirty="0">
                <a:latin typeface="Times New Roman" panose="02020603050405020304" pitchFamily="18" charset="0"/>
              </a:rPr>
              <a:t>选自“状元成才路”</a:t>
            </a:r>
            <a:r>
              <a:rPr lang="zh-CN" altLang="en-US" sz="1050" b="1" kern="100">
                <a:latin typeface="宋体" panose="02010600030101010101" pitchFamily="2" charset="-122"/>
              </a:rPr>
              <a:t>系列丛书</a:t>
            </a:r>
            <a:endParaRPr lang="zh-CN" altLang="en-US" sz="900" b="1" kern="1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ABF48A5D-5BAA-42E5-9162-3586619C0179}"/>
              </a:ext>
            </a:extLst>
          </p:cNvPr>
          <p:cNvSpPr/>
          <p:nvPr/>
        </p:nvSpPr>
        <p:spPr>
          <a:xfrm>
            <a:off x="222250" y="844550"/>
            <a:ext cx="9018588" cy="18653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altLang="zh-CN" sz="3200" b="1" dirty="0">
                <a:latin typeface="+mn-lt"/>
                <a:ea typeface="+mn-ea"/>
              </a:rPr>
              <a:t>4.△</a:t>
            </a:r>
            <a:r>
              <a:rPr lang="zh-CN" altLang="en-US" sz="3200" b="1" dirty="0">
                <a:latin typeface="+mn-lt"/>
                <a:ea typeface="+mn-ea"/>
              </a:rPr>
              <a:t>、□、○各代表一个数。</a:t>
            </a:r>
          </a:p>
          <a:p>
            <a:pPr>
              <a:lnSpc>
                <a:spcPct val="120000"/>
              </a:lnSpc>
              <a:defRPr/>
            </a:pPr>
            <a:r>
              <a:rPr lang="en-US" altLang="zh-CN" sz="3200" b="1" dirty="0">
                <a:latin typeface="+mn-lt"/>
                <a:ea typeface="+mn-ea"/>
              </a:rPr>
              <a:t>(1)</a:t>
            </a:r>
            <a:r>
              <a:rPr lang="zh-CN" altLang="en-US" sz="3200" b="1" dirty="0">
                <a:latin typeface="+mn-lt"/>
                <a:ea typeface="+mn-ea"/>
              </a:rPr>
              <a:t>已知△</a:t>
            </a:r>
            <a:r>
              <a:rPr lang="en-US" altLang="zh-CN" sz="3200" b="1" dirty="0">
                <a:latin typeface="+mn-lt"/>
                <a:ea typeface="+mn-ea"/>
              </a:rPr>
              <a:t>+</a:t>
            </a:r>
            <a:r>
              <a:rPr lang="zh-CN" altLang="en-US" sz="3200" b="1" dirty="0"/>
              <a:t>○</a:t>
            </a:r>
            <a:r>
              <a:rPr lang="en-US" altLang="zh-CN" sz="3200" b="1" dirty="0">
                <a:latin typeface="+mn-lt"/>
                <a:ea typeface="+mn-ea"/>
              </a:rPr>
              <a:t>=12</a:t>
            </a:r>
            <a:r>
              <a:rPr lang="zh-CN" altLang="en-US" sz="3200" b="1" dirty="0">
                <a:latin typeface="+mn-lt"/>
                <a:ea typeface="+mn-ea"/>
              </a:rPr>
              <a:t>，</a:t>
            </a:r>
            <a:r>
              <a:rPr lang="en-US" altLang="zh-CN" sz="3200" b="1" dirty="0">
                <a:latin typeface="+mn-lt"/>
                <a:ea typeface="+mn-ea"/>
              </a:rPr>
              <a:t>△- </a:t>
            </a:r>
            <a:r>
              <a:rPr lang="zh-CN" altLang="en-US" sz="3200" b="1" dirty="0">
                <a:latin typeface="+mn-lt"/>
                <a:ea typeface="+mn-ea"/>
              </a:rPr>
              <a:t>○</a:t>
            </a:r>
            <a:r>
              <a:rPr lang="en-US" altLang="zh-CN" sz="3200" b="1" dirty="0">
                <a:latin typeface="+mn-lt"/>
                <a:ea typeface="+mn-ea"/>
              </a:rPr>
              <a:t>=6</a:t>
            </a:r>
            <a:r>
              <a:rPr lang="zh-CN" altLang="en-US" sz="3200" b="1" dirty="0">
                <a:latin typeface="+mn-lt"/>
                <a:ea typeface="+mn-ea"/>
              </a:rPr>
              <a:t>，□</a:t>
            </a:r>
            <a:r>
              <a:rPr lang="en-US" altLang="zh-CN" sz="3200" b="1" dirty="0">
                <a:latin typeface="+mn-lt"/>
                <a:ea typeface="+mn-ea"/>
              </a:rPr>
              <a:t>=△+△+ </a:t>
            </a:r>
            <a:r>
              <a:rPr lang="zh-CN" altLang="en-US" sz="3200" b="1" dirty="0">
                <a:latin typeface="+mn-lt"/>
                <a:ea typeface="+mn-ea"/>
              </a:rPr>
              <a:t>○</a:t>
            </a:r>
            <a:r>
              <a:rPr lang="en-US" altLang="zh-CN" sz="3200" b="1" dirty="0">
                <a:latin typeface="+mn-lt"/>
                <a:ea typeface="+mn-ea"/>
              </a:rPr>
              <a:t>×4</a:t>
            </a:r>
            <a:r>
              <a:rPr lang="zh-CN" altLang="en-US" sz="3200" b="1" dirty="0">
                <a:latin typeface="+mn-lt"/>
                <a:ea typeface="+mn-ea"/>
              </a:rPr>
              <a:t>，求△、□、○的值。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28C67632-58CB-499F-8F1E-68EFD3F850B9}"/>
              </a:ext>
            </a:extLst>
          </p:cNvPr>
          <p:cNvSpPr/>
          <p:nvPr/>
        </p:nvSpPr>
        <p:spPr>
          <a:xfrm>
            <a:off x="2438400" y="2709863"/>
            <a:ext cx="4248150" cy="16446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zh-CN" altLang="en-US" sz="2800" b="1" dirty="0">
                <a:solidFill>
                  <a:srgbClr val="FF0000"/>
                </a:solidFill>
                <a:latin typeface="+mn-lt"/>
                <a:ea typeface="+mn-ea"/>
              </a:rPr>
              <a:t>解：</a:t>
            </a:r>
            <a:r>
              <a:rPr lang="en-US" altLang="zh-CN" sz="2800" b="1" dirty="0">
                <a:solidFill>
                  <a:srgbClr val="FF0000"/>
                </a:solidFill>
                <a:latin typeface="+mn-lt"/>
                <a:ea typeface="+mn-ea"/>
              </a:rPr>
              <a:t>(1)△=(12+6) ÷2=9</a:t>
            </a:r>
          </a:p>
          <a:p>
            <a:pPr>
              <a:lnSpc>
                <a:spcPct val="120000"/>
              </a:lnSpc>
              <a:defRPr/>
            </a:pPr>
            <a:r>
              <a:rPr lang="en-US" altLang="zh-CN" sz="2800" b="1" dirty="0">
                <a:solidFill>
                  <a:srgbClr val="FF0000"/>
                </a:solidFill>
                <a:latin typeface="+mn-lt"/>
                <a:ea typeface="+mn-ea"/>
              </a:rPr>
              <a:t>             </a:t>
            </a:r>
            <a:r>
              <a:rPr lang="zh-CN" altLang="en-US" sz="2800" b="1" dirty="0">
                <a:solidFill>
                  <a:srgbClr val="FF0000"/>
                </a:solidFill>
                <a:latin typeface="+mn-lt"/>
                <a:ea typeface="+mn-ea"/>
              </a:rPr>
              <a:t>○</a:t>
            </a:r>
            <a:r>
              <a:rPr lang="en-US" altLang="zh-CN" sz="2800" b="1" dirty="0">
                <a:solidFill>
                  <a:srgbClr val="FF0000"/>
                </a:solidFill>
                <a:latin typeface="+mn-lt"/>
                <a:ea typeface="+mn-ea"/>
              </a:rPr>
              <a:t>=12 -9=3</a:t>
            </a:r>
          </a:p>
          <a:p>
            <a:pPr>
              <a:lnSpc>
                <a:spcPct val="120000"/>
              </a:lnSpc>
              <a:defRPr/>
            </a:pPr>
            <a:r>
              <a:rPr lang="zh-CN" altLang="en-US" sz="2800" b="1" dirty="0">
                <a:solidFill>
                  <a:srgbClr val="FF0000"/>
                </a:solidFill>
                <a:latin typeface="+mn-lt"/>
                <a:ea typeface="+mn-ea"/>
              </a:rPr>
              <a:t>             □</a:t>
            </a:r>
            <a:r>
              <a:rPr lang="en-US" altLang="zh-CN" sz="2800" b="1" dirty="0">
                <a:solidFill>
                  <a:srgbClr val="FF0000"/>
                </a:solidFill>
                <a:latin typeface="+mn-lt"/>
                <a:ea typeface="+mn-ea"/>
              </a:rPr>
              <a:t>=9+9+3×4=30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273B434F-F1D9-43B0-AFE3-B05BE23711B3}"/>
              </a:ext>
            </a:extLst>
          </p:cNvPr>
          <p:cNvSpPr/>
          <p:nvPr/>
        </p:nvSpPr>
        <p:spPr>
          <a:xfrm>
            <a:off x="1816100" y="4441825"/>
            <a:ext cx="5492750" cy="2619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050" b="1" kern="100" dirty="0">
                <a:latin typeface="Times New Roman" panose="02020603050405020304" pitchFamily="18" charset="0"/>
              </a:rPr>
              <a:t>选自“状元成才路”</a:t>
            </a:r>
            <a:r>
              <a:rPr lang="zh-CN" altLang="en-US" sz="1050" b="1" kern="100">
                <a:latin typeface="宋体" panose="02010600030101010101" pitchFamily="2" charset="-122"/>
              </a:rPr>
              <a:t>系列丛书</a:t>
            </a:r>
            <a:endParaRPr lang="zh-CN" altLang="en-US" sz="900" b="1" kern="1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组合 16">
            <a:extLst>
              <a:ext uri="{FF2B5EF4-FFF2-40B4-BE49-F238E27FC236}">
                <a16:creationId xmlns:a16="http://schemas.microsoft.com/office/drawing/2014/main" id="{9E2F3348-90DA-4F03-A86B-09E08966EA9A}"/>
              </a:ext>
            </a:extLst>
          </p:cNvPr>
          <p:cNvGrpSpPr>
            <a:grpSpLocks/>
          </p:cNvGrpSpPr>
          <p:nvPr/>
        </p:nvGrpSpPr>
        <p:grpSpPr bwMode="auto">
          <a:xfrm>
            <a:off x="1220788" y="1436688"/>
            <a:ext cx="6838950" cy="936625"/>
            <a:chOff x="1533" y="1203"/>
            <a:chExt cx="10769" cy="1475"/>
          </a:xfrm>
        </p:grpSpPr>
        <p:sp>
          <p:nvSpPr>
            <p:cNvPr id="9238" name="Rectangle 2">
              <a:extLst>
                <a:ext uri="{FF2B5EF4-FFF2-40B4-BE49-F238E27FC236}">
                  <a16:creationId xmlns:a16="http://schemas.microsoft.com/office/drawing/2014/main" id="{B3DA3712-4C8D-4DD1-A971-6F995554D9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3" y="1203"/>
              <a:ext cx="10769" cy="1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r>
                <a:rPr lang="zh-CN" altLang="en-US" sz="3200" b="1">
                  <a:ea typeface="黑体" panose="02010609060101010101" pitchFamily="49" charset="-122"/>
                </a:rPr>
                <a:t>       、    、   、   、   各代表一个数。</a:t>
              </a:r>
            </a:p>
          </p:txBody>
        </p:sp>
        <p:sp>
          <p:nvSpPr>
            <p:cNvPr id="9239" name="等腰三角形 7">
              <a:extLst>
                <a:ext uri="{FF2B5EF4-FFF2-40B4-BE49-F238E27FC236}">
                  <a16:creationId xmlns:a16="http://schemas.microsoft.com/office/drawing/2014/main" id="{19679320-3F7E-4F12-A578-1DB17A9917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4" y="1484"/>
              <a:ext cx="740" cy="740"/>
            </a:xfrm>
            <a:prstGeom prst="triangle">
              <a:avLst>
                <a:gd name="adj" fmla="val 50000"/>
              </a:avLst>
            </a:prstGeom>
            <a:solidFill>
              <a:srgbClr val="FFFFCC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endParaRPr lang="zh-CN" altLang="en-US" sz="3200" b="1">
                <a:ea typeface="黑体" panose="02010609060101010101" pitchFamily="49" charset="-122"/>
              </a:endParaRPr>
            </a:p>
          </p:txBody>
        </p:sp>
        <p:sp>
          <p:nvSpPr>
            <p:cNvPr id="9240" name="矩形 8">
              <a:extLst>
                <a:ext uri="{FF2B5EF4-FFF2-40B4-BE49-F238E27FC236}">
                  <a16:creationId xmlns:a16="http://schemas.microsoft.com/office/drawing/2014/main" id="{DD5DD96F-33E1-459F-8A02-CC780AF41A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7" y="1484"/>
              <a:ext cx="740" cy="740"/>
            </a:xfrm>
            <a:prstGeom prst="rect">
              <a:avLst/>
            </a:prstGeom>
            <a:solidFill>
              <a:srgbClr val="FFFFCC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endParaRPr lang="zh-CN" altLang="en-US" sz="3200" b="1">
                <a:ea typeface="黑体" panose="02010609060101010101" pitchFamily="49" charset="-122"/>
              </a:endParaRPr>
            </a:p>
          </p:txBody>
        </p:sp>
        <p:sp>
          <p:nvSpPr>
            <p:cNvPr id="9241" name="椭圆 9">
              <a:extLst>
                <a:ext uri="{FF2B5EF4-FFF2-40B4-BE49-F238E27FC236}">
                  <a16:creationId xmlns:a16="http://schemas.microsoft.com/office/drawing/2014/main" id="{69C4E457-7C6E-4DC9-8B5F-D6C6BA5B1E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9" y="1484"/>
              <a:ext cx="740" cy="740"/>
            </a:xfrm>
            <a:prstGeom prst="ellipse">
              <a:avLst/>
            </a:prstGeom>
            <a:solidFill>
              <a:srgbClr val="FFFFCC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endParaRPr lang="zh-CN" altLang="en-US" sz="3200" b="1">
                <a:ea typeface="黑体" panose="02010609060101010101" pitchFamily="49" charset="-122"/>
              </a:endParaRPr>
            </a:p>
          </p:txBody>
        </p:sp>
        <p:sp>
          <p:nvSpPr>
            <p:cNvPr id="27" name="五角星 13">
              <a:extLst>
                <a:ext uri="{FF2B5EF4-FFF2-40B4-BE49-F238E27FC236}">
                  <a16:creationId xmlns:a16="http://schemas.microsoft.com/office/drawing/2014/main" id="{A1FC4004-7162-410A-BEAD-DC8373D6845F}"/>
                </a:ext>
              </a:extLst>
            </p:cNvPr>
            <p:cNvSpPr/>
            <p:nvPr/>
          </p:nvSpPr>
          <p:spPr bwMode="auto">
            <a:xfrm>
              <a:off x="5845" y="1465"/>
              <a:ext cx="777" cy="778"/>
            </a:xfrm>
            <a:prstGeom prst="star5">
              <a:avLst/>
            </a:prstGeom>
            <a:solidFill>
              <a:srgbClr val="FFFFCC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z="3200" b="1">
                <a:latin typeface="+mn-lt"/>
                <a:ea typeface="黑体" panose="02010600030101010101" pitchFamily="49" charset="-122"/>
              </a:endParaRPr>
            </a:p>
          </p:txBody>
        </p:sp>
        <p:sp>
          <p:nvSpPr>
            <p:cNvPr id="28" name="同心圆 15">
              <a:extLst>
                <a:ext uri="{FF2B5EF4-FFF2-40B4-BE49-F238E27FC236}">
                  <a16:creationId xmlns:a16="http://schemas.microsoft.com/office/drawing/2014/main" id="{8C1F6C97-2220-4047-ADC7-17AD8705C344}"/>
                </a:ext>
              </a:extLst>
            </p:cNvPr>
            <p:cNvSpPr/>
            <p:nvPr/>
          </p:nvSpPr>
          <p:spPr bwMode="auto">
            <a:xfrm>
              <a:off x="6980" y="1483"/>
              <a:ext cx="740" cy="740"/>
            </a:xfrm>
            <a:prstGeom prst="donut">
              <a:avLst/>
            </a:prstGeom>
            <a:solidFill>
              <a:srgbClr val="FFFFCC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z="3200" b="1">
                <a:latin typeface="+mn-lt"/>
                <a:ea typeface="黑体" panose="02010600030101010101" pitchFamily="49" charset="-122"/>
              </a:endParaRPr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E6AF598E-52FF-4FEA-88BF-1D27689408D5}"/>
              </a:ext>
            </a:extLst>
          </p:cNvPr>
          <p:cNvGrpSpPr>
            <a:grpSpLocks/>
          </p:cNvGrpSpPr>
          <p:nvPr/>
        </p:nvGrpSpPr>
        <p:grpSpPr bwMode="auto">
          <a:xfrm>
            <a:off x="1108075" y="2373313"/>
            <a:ext cx="7305675" cy="1335087"/>
            <a:chOff x="802" y="2498"/>
            <a:chExt cx="11506" cy="2102"/>
          </a:xfrm>
        </p:grpSpPr>
        <p:sp>
          <p:nvSpPr>
            <p:cNvPr id="30" name="TextBox 21">
              <a:extLst>
                <a:ext uri="{FF2B5EF4-FFF2-40B4-BE49-F238E27FC236}">
                  <a16:creationId xmlns:a16="http://schemas.microsoft.com/office/drawing/2014/main" id="{CE0899D5-C688-4FA0-8313-B086B85CD1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2" y="2515"/>
              <a:ext cx="11506" cy="2085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 typeface="Arial" panose="020B0604020202020204" pitchFamily="34" charset="0"/>
                <a:buNone/>
                <a:defRPr/>
              </a:pPr>
              <a:r>
                <a:rPr lang="en-US" altLang="zh-CN" sz="3200" b="1">
                  <a:latin typeface="+mn-lt"/>
                  <a:ea typeface="+mn-ea"/>
                </a:rPr>
                <a:t>(1)</a:t>
              </a:r>
              <a:r>
                <a:rPr lang="zh-CN" altLang="en-US" sz="3200" b="1">
                  <a:latin typeface="+mn-lt"/>
                  <a:ea typeface="+mn-ea"/>
                </a:rPr>
                <a:t>已知     </a:t>
              </a:r>
              <a:r>
                <a:rPr lang="en-US" altLang="zh-CN" sz="3200" b="1">
                  <a:latin typeface="+mn-lt"/>
                  <a:ea typeface="+mn-ea"/>
                </a:rPr>
                <a:t>+  </a:t>
              </a:r>
              <a:r>
                <a:rPr lang="zh-CN" altLang="en-US" sz="3200" b="1">
                  <a:latin typeface="+mn-lt"/>
                  <a:ea typeface="+mn-ea"/>
                </a:rPr>
                <a:t>     ＝</a:t>
              </a:r>
              <a:r>
                <a:rPr lang="en-US" altLang="zh-CN" sz="3200" b="1">
                  <a:latin typeface="+mn-lt"/>
                  <a:ea typeface="+mn-ea"/>
                </a:rPr>
                <a:t>24</a:t>
              </a:r>
              <a:r>
                <a:rPr lang="zh-CN" altLang="en-US" sz="3200" b="1">
                  <a:latin typeface="+mn-lt"/>
                  <a:ea typeface="+mn-ea"/>
                </a:rPr>
                <a:t>，  ＝      </a:t>
              </a:r>
              <a:r>
                <a:rPr lang="en-US" altLang="zh-CN" sz="3200" b="1">
                  <a:latin typeface="+mn-lt"/>
                  <a:ea typeface="+mn-ea"/>
                </a:rPr>
                <a:t>+  </a:t>
              </a:r>
              <a:r>
                <a:rPr lang="zh-CN" altLang="en-US" sz="3200" b="1">
                  <a:latin typeface="+mn-lt"/>
                  <a:ea typeface="+mn-ea"/>
                </a:rPr>
                <a:t>    </a:t>
              </a:r>
              <a:r>
                <a:rPr lang="en-US" altLang="zh-CN" sz="3200" b="1">
                  <a:latin typeface="+mn-lt"/>
                  <a:ea typeface="+mn-ea"/>
                </a:rPr>
                <a:t>+ </a:t>
              </a:r>
              <a:r>
                <a:rPr lang="zh-CN" altLang="en-US" sz="3200" b="1">
                  <a:latin typeface="+mn-lt"/>
                  <a:ea typeface="+mn-ea"/>
                </a:rPr>
                <a:t>    。</a:t>
              </a:r>
              <a:endParaRPr lang="en-US" altLang="zh-CN" sz="3200" b="1">
                <a:latin typeface="+mn-lt"/>
                <a:ea typeface="+mn-ea"/>
              </a:endParaRPr>
            </a:p>
            <a:p>
              <a:pPr eaLnBrk="1" hangingPunct="1">
                <a:spcBef>
                  <a:spcPct val="50000"/>
                </a:spcBef>
                <a:buFont typeface="Arial" panose="020B0604020202020204" pitchFamily="34" charset="0"/>
                <a:buNone/>
                <a:defRPr/>
              </a:pPr>
              <a:r>
                <a:rPr lang="zh-CN" altLang="en-US" sz="3200" b="1">
                  <a:latin typeface="+mn-lt"/>
                  <a:ea typeface="+mn-ea"/>
                </a:rPr>
                <a:t>     求     和      的值。      </a:t>
              </a:r>
            </a:p>
          </p:txBody>
        </p:sp>
        <p:sp>
          <p:nvSpPr>
            <p:cNvPr id="31" name="等腰三角形 12">
              <a:extLst>
                <a:ext uri="{FF2B5EF4-FFF2-40B4-BE49-F238E27FC236}">
                  <a16:creationId xmlns:a16="http://schemas.microsoft.com/office/drawing/2014/main" id="{952DD69E-7D19-405C-9258-167A2CEF36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7" y="3663"/>
              <a:ext cx="775" cy="775"/>
            </a:xfrm>
            <a:prstGeom prst="triangle">
              <a:avLst>
                <a:gd name="adj" fmla="val 50000"/>
              </a:avLst>
            </a:prstGeom>
            <a:solidFill>
              <a:srgbClr val="FFFFCC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z="3200" b="1">
                <a:latin typeface="+mn-lt"/>
                <a:ea typeface="+mn-ea"/>
              </a:endParaRPr>
            </a:p>
          </p:txBody>
        </p:sp>
        <p:sp>
          <p:nvSpPr>
            <p:cNvPr id="32" name="等腰三角形 14">
              <a:extLst>
                <a:ext uri="{FF2B5EF4-FFF2-40B4-BE49-F238E27FC236}">
                  <a16:creationId xmlns:a16="http://schemas.microsoft.com/office/drawing/2014/main" id="{D9446D58-E4D9-498F-AA95-517109F8F7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63" y="2498"/>
              <a:ext cx="775" cy="775"/>
            </a:xfrm>
            <a:prstGeom prst="triangle">
              <a:avLst>
                <a:gd name="adj" fmla="val 50000"/>
              </a:avLst>
            </a:prstGeom>
            <a:solidFill>
              <a:srgbClr val="FFFFCC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z="3200" b="1">
                <a:latin typeface="+mn-lt"/>
                <a:ea typeface="+mn-ea"/>
              </a:endParaRPr>
            </a:p>
          </p:txBody>
        </p:sp>
        <p:sp>
          <p:nvSpPr>
            <p:cNvPr id="33" name="等腰三角形 13">
              <a:extLst>
                <a:ext uri="{FF2B5EF4-FFF2-40B4-BE49-F238E27FC236}">
                  <a16:creationId xmlns:a16="http://schemas.microsoft.com/office/drawing/2014/main" id="{D06D76B0-1036-436A-B28C-63D713346C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5" y="2515"/>
              <a:ext cx="775" cy="777"/>
            </a:xfrm>
            <a:prstGeom prst="triangle">
              <a:avLst>
                <a:gd name="adj" fmla="val 50000"/>
              </a:avLst>
            </a:prstGeom>
            <a:solidFill>
              <a:srgbClr val="FFFFCC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z="3200" b="1">
                <a:latin typeface="+mn-lt"/>
                <a:ea typeface="+mn-ea"/>
              </a:endParaRPr>
            </a:p>
          </p:txBody>
        </p:sp>
        <p:sp>
          <p:nvSpPr>
            <p:cNvPr id="34" name="矩形 15">
              <a:extLst>
                <a:ext uri="{FF2B5EF4-FFF2-40B4-BE49-F238E27FC236}">
                  <a16:creationId xmlns:a16="http://schemas.microsoft.com/office/drawing/2014/main" id="{2456FEC4-9E00-45DF-AC37-C60A981E3D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7" y="2515"/>
              <a:ext cx="775" cy="777"/>
            </a:xfrm>
            <a:prstGeom prst="rect">
              <a:avLst/>
            </a:prstGeom>
            <a:solidFill>
              <a:srgbClr val="FFFFCC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z="3200" b="1">
                <a:latin typeface="+mn-lt"/>
                <a:ea typeface="+mn-ea"/>
              </a:endParaRPr>
            </a:p>
          </p:txBody>
        </p:sp>
        <p:sp>
          <p:nvSpPr>
            <p:cNvPr id="35" name="矩形 16">
              <a:extLst>
                <a:ext uri="{FF2B5EF4-FFF2-40B4-BE49-F238E27FC236}">
                  <a16:creationId xmlns:a16="http://schemas.microsoft.com/office/drawing/2014/main" id="{556137A1-4F1B-4611-B137-BBDE9A6892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25" y="2498"/>
              <a:ext cx="775" cy="775"/>
            </a:xfrm>
            <a:prstGeom prst="rect">
              <a:avLst/>
            </a:prstGeom>
            <a:solidFill>
              <a:srgbClr val="FFFFCC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z="3200" b="1">
                <a:latin typeface="+mn-lt"/>
                <a:ea typeface="+mn-ea"/>
              </a:endParaRPr>
            </a:p>
          </p:txBody>
        </p:sp>
        <p:sp>
          <p:nvSpPr>
            <p:cNvPr id="36" name="矩形 17">
              <a:extLst>
                <a:ext uri="{FF2B5EF4-FFF2-40B4-BE49-F238E27FC236}">
                  <a16:creationId xmlns:a16="http://schemas.microsoft.com/office/drawing/2014/main" id="{C413F29A-E51C-4C05-BBCD-8C40A88F17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0" y="3663"/>
              <a:ext cx="778" cy="775"/>
            </a:xfrm>
            <a:prstGeom prst="rect">
              <a:avLst/>
            </a:prstGeom>
            <a:solidFill>
              <a:srgbClr val="FFFFCC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z="3200" b="1">
                <a:latin typeface="+mn-lt"/>
                <a:ea typeface="+mn-ea"/>
              </a:endParaRPr>
            </a:p>
          </p:txBody>
        </p:sp>
        <p:sp>
          <p:nvSpPr>
            <p:cNvPr id="37" name="矩形 18">
              <a:extLst>
                <a:ext uri="{FF2B5EF4-FFF2-40B4-BE49-F238E27FC236}">
                  <a16:creationId xmlns:a16="http://schemas.microsoft.com/office/drawing/2014/main" id="{9FAA5474-3B54-4C51-8689-9AEB87F076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20" y="2498"/>
              <a:ext cx="778" cy="775"/>
            </a:xfrm>
            <a:prstGeom prst="rect">
              <a:avLst/>
            </a:prstGeom>
            <a:solidFill>
              <a:srgbClr val="FFFFCC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z="3200" b="1">
                <a:latin typeface="+mn-lt"/>
                <a:ea typeface="+mn-ea"/>
              </a:endParaRPr>
            </a:p>
          </p:txBody>
        </p:sp>
        <p:sp>
          <p:nvSpPr>
            <p:cNvPr id="38" name="矩形 19">
              <a:extLst>
                <a:ext uri="{FF2B5EF4-FFF2-40B4-BE49-F238E27FC236}">
                  <a16:creationId xmlns:a16="http://schemas.microsoft.com/office/drawing/2014/main" id="{56778954-901F-4C1D-AACE-B0BA2372F5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65" y="2498"/>
              <a:ext cx="778" cy="775"/>
            </a:xfrm>
            <a:prstGeom prst="rect">
              <a:avLst/>
            </a:prstGeom>
            <a:solidFill>
              <a:srgbClr val="FFFFCC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en-US" altLang="zh-CN" sz="3200" b="1">
                <a:latin typeface="+mn-lt"/>
                <a:ea typeface="+mn-ea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4CC74DEC-F815-4A3F-B360-70A2525C6DAE}"/>
              </a:ext>
            </a:extLst>
          </p:cNvPr>
          <p:cNvGrpSpPr>
            <a:grpSpLocks/>
          </p:cNvGrpSpPr>
          <p:nvPr/>
        </p:nvGrpSpPr>
        <p:grpSpPr bwMode="auto">
          <a:xfrm>
            <a:off x="2846388" y="3943350"/>
            <a:ext cx="3790950" cy="612775"/>
            <a:chOff x="4859173" y="3733214"/>
            <a:chExt cx="3791546" cy="612648"/>
          </a:xfrm>
        </p:grpSpPr>
        <p:sp>
          <p:nvSpPr>
            <p:cNvPr id="3" name="对话气泡: 圆角矩形 2">
              <a:extLst>
                <a:ext uri="{FF2B5EF4-FFF2-40B4-BE49-F238E27FC236}">
                  <a16:creationId xmlns:a16="http://schemas.microsoft.com/office/drawing/2014/main" id="{C5859471-B721-46C6-8DB1-0F0010AA3C44}"/>
                </a:ext>
              </a:extLst>
            </p:cNvPr>
            <p:cNvSpPr/>
            <p:nvPr/>
          </p:nvSpPr>
          <p:spPr bwMode="auto">
            <a:xfrm>
              <a:off x="4859173" y="3733214"/>
              <a:ext cx="3662938" cy="612648"/>
            </a:xfrm>
            <a:prstGeom prst="wedgeRoundRectCallout">
              <a:avLst>
                <a:gd name="adj1" fmla="val -40541"/>
                <a:gd name="adj2" fmla="val -76949"/>
                <a:gd name="adj3" fmla="val 16667"/>
              </a:avLst>
            </a:prstGeom>
            <a:solidFill>
              <a:srgbClr val="FFFFFF"/>
            </a:solidFill>
            <a:ln w="19050">
              <a:solidFill>
                <a:srgbClr val="3399FF"/>
              </a:solidFill>
              <a:miter lim="800000"/>
            </a:ln>
          </p:spPr>
          <p:txBody>
            <a:bodyPr anchor="ctr"/>
            <a:lstStyle/>
            <a:p>
              <a:pPr algn="ctr"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200" b="1" kern="0" dirty="0">
                <a:solidFill>
                  <a:srgbClr val="1C1C1C"/>
                </a:solidFill>
                <a:latin typeface="宋体" panose="02010600030101010101" pitchFamily="2" charset="-122"/>
              </a:endParaRPr>
            </a:p>
          </p:txBody>
        </p:sp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3FEE340E-F59C-4A8E-BFDB-B8FD7C927B7E}"/>
                </a:ext>
              </a:extLst>
            </p:cNvPr>
            <p:cNvSpPr/>
            <p:nvPr/>
          </p:nvSpPr>
          <p:spPr>
            <a:xfrm>
              <a:off x="4859173" y="3777655"/>
              <a:ext cx="3791546" cy="5237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en-US" sz="2800" b="1" dirty="0">
                  <a:latin typeface="+mn-lt"/>
                  <a:ea typeface="+mn-ea"/>
                </a:rPr>
                <a:t>你能解决这个问题吗？</a:t>
              </a:r>
              <a:endParaRPr lang="en-US" altLang="zh-CN" sz="2800" b="1" dirty="0">
                <a:latin typeface="+mn-lt"/>
                <a:ea typeface="+mn-ea"/>
              </a:endParaRPr>
            </a:p>
          </p:txBody>
        </p:sp>
      </p:grpSp>
      <p:pic>
        <p:nvPicPr>
          <p:cNvPr id="48" name="图片 47">
            <a:extLst>
              <a:ext uri="{FF2B5EF4-FFF2-40B4-BE49-F238E27FC236}">
                <a16:creationId xmlns:a16="http://schemas.microsoft.com/office/drawing/2014/main" id="{363251F3-8B2F-48FF-AA35-766CCE46CE0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86" y="1672695"/>
            <a:ext cx="464815" cy="470678"/>
          </a:xfrm>
          <a:custGeom>
            <a:avLst/>
            <a:gdLst>
              <a:gd name="connsiteX0" fmla="*/ 235339 w 470678"/>
              <a:gd name="connsiteY0" fmla="*/ 0 h 470678"/>
              <a:gd name="connsiteX1" fmla="*/ 470678 w 470678"/>
              <a:gd name="connsiteY1" fmla="*/ 235339 h 470678"/>
              <a:gd name="connsiteX2" fmla="*/ 235339 w 470678"/>
              <a:gd name="connsiteY2" fmla="*/ 470678 h 470678"/>
              <a:gd name="connsiteX3" fmla="*/ 0 w 470678"/>
              <a:gd name="connsiteY3" fmla="*/ 235339 h 470678"/>
              <a:gd name="connsiteX4" fmla="*/ 235339 w 470678"/>
              <a:gd name="connsiteY4" fmla="*/ 0 h 470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0678" h="470678">
                <a:moveTo>
                  <a:pt x="235339" y="0"/>
                </a:moveTo>
                <a:cubicBezTo>
                  <a:pt x="365313" y="0"/>
                  <a:pt x="470678" y="105365"/>
                  <a:pt x="470678" y="235339"/>
                </a:cubicBezTo>
                <a:cubicBezTo>
                  <a:pt x="470678" y="365313"/>
                  <a:pt x="365313" y="470678"/>
                  <a:pt x="235339" y="470678"/>
                </a:cubicBezTo>
                <a:cubicBezTo>
                  <a:pt x="105365" y="470678"/>
                  <a:pt x="0" y="365313"/>
                  <a:pt x="0" y="235339"/>
                </a:cubicBezTo>
                <a:cubicBezTo>
                  <a:pt x="0" y="105365"/>
                  <a:pt x="105365" y="0"/>
                  <a:pt x="235339" y="0"/>
                </a:cubicBezTo>
                <a:close/>
              </a:path>
            </a:pathLst>
          </a:custGeom>
        </p:spPr>
      </p:pic>
      <p:grpSp>
        <p:nvGrpSpPr>
          <p:cNvPr id="9222" name="组合 1">
            <a:extLst>
              <a:ext uri="{FF2B5EF4-FFF2-40B4-BE49-F238E27FC236}">
                <a16:creationId xmlns:a16="http://schemas.microsoft.com/office/drawing/2014/main" id="{487D82A4-1A93-4556-BA79-18F4A0A1938F}"/>
              </a:ext>
            </a:extLst>
          </p:cNvPr>
          <p:cNvGrpSpPr>
            <a:grpSpLocks/>
          </p:cNvGrpSpPr>
          <p:nvPr/>
        </p:nvGrpSpPr>
        <p:grpSpPr bwMode="auto">
          <a:xfrm>
            <a:off x="-220663" y="749300"/>
            <a:ext cx="2940051" cy="776288"/>
            <a:chOff x="-220696" y="750085"/>
            <a:chExt cx="2940118" cy="774865"/>
          </a:xfrm>
        </p:grpSpPr>
        <p:grpSp>
          <p:nvGrpSpPr>
            <p:cNvPr id="9223" name="组合 16">
              <a:extLst>
                <a:ext uri="{FF2B5EF4-FFF2-40B4-BE49-F238E27FC236}">
                  <a16:creationId xmlns:a16="http://schemas.microsoft.com/office/drawing/2014/main" id="{3158C05C-197A-4584-A002-6E6848D915F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3755" y="750085"/>
              <a:ext cx="2292433" cy="774865"/>
              <a:chOff x="2328716" y="1222207"/>
              <a:chExt cx="3287712" cy="509588"/>
            </a:xfrm>
          </p:grpSpPr>
          <p:sp>
            <p:nvSpPr>
              <p:cNvPr id="41" name="Freeform 9">
                <a:extLst>
                  <a:ext uri="{FF2B5EF4-FFF2-40B4-BE49-F238E27FC236}">
                    <a16:creationId xmlns:a16="http://schemas.microsoft.com/office/drawing/2014/main" id="{AC4DD747-6BE3-4284-98FC-4559B7CAF564}"/>
                  </a:ext>
                </a:extLst>
              </p:cNvPr>
              <p:cNvSpPr/>
              <p:nvPr/>
            </p:nvSpPr>
            <p:spPr bwMode="auto">
              <a:xfrm flipH="1">
                <a:off x="2328802" y="1222207"/>
                <a:ext cx="3048605" cy="509588"/>
              </a:xfrm>
              <a:custGeom>
                <a:avLst/>
                <a:gdLst>
                  <a:gd name="T0" fmla="*/ 0 w 2601"/>
                  <a:gd name="T1" fmla="*/ 118 h 627"/>
                  <a:gd name="T2" fmla="*/ 2601 w 2601"/>
                  <a:gd name="T3" fmla="*/ 0 h 627"/>
                  <a:gd name="T4" fmla="*/ 2601 w 2601"/>
                  <a:gd name="T5" fmla="*/ 517 h 627"/>
                  <a:gd name="T6" fmla="*/ 189 w 2601"/>
                  <a:gd name="T7" fmla="*/ 627 h 627"/>
                  <a:gd name="T8" fmla="*/ 0 w 2601"/>
                  <a:gd name="T9" fmla="*/ 118 h 6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01" h="627">
                    <a:moveTo>
                      <a:pt x="0" y="118"/>
                    </a:moveTo>
                    <a:lnTo>
                      <a:pt x="2601" y="0"/>
                    </a:lnTo>
                    <a:lnTo>
                      <a:pt x="2601" y="517"/>
                    </a:lnTo>
                    <a:lnTo>
                      <a:pt x="189" y="627"/>
                    </a:lnTo>
                    <a:lnTo>
                      <a:pt x="0" y="118"/>
                    </a:lnTo>
                    <a:close/>
                  </a:path>
                </a:pathLst>
              </a:custGeom>
              <a:solidFill>
                <a:sysClr val="window" lastClr="FFFFFF">
                  <a:lumMod val="75000"/>
                </a:sysClr>
              </a:solidFill>
              <a:ln>
                <a:noFill/>
              </a:ln>
            </p:spPr>
            <p:txBody>
              <a:bodyPr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2" name="Freeform 10">
                <a:extLst>
                  <a:ext uri="{FF2B5EF4-FFF2-40B4-BE49-F238E27FC236}">
                    <a16:creationId xmlns:a16="http://schemas.microsoft.com/office/drawing/2014/main" id="{615FA7EB-06A0-468E-B7D9-B9E013812D98}"/>
                  </a:ext>
                </a:extLst>
              </p:cNvPr>
              <p:cNvSpPr/>
              <p:nvPr/>
            </p:nvSpPr>
            <p:spPr bwMode="auto">
              <a:xfrm flipH="1">
                <a:off x="2328802" y="1222207"/>
                <a:ext cx="3287668" cy="418925"/>
              </a:xfrm>
              <a:custGeom>
                <a:avLst/>
                <a:gdLst>
                  <a:gd name="T0" fmla="*/ 0 w 2805"/>
                  <a:gd name="T1" fmla="*/ 0 h 517"/>
                  <a:gd name="T2" fmla="*/ 2805 w 2805"/>
                  <a:gd name="T3" fmla="*/ 0 h 517"/>
                  <a:gd name="T4" fmla="*/ 2805 w 2805"/>
                  <a:gd name="T5" fmla="*/ 517 h 517"/>
                  <a:gd name="T6" fmla="*/ 204 w 2805"/>
                  <a:gd name="T7" fmla="*/ 517 h 517"/>
                  <a:gd name="T8" fmla="*/ 0 w 2805"/>
                  <a:gd name="T9" fmla="*/ 0 h 5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05" h="517">
                    <a:moveTo>
                      <a:pt x="0" y="0"/>
                    </a:moveTo>
                    <a:lnTo>
                      <a:pt x="2805" y="0"/>
                    </a:lnTo>
                    <a:lnTo>
                      <a:pt x="2805" y="517"/>
                    </a:lnTo>
                    <a:lnTo>
                      <a:pt x="204" y="5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00" kern="0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40" name="Rectangle 16">
              <a:extLst>
                <a:ext uri="{FF2B5EF4-FFF2-40B4-BE49-F238E27FC236}">
                  <a16:creationId xmlns:a16="http://schemas.microsoft.com/office/drawing/2014/main" id="{00FBAE98-666F-49E1-B564-51D208EBD4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20696" y="776620"/>
              <a:ext cx="2940118" cy="584201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defRPr/>
              </a:pPr>
              <a:r>
                <a:rPr lang="zh-CN" altLang="en-US" sz="3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探索新知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64F9AD3-41F3-4020-ABD6-08000F9E09A0}"/>
              </a:ext>
            </a:extLst>
          </p:cNvPr>
          <p:cNvSpPr/>
          <p:nvPr/>
        </p:nvSpPr>
        <p:spPr>
          <a:xfrm>
            <a:off x="766763" y="2217738"/>
            <a:ext cx="7731125" cy="21605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altLang="zh-CN" sz="2800" b="1" dirty="0">
                <a:solidFill>
                  <a:srgbClr val="FF0000"/>
                </a:solidFill>
                <a:latin typeface="+mn-lt"/>
                <a:ea typeface="+mn-ea"/>
              </a:rPr>
              <a:t>(2)</a:t>
            </a:r>
            <a:r>
              <a:rPr lang="zh-CN" altLang="en-US" sz="2800" b="1" dirty="0">
                <a:solidFill>
                  <a:srgbClr val="FF0000"/>
                </a:solidFill>
                <a:latin typeface="+mn-lt"/>
                <a:ea typeface="+mn-ea"/>
              </a:rPr>
              <a:t>已知△</a:t>
            </a:r>
            <a:r>
              <a:rPr lang="en-US" altLang="zh-CN" sz="2800" b="1" dirty="0">
                <a:solidFill>
                  <a:srgbClr val="FF0000"/>
                </a:solidFill>
                <a:latin typeface="+mn-lt"/>
                <a:ea typeface="+mn-ea"/>
              </a:rPr>
              <a:t>+</a:t>
            </a:r>
            <a:r>
              <a:rPr lang="zh-CN" altLang="en-US" sz="2800" b="1" dirty="0">
                <a:solidFill>
                  <a:srgbClr val="FF0000"/>
                </a:solidFill>
                <a:latin typeface="+mn-lt"/>
                <a:ea typeface="+mn-ea"/>
              </a:rPr>
              <a:t>□</a:t>
            </a:r>
            <a:r>
              <a:rPr lang="en-US" altLang="zh-CN" sz="2800" b="1" dirty="0">
                <a:solidFill>
                  <a:srgbClr val="FF0000"/>
                </a:solidFill>
                <a:latin typeface="+mn-lt"/>
                <a:ea typeface="+mn-ea"/>
              </a:rPr>
              <a:t>-</a:t>
            </a:r>
            <a:r>
              <a:rPr lang="zh-CN" altLang="en-US" sz="2800" b="1" dirty="0">
                <a:solidFill>
                  <a:srgbClr val="FF0000"/>
                </a:solidFill>
                <a:latin typeface="+mn-lt"/>
                <a:ea typeface="+mn-ea"/>
              </a:rPr>
              <a:t>○</a:t>
            </a:r>
            <a:r>
              <a:rPr lang="en-US" altLang="zh-CN" sz="2800" b="1" dirty="0">
                <a:solidFill>
                  <a:srgbClr val="FF0000"/>
                </a:solidFill>
                <a:latin typeface="+mn-lt"/>
                <a:ea typeface="+mn-ea"/>
              </a:rPr>
              <a:t>=30</a:t>
            </a:r>
            <a:r>
              <a:rPr lang="zh-CN" altLang="en-US" sz="2800" b="1" dirty="0">
                <a:solidFill>
                  <a:srgbClr val="FF0000"/>
                </a:solidFill>
                <a:latin typeface="+mn-lt"/>
                <a:ea typeface="+mn-ea"/>
              </a:rPr>
              <a:t>，□</a:t>
            </a:r>
            <a:r>
              <a:rPr lang="en-US" altLang="zh-CN" sz="2800" b="1" dirty="0">
                <a:solidFill>
                  <a:srgbClr val="FF0000"/>
                </a:solidFill>
                <a:latin typeface="+mn-lt"/>
                <a:ea typeface="+mn-ea"/>
              </a:rPr>
              <a:t>=△+△+△</a:t>
            </a:r>
            <a:r>
              <a:rPr lang="zh-CN" altLang="en-US" sz="2800" b="1" dirty="0">
                <a:solidFill>
                  <a:srgbClr val="FF0000"/>
                </a:solidFill>
                <a:latin typeface="+mn-lt"/>
                <a:ea typeface="+mn-ea"/>
              </a:rPr>
              <a:t>，</a:t>
            </a:r>
            <a:endParaRPr lang="en-US" altLang="zh-CN" sz="2800" b="1" dirty="0">
              <a:solidFill>
                <a:srgbClr val="FF0000"/>
              </a:solidFill>
              <a:latin typeface="+mn-lt"/>
              <a:ea typeface="+mn-ea"/>
            </a:endParaRPr>
          </a:p>
          <a:p>
            <a:pPr>
              <a:lnSpc>
                <a:spcPct val="120000"/>
              </a:lnSpc>
              <a:defRPr/>
            </a:pPr>
            <a:r>
              <a:rPr lang="zh-CN" altLang="en-US" sz="2800" b="1" dirty="0">
                <a:solidFill>
                  <a:srgbClr val="FF0000"/>
                </a:solidFill>
                <a:latin typeface="+mn-lt"/>
                <a:ea typeface="+mn-ea"/>
              </a:rPr>
              <a:t>可得△</a:t>
            </a:r>
            <a:r>
              <a:rPr lang="en-US" altLang="zh-CN" sz="2800" b="1" dirty="0">
                <a:solidFill>
                  <a:srgbClr val="FF0000"/>
                </a:solidFill>
                <a:latin typeface="+mn-lt"/>
                <a:ea typeface="+mn-ea"/>
              </a:rPr>
              <a:t>+△+△+△-</a:t>
            </a:r>
            <a:r>
              <a:rPr lang="zh-CN" altLang="en-US" sz="2800" b="1" dirty="0">
                <a:solidFill>
                  <a:srgbClr val="FF0000"/>
                </a:solidFill>
                <a:latin typeface="+mn-lt"/>
                <a:ea typeface="+mn-ea"/>
              </a:rPr>
              <a:t>○</a:t>
            </a:r>
            <a:r>
              <a:rPr lang="en-US" altLang="zh-CN" sz="2800" b="1" dirty="0">
                <a:solidFill>
                  <a:srgbClr val="FF0000"/>
                </a:solidFill>
                <a:latin typeface="+mn-lt"/>
                <a:ea typeface="+mn-ea"/>
              </a:rPr>
              <a:t>=30</a:t>
            </a:r>
            <a:r>
              <a:rPr lang="zh-CN" altLang="en-US" sz="2800" b="1" dirty="0">
                <a:solidFill>
                  <a:srgbClr val="FF0000"/>
                </a:solidFill>
                <a:latin typeface="+mn-lt"/>
                <a:ea typeface="+mn-ea"/>
              </a:rPr>
              <a:t>，即</a:t>
            </a:r>
            <a:r>
              <a:rPr lang="en-US" altLang="zh-CN" sz="2800" b="1" dirty="0">
                <a:solidFill>
                  <a:srgbClr val="FF0000"/>
                </a:solidFill>
                <a:latin typeface="+mn-lt"/>
                <a:ea typeface="+mn-ea"/>
              </a:rPr>
              <a:t>4×△-</a:t>
            </a:r>
            <a:r>
              <a:rPr lang="zh-CN" altLang="en-US" sz="2800" b="1" dirty="0">
                <a:solidFill>
                  <a:srgbClr val="FF0000"/>
                </a:solidFill>
                <a:latin typeface="+mn-lt"/>
                <a:ea typeface="+mn-ea"/>
              </a:rPr>
              <a:t>○</a:t>
            </a:r>
            <a:r>
              <a:rPr lang="en-US" altLang="zh-CN" sz="2800" b="1" dirty="0">
                <a:solidFill>
                  <a:srgbClr val="FF0000"/>
                </a:solidFill>
                <a:latin typeface="+mn-lt"/>
                <a:ea typeface="+mn-ea"/>
              </a:rPr>
              <a:t>=30</a:t>
            </a:r>
            <a:r>
              <a:rPr lang="zh-CN" altLang="en-US" sz="2800" b="1" dirty="0">
                <a:solidFill>
                  <a:srgbClr val="FF0000"/>
                </a:solidFill>
                <a:latin typeface="+mn-lt"/>
                <a:ea typeface="+mn-ea"/>
              </a:rPr>
              <a:t>。</a:t>
            </a:r>
            <a:endParaRPr lang="en-US" altLang="zh-CN" sz="2800" b="1" dirty="0">
              <a:solidFill>
                <a:srgbClr val="FF0000"/>
              </a:solidFill>
              <a:latin typeface="+mn-lt"/>
              <a:ea typeface="+mn-ea"/>
            </a:endParaRPr>
          </a:p>
          <a:p>
            <a:pPr>
              <a:lnSpc>
                <a:spcPct val="120000"/>
              </a:lnSpc>
              <a:defRPr/>
            </a:pPr>
            <a:r>
              <a:rPr lang="zh-CN" altLang="en-US" sz="2800" b="1" dirty="0">
                <a:solidFill>
                  <a:srgbClr val="FF0000"/>
                </a:solidFill>
                <a:latin typeface="+mn-lt"/>
                <a:ea typeface="+mn-ea"/>
              </a:rPr>
              <a:t>又已知△</a:t>
            </a:r>
            <a:r>
              <a:rPr lang="en-US" altLang="zh-CN" sz="2800" b="1" dirty="0">
                <a:solidFill>
                  <a:srgbClr val="FF0000"/>
                </a:solidFill>
                <a:latin typeface="+mn-lt"/>
                <a:ea typeface="+mn-ea"/>
              </a:rPr>
              <a:t>=</a:t>
            </a:r>
            <a:r>
              <a:rPr lang="zh-CN" altLang="en-US" sz="2800" b="1" dirty="0">
                <a:solidFill>
                  <a:srgbClr val="FF0000"/>
                </a:solidFill>
                <a:latin typeface="+mn-lt"/>
                <a:ea typeface="+mn-ea"/>
              </a:rPr>
              <a:t>○</a:t>
            </a:r>
            <a:r>
              <a:rPr lang="en-US" altLang="zh-CN" sz="2800" b="1" dirty="0">
                <a:solidFill>
                  <a:srgbClr val="FF0000"/>
                </a:solidFill>
                <a:latin typeface="+mn-lt"/>
                <a:ea typeface="+mn-ea"/>
              </a:rPr>
              <a:t>+6</a:t>
            </a:r>
            <a:r>
              <a:rPr lang="zh-CN" altLang="en-US" sz="2800" b="1" dirty="0">
                <a:solidFill>
                  <a:srgbClr val="FF0000"/>
                </a:solidFill>
                <a:latin typeface="+mn-lt"/>
                <a:ea typeface="+mn-ea"/>
              </a:rPr>
              <a:t>，可得</a:t>
            </a:r>
            <a:r>
              <a:rPr lang="en-US" altLang="zh-CN" sz="2800" b="1" dirty="0">
                <a:solidFill>
                  <a:srgbClr val="FF0000"/>
                </a:solidFill>
                <a:latin typeface="+mn-lt"/>
                <a:ea typeface="+mn-ea"/>
              </a:rPr>
              <a:t>4×(</a:t>
            </a:r>
            <a:r>
              <a:rPr lang="zh-CN" altLang="en-US" sz="2800" b="1" dirty="0">
                <a:solidFill>
                  <a:srgbClr val="FF0000"/>
                </a:solidFill>
                <a:latin typeface="+mn-lt"/>
                <a:ea typeface="+mn-ea"/>
              </a:rPr>
              <a:t>○</a:t>
            </a:r>
            <a:r>
              <a:rPr lang="en-US" altLang="zh-CN" sz="2800" b="1" dirty="0">
                <a:solidFill>
                  <a:srgbClr val="FF0000"/>
                </a:solidFill>
                <a:latin typeface="+mn-lt"/>
                <a:ea typeface="+mn-ea"/>
              </a:rPr>
              <a:t>+6) -</a:t>
            </a:r>
            <a:r>
              <a:rPr lang="zh-CN" altLang="en-US" sz="2800" b="1" dirty="0">
                <a:solidFill>
                  <a:srgbClr val="FF0000"/>
                </a:solidFill>
                <a:latin typeface="+mn-lt"/>
                <a:ea typeface="+mn-ea"/>
              </a:rPr>
              <a:t>○</a:t>
            </a:r>
            <a:r>
              <a:rPr lang="en-US" altLang="zh-CN" sz="2800" b="1" dirty="0">
                <a:solidFill>
                  <a:srgbClr val="FF0000"/>
                </a:solidFill>
                <a:latin typeface="+mn-lt"/>
                <a:ea typeface="+mn-ea"/>
              </a:rPr>
              <a:t>=30</a:t>
            </a:r>
            <a:r>
              <a:rPr lang="zh-CN" altLang="en-US" sz="2800" b="1" dirty="0">
                <a:solidFill>
                  <a:srgbClr val="FF0000"/>
                </a:solidFill>
                <a:latin typeface="+mn-lt"/>
                <a:ea typeface="+mn-ea"/>
              </a:rPr>
              <a:t>，○</a:t>
            </a:r>
            <a:r>
              <a:rPr lang="en-US" altLang="zh-CN" sz="2800" b="1" dirty="0">
                <a:solidFill>
                  <a:srgbClr val="FF0000"/>
                </a:solidFill>
                <a:latin typeface="+mn-lt"/>
                <a:ea typeface="+mn-ea"/>
              </a:rPr>
              <a:t>=2</a:t>
            </a:r>
            <a:r>
              <a:rPr lang="zh-CN" altLang="en-US" sz="2800" b="1" dirty="0">
                <a:solidFill>
                  <a:srgbClr val="FF0000"/>
                </a:solidFill>
                <a:latin typeface="+mn-lt"/>
                <a:ea typeface="+mn-ea"/>
              </a:rPr>
              <a:t>。所以△</a:t>
            </a:r>
            <a:r>
              <a:rPr lang="en-US" altLang="zh-CN" sz="2800" b="1" dirty="0">
                <a:solidFill>
                  <a:srgbClr val="FF0000"/>
                </a:solidFill>
                <a:latin typeface="+mn-lt"/>
                <a:ea typeface="+mn-ea"/>
              </a:rPr>
              <a:t>=2+6=8</a:t>
            </a:r>
            <a:r>
              <a:rPr lang="zh-CN" altLang="en-US" sz="2800" b="1" dirty="0">
                <a:solidFill>
                  <a:srgbClr val="FF0000"/>
                </a:solidFill>
                <a:latin typeface="+mn-lt"/>
                <a:ea typeface="+mn-ea"/>
              </a:rPr>
              <a:t>，□</a:t>
            </a:r>
            <a:r>
              <a:rPr lang="en-US" altLang="zh-CN" sz="2800" b="1" dirty="0">
                <a:solidFill>
                  <a:srgbClr val="FF0000"/>
                </a:solidFill>
                <a:latin typeface="+mn-lt"/>
                <a:ea typeface="+mn-ea"/>
              </a:rPr>
              <a:t>=8+8+8=24</a:t>
            </a:r>
            <a:r>
              <a:rPr lang="zh-CN" altLang="en-US" sz="2800" b="1" dirty="0">
                <a:solidFill>
                  <a:srgbClr val="FF0000"/>
                </a:solidFill>
                <a:latin typeface="+mn-lt"/>
                <a:ea typeface="+mn-ea"/>
              </a:rPr>
              <a:t>。</a:t>
            </a:r>
          </a:p>
        </p:txBody>
      </p:sp>
      <p:sp>
        <p:nvSpPr>
          <p:cNvPr id="27651" name="矩形 3">
            <a:extLst>
              <a:ext uri="{FF2B5EF4-FFF2-40B4-BE49-F238E27FC236}">
                <a16:creationId xmlns:a16="http://schemas.microsoft.com/office/drawing/2014/main" id="{646E2CDC-52C8-41DB-A3A2-10B621F89F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663" y="1060450"/>
            <a:ext cx="9090025" cy="127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zh-CN" sz="3200" b="1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(2)</a:t>
            </a:r>
            <a:r>
              <a:rPr lang="zh-CN" alt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已知△</a:t>
            </a:r>
            <a:r>
              <a:rPr lang="en-US" altLang="zh-CN" sz="3200" b="1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+</a:t>
            </a:r>
            <a:r>
              <a:rPr lang="zh-CN" alt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□</a:t>
            </a:r>
            <a:r>
              <a:rPr lang="en-US" altLang="zh-CN" sz="3200" b="1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- </a:t>
            </a:r>
            <a:r>
              <a:rPr lang="zh-CN" alt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○</a:t>
            </a:r>
            <a:r>
              <a:rPr lang="en-US" altLang="zh-CN" sz="3200" b="1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=30</a:t>
            </a:r>
            <a:r>
              <a:rPr lang="zh-CN" alt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，□</a:t>
            </a:r>
            <a:r>
              <a:rPr lang="en-US" altLang="zh-CN" sz="3200" b="1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=△+△+△</a:t>
            </a:r>
            <a:r>
              <a:rPr lang="zh-CN" alt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，△</a:t>
            </a:r>
            <a:r>
              <a:rPr lang="en-US" altLang="zh-CN" sz="3200" b="1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=</a:t>
            </a:r>
            <a:r>
              <a:rPr lang="zh-CN" alt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○</a:t>
            </a:r>
            <a:r>
              <a:rPr lang="en-US" altLang="zh-CN" sz="3200" b="1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 + 6</a:t>
            </a:r>
            <a:r>
              <a:rPr lang="zh-CN" alt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，求△、□、○的值。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B4AEFD6-D536-4DF6-84D7-050F05A7050E}"/>
              </a:ext>
            </a:extLst>
          </p:cNvPr>
          <p:cNvSpPr/>
          <p:nvPr/>
        </p:nvSpPr>
        <p:spPr>
          <a:xfrm>
            <a:off x="1968500" y="4427538"/>
            <a:ext cx="5492750" cy="2619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050" b="1" kern="100" dirty="0">
                <a:latin typeface="Times New Roman" panose="02020603050405020304" pitchFamily="18" charset="0"/>
              </a:rPr>
              <a:t>选自“状元成才路”</a:t>
            </a:r>
            <a:r>
              <a:rPr lang="zh-CN" altLang="en-US" sz="1050" b="1" kern="100">
                <a:latin typeface="宋体" panose="02010600030101010101" pitchFamily="2" charset="-122"/>
              </a:rPr>
              <a:t>系列丛书</a:t>
            </a:r>
            <a:endParaRPr lang="zh-CN" altLang="en-US" sz="900" b="1" kern="1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>
            <a:extLst>
              <a:ext uri="{FF2B5EF4-FFF2-40B4-BE49-F238E27FC236}">
                <a16:creationId xmlns:a16="http://schemas.microsoft.com/office/drawing/2014/main" id="{E3FBC86F-40E2-49CD-AB47-461BC5E29B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6600" y="1760538"/>
            <a:ext cx="2157413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等量代换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B35F746F-4A77-4F15-AE30-3723E50313BB}"/>
              </a:ext>
            </a:extLst>
          </p:cNvPr>
          <p:cNvGrpSpPr>
            <a:grpSpLocks/>
          </p:cNvGrpSpPr>
          <p:nvPr/>
        </p:nvGrpSpPr>
        <p:grpSpPr bwMode="auto">
          <a:xfrm>
            <a:off x="3476625" y="1139825"/>
            <a:ext cx="4824413" cy="579438"/>
            <a:chOff x="4862" y="1175"/>
            <a:chExt cx="7597" cy="912"/>
          </a:xfrm>
        </p:grpSpPr>
        <p:sp>
          <p:nvSpPr>
            <p:cNvPr id="4" name="TextBox 21">
              <a:extLst>
                <a:ext uri="{FF2B5EF4-FFF2-40B4-BE49-F238E27FC236}">
                  <a16:creationId xmlns:a16="http://schemas.microsoft.com/office/drawing/2014/main" id="{F803D5C3-EBA0-4946-A7EF-010722A33F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62" y="1175"/>
              <a:ext cx="7597" cy="912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 typeface="Arial" panose="020B0604020202020204" pitchFamily="34" charset="0"/>
                <a:buNone/>
                <a:defRPr/>
              </a:pPr>
              <a:r>
                <a:rPr lang="zh-CN" altLang="en-US" sz="3200">
                  <a:ea typeface="黑体" panose="02010609060101010101" pitchFamily="49" charset="-122"/>
                </a:rPr>
                <a:t>         </a:t>
              </a:r>
              <a:r>
                <a:rPr lang="en-US" altLang="zh-CN" sz="3200">
                  <a:ea typeface="黑体" panose="02010609060101010101" pitchFamily="49" charset="-122"/>
                </a:rPr>
                <a:t>+</a:t>
              </a:r>
              <a:r>
                <a:rPr lang="zh-CN" altLang="en-US" sz="3200">
                  <a:ea typeface="黑体" panose="02010609060101010101" pitchFamily="49" charset="-122"/>
                </a:rPr>
                <a:t>           </a:t>
              </a:r>
              <a:r>
                <a:rPr lang="en-US" altLang="zh-CN" sz="3200" b="1">
                  <a:latin typeface="+mn-lt"/>
                  <a:ea typeface="黑体" panose="02010609060101010101" pitchFamily="49" charset="-122"/>
                </a:rPr>
                <a:t>= 24</a:t>
              </a:r>
            </a:p>
          </p:txBody>
        </p:sp>
        <p:sp>
          <p:nvSpPr>
            <p:cNvPr id="10271" name="等腰三角形 13">
              <a:extLst>
                <a:ext uri="{FF2B5EF4-FFF2-40B4-BE49-F238E27FC236}">
                  <a16:creationId xmlns:a16="http://schemas.microsoft.com/office/drawing/2014/main" id="{A8845295-4DAC-4D01-A48F-A89119C0AC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5" y="1280"/>
              <a:ext cx="702" cy="702"/>
            </a:xfrm>
            <a:prstGeom prst="triangle">
              <a:avLst>
                <a:gd name="adj" fmla="val 50000"/>
              </a:avLst>
            </a:prstGeom>
            <a:solidFill>
              <a:srgbClr val="FFFFCC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endParaRPr lang="zh-CN" altLang="en-US" sz="3200">
                <a:ea typeface="黑体" panose="02010609060101010101" pitchFamily="49" charset="-122"/>
              </a:endParaRPr>
            </a:p>
          </p:txBody>
        </p:sp>
        <p:sp>
          <p:nvSpPr>
            <p:cNvPr id="10272" name="矩形 15">
              <a:extLst>
                <a:ext uri="{FF2B5EF4-FFF2-40B4-BE49-F238E27FC236}">
                  <a16:creationId xmlns:a16="http://schemas.microsoft.com/office/drawing/2014/main" id="{E69605F8-163D-45B0-B1D8-48CEF85CBC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05" y="1280"/>
              <a:ext cx="700" cy="702"/>
            </a:xfrm>
            <a:prstGeom prst="rect">
              <a:avLst/>
            </a:prstGeom>
            <a:solidFill>
              <a:srgbClr val="FFFFCC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endParaRPr lang="zh-CN" altLang="en-US" sz="3200">
                <a:ea typeface="黑体" panose="02010609060101010101" pitchFamily="49" charset="-122"/>
              </a:endParaRP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B3BC258A-DC95-4E4A-B780-C18B3C8E4A39}"/>
              </a:ext>
            </a:extLst>
          </p:cNvPr>
          <p:cNvGrpSpPr>
            <a:grpSpLocks/>
          </p:cNvGrpSpPr>
          <p:nvPr/>
        </p:nvGrpSpPr>
        <p:grpSpPr bwMode="auto">
          <a:xfrm>
            <a:off x="5499100" y="2919413"/>
            <a:ext cx="2181225" cy="579437"/>
            <a:chOff x="8102" y="4068"/>
            <a:chExt cx="3434" cy="912"/>
          </a:xfrm>
        </p:grpSpPr>
        <p:sp>
          <p:nvSpPr>
            <p:cNvPr id="8" name="矩形 44">
              <a:extLst>
                <a:ext uri="{FF2B5EF4-FFF2-40B4-BE49-F238E27FC236}">
                  <a16:creationId xmlns:a16="http://schemas.microsoft.com/office/drawing/2014/main" id="{FB60B5F5-5244-4DE1-AF20-480201F9A9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29" y="4068"/>
              <a:ext cx="2607" cy="912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r>
                <a:rPr lang="en-US" altLang="zh-CN" sz="3200" b="1">
                  <a:latin typeface="+mn-lt"/>
                  <a:ea typeface="黑体" panose="02010609060101010101" pitchFamily="49" charset="-122"/>
                </a:rPr>
                <a:t>=</a:t>
              </a:r>
              <a:r>
                <a:rPr lang="zh-CN" altLang="en-US" sz="3200" b="1">
                  <a:latin typeface="+mn-lt"/>
                  <a:ea typeface="黑体" panose="02010609060101010101" pitchFamily="49" charset="-122"/>
                </a:rPr>
                <a:t> </a:t>
              </a:r>
              <a:r>
                <a:rPr lang="en-US" altLang="zh-CN" sz="3200" b="1">
                  <a:latin typeface="+mn-lt"/>
                  <a:ea typeface="黑体" panose="02010609060101010101" pitchFamily="49" charset="-122"/>
                </a:rPr>
                <a:t>6</a:t>
              </a:r>
              <a:endParaRPr lang="zh-CN" altLang="en-US" sz="3200" b="1">
                <a:latin typeface="+mn-lt"/>
                <a:ea typeface="黑体" panose="02010609060101010101" pitchFamily="49" charset="-122"/>
              </a:endParaRPr>
            </a:p>
          </p:txBody>
        </p:sp>
        <p:sp>
          <p:nvSpPr>
            <p:cNvPr id="10269" name="矩形 38">
              <a:extLst>
                <a:ext uri="{FF2B5EF4-FFF2-40B4-BE49-F238E27FC236}">
                  <a16:creationId xmlns:a16="http://schemas.microsoft.com/office/drawing/2014/main" id="{7D8AA8A3-2F7F-4049-9971-29D28C3EC0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02" y="4155"/>
              <a:ext cx="702" cy="700"/>
            </a:xfrm>
            <a:prstGeom prst="rect">
              <a:avLst/>
            </a:prstGeom>
            <a:solidFill>
              <a:srgbClr val="FFFFCC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endParaRPr lang="zh-CN" altLang="en-US" sz="3200">
                <a:ea typeface="黑体" panose="02010609060101010101" pitchFamily="49" charset="-122"/>
              </a:endParaRPr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BA89871F-A208-4F48-B8C6-5DFBEDCB2D81}"/>
              </a:ext>
            </a:extLst>
          </p:cNvPr>
          <p:cNvGrpSpPr>
            <a:grpSpLocks/>
          </p:cNvGrpSpPr>
          <p:nvPr/>
        </p:nvGrpSpPr>
        <p:grpSpPr bwMode="auto">
          <a:xfrm>
            <a:off x="5032375" y="2305050"/>
            <a:ext cx="2376488" cy="579438"/>
            <a:chOff x="7312" y="3010"/>
            <a:chExt cx="3743" cy="914"/>
          </a:xfrm>
        </p:grpSpPr>
        <p:sp>
          <p:nvSpPr>
            <p:cNvPr id="10265" name="Rectangle 31">
              <a:extLst>
                <a:ext uri="{FF2B5EF4-FFF2-40B4-BE49-F238E27FC236}">
                  <a16:creationId xmlns:a16="http://schemas.microsoft.com/office/drawing/2014/main" id="{004AA81B-DC67-44A5-9E35-13825E92A2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12" y="3012"/>
              <a:ext cx="662" cy="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r>
                <a:rPr lang="en-US" altLang="zh-CN" sz="3200">
                  <a:ea typeface="黑体" panose="02010609060101010101" pitchFamily="49" charset="-122"/>
                </a:rPr>
                <a:t>+</a:t>
              </a:r>
            </a:p>
          </p:txBody>
        </p:sp>
        <p:sp>
          <p:nvSpPr>
            <p:cNvPr id="12" name="矩形 43">
              <a:extLst>
                <a:ext uri="{FF2B5EF4-FFF2-40B4-BE49-F238E27FC236}">
                  <a16:creationId xmlns:a16="http://schemas.microsoft.com/office/drawing/2014/main" id="{D9AD9F7D-8F2F-4B1B-969B-D3CB0A075D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70" y="3010"/>
              <a:ext cx="2185" cy="911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r>
                <a:rPr lang="en-US" altLang="zh-CN" sz="3200" b="1">
                  <a:latin typeface="+mn-lt"/>
                  <a:ea typeface="黑体" panose="02010609060101010101" pitchFamily="49" charset="-122"/>
                </a:rPr>
                <a:t>=</a:t>
              </a:r>
              <a:r>
                <a:rPr lang="zh-CN" altLang="en-US" sz="3200" b="1">
                  <a:latin typeface="+mn-lt"/>
                  <a:ea typeface="黑体" panose="02010609060101010101" pitchFamily="49" charset="-122"/>
                </a:rPr>
                <a:t> </a:t>
              </a:r>
              <a:r>
                <a:rPr lang="en-US" altLang="zh-CN" sz="3200" b="1">
                  <a:latin typeface="+mn-lt"/>
                  <a:ea typeface="黑体" panose="02010609060101010101" pitchFamily="49" charset="-122"/>
                </a:rPr>
                <a:t>24</a:t>
              </a:r>
              <a:endParaRPr lang="zh-CN" altLang="en-US" sz="3200" b="1">
                <a:latin typeface="+mn-lt"/>
                <a:ea typeface="黑体" panose="02010609060101010101" pitchFamily="49" charset="-122"/>
              </a:endParaRPr>
            </a:p>
          </p:txBody>
        </p:sp>
        <p:sp>
          <p:nvSpPr>
            <p:cNvPr id="10267" name="矩形 17">
              <a:extLst>
                <a:ext uri="{FF2B5EF4-FFF2-40B4-BE49-F238E27FC236}">
                  <a16:creationId xmlns:a16="http://schemas.microsoft.com/office/drawing/2014/main" id="{C8734D50-BEB5-40EF-B148-503802D73E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30" y="3097"/>
              <a:ext cx="700" cy="702"/>
            </a:xfrm>
            <a:prstGeom prst="rect">
              <a:avLst/>
            </a:prstGeom>
            <a:solidFill>
              <a:srgbClr val="FFFFCC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endParaRPr lang="zh-CN" altLang="en-US" sz="3200">
                <a:ea typeface="黑体" panose="02010609060101010101" pitchFamily="49" charset="-122"/>
              </a:endParaRPr>
            </a:p>
          </p:txBody>
        </p:sp>
      </p:grpSp>
      <p:sp>
        <p:nvSpPr>
          <p:cNvPr id="14" name="AutoShape 43">
            <a:extLst>
              <a:ext uri="{FF2B5EF4-FFF2-40B4-BE49-F238E27FC236}">
                <a16:creationId xmlns:a16="http://schemas.microsoft.com/office/drawing/2014/main" id="{DF8E68D2-5A1A-452F-9710-99C69D015E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5938" y="1763713"/>
            <a:ext cx="227012" cy="450850"/>
          </a:xfrm>
          <a:prstGeom prst="downArrow">
            <a:avLst>
              <a:gd name="adj1" fmla="val 50000"/>
              <a:gd name="adj2" fmla="val 49779"/>
            </a:avLst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zh-CN" altLang="en-US" sz="3200">
              <a:ea typeface="黑体" panose="02010609060101010101" pitchFamily="49" charset="-122"/>
            </a:endParaRPr>
          </a:p>
        </p:txBody>
      </p:sp>
      <p:grpSp>
        <p:nvGrpSpPr>
          <p:cNvPr id="15" name="组合 26">
            <a:extLst>
              <a:ext uri="{FF2B5EF4-FFF2-40B4-BE49-F238E27FC236}">
                <a16:creationId xmlns:a16="http://schemas.microsoft.com/office/drawing/2014/main" id="{E6A98E95-6305-4492-9317-84AB4BADA565}"/>
              </a:ext>
            </a:extLst>
          </p:cNvPr>
          <p:cNvGrpSpPr>
            <a:grpSpLocks/>
          </p:cNvGrpSpPr>
          <p:nvPr/>
        </p:nvGrpSpPr>
        <p:grpSpPr bwMode="auto">
          <a:xfrm>
            <a:off x="2762250" y="2287588"/>
            <a:ext cx="2152650" cy="581025"/>
            <a:chOff x="705" y="1093"/>
            <a:chExt cx="3390" cy="914"/>
          </a:xfrm>
        </p:grpSpPr>
        <p:sp>
          <p:nvSpPr>
            <p:cNvPr id="10259" name="矩形 39">
              <a:extLst>
                <a:ext uri="{FF2B5EF4-FFF2-40B4-BE49-F238E27FC236}">
                  <a16:creationId xmlns:a16="http://schemas.microsoft.com/office/drawing/2014/main" id="{505E7744-FA0E-4A59-95AE-55456248D3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5" y="1093"/>
              <a:ext cx="710" cy="9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r>
                <a:rPr lang="en-US" altLang="zh-CN" sz="3200">
                  <a:ea typeface="黑体" panose="02010609060101010101" pitchFamily="49" charset="-122"/>
                </a:rPr>
                <a:t>+</a:t>
              </a:r>
            </a:p>
          </p:txBody>
        </p:sp>
        <p:grpSp>
          <p:nvGrpSpPr>
            <p:cNvPr id="10260" name="组合 25">
              <a:extLst>
                <a:ext uri="{FF2B5EF4-FFF2-40B4-BE49-F238E27FC236}">
                  <a16:creationId xmlns:a16="http://schemas.microsoft.com/office/drawing/2014/main" id="{9FBBD48B-4F26-4327-956F-43236468B69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5" y="1212"/>
              <a:ext cx="3391" cy="676"/>
              <a:chOff x="705" y="1212"/>
              <a:chExt cx="3391" cy="676"/>
            </a:xfrm>
          </p:grpSpPr>
          <p:sp>
            <p:nvSpPr>
              <p:cNvPr id="10262" name="矩形 33">
                <a:extLst>
                  <a:ext uri="{FF2B5EF4-FFF2-40B4-BE49-F238E27FC236}">
                    <a16:creationId xmlns:a16="http://schemas.microsoft.com/office/drawing/2014/main" id="{4F189511-0914-46A8-9E6B-9706D44D43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1211"/>
                <a:ext cx="677" cy="677"/>
              </a:xfrm>
              <a:prstGeom prst="rect">
                <a:avLst/>
              </a:prstGeom>
              <a:solidFill>
                <a:srgbClr val="FFFFCC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buFont typeface="Arial" panose="020B0604020202020204" pitchFamily="34" charset="0"/>
                  <a:buNone/>
                </a:pPr>
                <a:endParaRPr lang="zh-CN" altLang="en-US" sz="3200">
                  <a:ea typeface="黑体" panose="02010609060101010101" pitchFamily="49" charset="-122"/>
                </a:endParaRPr>
              </a:p>
            </p:txBody>
          </p:sp>
          <p:sp>
            <p:nvSpPr>
              <p:cNvPr id="10263" name="矩形 35">
                <a:extLst>
                  <a:ext uri="{FF2B5EF4-FFF2-40B4-BE49-F238E27FC236}">
                    <a16:creationId xmlns:a16="http://schemas.microsoft.com/office/drawing/2014/main" id="{2004710C-111B-4E29-BC46-0F41D338D7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38" y="1211"/>
                <a:ext cx="677" cy="677"/>
              </a:xfrm>
              <a:prstGeom prst="rect">
                <a:avLst/>
              </a:prstGeom>
              <a:solidFill>
                <a:srgbClr val="FFFFCC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buFont typeface="Arial" panose="020B0604020202020204" pitchFamily="34" charset="0"/>
                  <a:buNone/>
                </a:pPr>
                <a:endParaRPr lang="zh-CN" altLang="en-US" sz="3200">
                  <a:ea typeface="黑体" panose="02010609060101010101" pitchFamily="49" charset="-122"/>
                </a:endParaRPr>
              </a:p>
            </p:txBody>
          </p:sp>
          <p:sp>
            <p:nvSpPr>
              <p:cNvPr id="10264" name="矩形 36">
                <a:extLst>
                  <a:ext uri="{FF2B5EF4-FFF2-40B4-BE49-F238E27FC236}">
                    <a16:creationId xmlns:a16="http://schemas.microsoft.com/office/drawing/2014/main" id="{B0EBF98F-5DA8-4F8A-98FD-83677BB28E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" y="1211"/>
                <a:ext cx="677" cy="677"/>
              </a:xfrm>
              <a:prstGeom prst="rect">
                <a:avLst/>
              </a:prstGeom>
              <a:solidFill>
                <a:srgbClr val="FFFFCC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buFont typeface="Arial" panose="020B0604020202020204" pitchFamily="34" charset="0"/>
                  <a:buNone/>
                </a:pPr>
                <a:endParaRPr lang="zh-CN" altLang="en-US" sz="3200">
                  <a:ea typeface="黑体" panose="02010609060101010101" pitchFamily="49" charset="-122"/>
                </a:endParaRPr>
              </a:p>
            </p:txBody>
          </p:sp>
        </p:grpSp>
        <p:sp>
          <p:nvSpPr>
            <p:cNvPr id="10261" name="Rectangle 39">
              <a:extLst>
                <a:ext uri="{FF2B5EF4-FFF2-40B4-BE49-F238E27FC236}">
                  <a16:creationId xmlns:a16="http://schemas.microsoft.com/office/drawing/2014/main" id="{40F0E9FF-E180-4D16-84EF-BB434B17AB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8" y="1093"/>
              <a:ext cx="759" cy="9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r>
                <a:rPr lang="en-US" altLang="zh-CN" sz="3200">
                  <a:ea typeface="黑体" panose="02010609060101010101" pitchFamily="49" charset="-122"/>
                </a:rPr>
                <a:t>+</a:t>
              </a:r>
            </a:p>
          </p:txBody>
        </p:sp>
      </p:grpSp>
      <p:sp>
        <p:nvSpPr>
          <p:cNvPr id="22" name="AutoShape 44">
            <a:extLst>
              <a:ext uri="{FF2B5EF4-FFF2-40B4-BE49-F238E27FC236}">
                <a16:creationId xmlns:a16="http://schemas.microsoft.com/office/drawing/2014/main" id="{011731DB-1140-4155-B776-098752DD3F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6813" y="1779588"/>
            <a:ext cx="217487" cy="434975"/>
          </a:xfrm>
          <a:prstGeom prst="downArrow">
            <a:avLst>
              <a:gd name="adj1" fmla="val 50000"/>
              <a:gd name="adj2" fmla="val 49991"/>
            </a:avLst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zh-CN" altLang="en-US" sz="3200">
              <a:ea typeface="黑体" panose="02010609060101010101" pitchFamily="49" charset="-122"/>
            </a:endParaRPr>
          </a:p>
        </p:txBody>
      </p:sp>
      <p:grpSp>
        <p:nvGrpSpPr>
          <p:cNvPr id="23" name="组合 27">
            <a:extLst>
              <a:ext uri="{FF2B5EF4-FFF2-40B4-BE49-F238E27FC236}">
                <a16:creationId xmlns:a16="http://schemas.microsoft.com/office/drawing/2014/main" id="{BBADC3BD-569A-436F-B25C-C76A933CBCFE}"/>
              </a:ext>
            </a:extLst>
          </p:cNvPr>
          <p:cNvGrpSpPr>
            <a:grpSpLocks/>
          </p:cNvGrpSpPr>
          <p:nvPr/>
        </p:nvGrpSpPr>
        <p:grpSpPr bwMode="auto">
          <a:xfrm>
            <a:off x="3025775" y="3587750"/>
            <a:ext cx="2903538" cy="577850"/>
            <a:chOff x="3615" y="5029"/>
            <a:chExt cx="4573" cy="912"/>
          </a:xfrm>
        </p:grpSpPr>
        <p:sp>
          <p:nvSpPr>
            <p:cNvPr id="10252" name="等腰三角形 14">
              <a:extLst>
                <a:ext uri="{FF2B5EF4-FFF2-40B4-BE49-F238E27FC236}">
                  <a16:creationId xmlns:a16="http://schemas.microsoft.com/office/drawing/2014/main" id="{3544864E-2353-48BB-AA2F-10523F3A3E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15" y="5104"/>
              <a:ext cx="665" cy="678"/>
            </a:xfrm>
            <a:prstGeom prst="triangle">
              <a:avLst>
                <a:gd name="adj" fmla="val 50000"/>
              </a:avLst>
            </a:prstGeom>
            <a:solidFill>
              <a:srgbClr val="FFFFCC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endParaRPr lang="zh-CN" altLang="en-US" sz="3200">
                <a:ea typeface="黑体" panose="02010609060101010101" pitchFamily="49" charset="-122"/>
              </a:endParaRPr>
            </a:p>
          </p:txBody>
        </p:sp>
        <p:sp>
          <p:nvSpPr>
            <p:cNvPr id="10253" name="矩形 16">
              <a:extLst>
                <a:ext uri="{FF2B5EF4-FFF2-40B4-BE49-F238E27FC236}">
                  <a16:creationId xmlns:a16="http://schemas.microsoft.com/office/drawing/2014/main" id="{C28BF6ED-BF66-4D70-8BA0-54B112ED24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24" y="5107"/>
              <a:ext cx="665" cy="678"/>
            </a:xfrm>
            <a:prstGeom prst="rect">
              <a:avLst/>
            </a:prstGeom>
            <a:solidFill>
              <a:srgbClr val="FFFFCC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endParaRPr lang="zh-CN" altLang="en-US" sz="3200">
                <a:ea typeface="黑体" panose="02010609060101010101" pitchFamily="49" charset="-122"/>
              </a:endParaRPr>
            </a:p>
          </p:txBody>
        </p:sp>
        <p:sp>
          <p:nvSpPr>
            <p:cNvPr id="10254" name="矩形 18">
              <a:extLst>
                <a:ext uri="{FF2B5EF4-FFF2-40B4-BE49-F238E27FC236}">
                  <a16:creationId xmlns:a16="http://schemas.microsoft.com/office/drawing/2014/main" id="{54B7F7D0-6216-4B1D-BDAC-531645AD00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21" y="5107"/>
              <a:ext cx="665" cy="678"/>
            </a:xfrm>
            <a:prstGeom prst="rect">
              <a:avLst/>
            </a:prstGeom>
            <a:solidFill>
              <a:srgbClr val="FFFFCC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endParaRPr lang="zh-CN" altLang="en-US" sz="3200">
                <a:ea typeface="黑体" panose="02010609060101010101" pitchFamily="49" charset="-122"/>
              </a:endParaRPr>
            </a:p>
          </p:txBody>
        </p:sp>
        <p:sp>
          <p:nvSpPr>
            <p:cNvPr id="10255" name="矩形 19">
              <a:extLst>
                <a:ext uri="{FF2B5EF4-FFF2-40B4-BE49-F238E27FC236}">
                  <a16:creationId xmlns:a16="http://schemas.microsoft.com/office/drawing/2014/main" id="{B08288AF-4975-42CE-B0E5-8AE409F3A9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8" y="5107"/>
              <a:ext cx="665" cy="678"/>
            </a:xfrm>
            <a:prstGeom prst="rect">
              <a:avLst/>
            </a:prstGeom>
            <a:solidFill>
              <a:srgbClr val="FFFFCC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endParaRPr lang="zh-CN" altLang="en-US" sz="3200">
                <a:ea typeface="黑体" panose="02010609060101010101" pitchFamily="49" charset="-122"/>
              </a:endParaRPr>
            </a:p>
          </p:txBody>
        </p:sp>
        <p:sp>
          <p:nvSpPr>
            <p:cNvPr id="10256" name="Rectangle 54">
              <a:extLst>
                <a:ext uri="{FF2B5EF4-FFF2-40B4-BE49-F238E27FC236}">
                  <a16:creationId xmlns:a16="http://schemas.microsoft.com/office/drawing/2014/main" id="{D6C660B6-476F-4D19-B3F8-E4E19AACCB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68" y="5029"/>
              <a:ext cx="662" cy="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r>
                <a:rPr lang="en-US" altLang="zh-CN" sz="3200">
                  <a:ea typeface="黑体" panose="02010609060101010101" pitchFamily="49" charset="-122"/>
                </a:rPr>
                <a:t>=</a:t>
              </a:r>
            </a:p>
          </p:txBody>
        </p:sp>
        <p:sp>
          <p:nvSpPr>
            <p:cNvPr id="10257" name="Rectangle 55">
              <a:extLst>
                <a:ext uri="{FF2B5EF4-FFF2-40B4-BE49-F238E27FC236}">
                  <a16:creationId xmlns:a16="http://schemas.microsoft.com/office/drawing/2014/main" id="{8D5C5F1F-17E9-4F1E-BFE0-745296FF3E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71" y="5029"/>
              <a:ext cx="662" cy="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r>
                <a:rPr lang="en-US" altLang="zh-CN" sz="3200">
                  <a:ea typeface="黑体" panose="02010609060101010101" pitchFamily="49" charset="-122"/>
                </a:rPr>
                <a:t>+</a:t>
              </a:r>
            </a:p>
          </p:txBody>
        </p:sp>
        <p:sp>
          <p:nvSpPr>
            <p:cNvPr id="10258" name="Rectangle 56">
              <a:extLst>
                <a:ext uri="{FF2B5EF4-FFF2-40B4-BE49-F238E27FC236}">
                  <a16:creationId xmlns:a16="http://schemas.microsoft.com/office/drawing/2014/main" id="{5B0A0BEB-7193-43A8-B483-4119354325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74" y="5029"/>
              <a:ext cx="662" cy="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r>
                <a:rPr lang="en-US" altLang="zh-CN" sz="3200">
                  <a:ea typeface="黑体" panose="02010609060101010101" pitchFamily="49" charset="-122"/>
                </a:rPr>
                <a:t>+</a:t>
              </a:r>
            </a:p>
          </p:txBody>
        </p:sp>
      </p:grpSp>
      <p:sp>
        <p:nvSpPr>
          <p:cNvPr id="31" name="矩形 44">
            <a:extLst>
              <a:ext uri="{FF2B5EF4-FFF2-40B4-BE49-F238E27FC236}">
                <a16:creationId xmlns:a16="http://schemas.microsoft.com/office/drawing/2014/main" id="{CA2BD5A0-3056-41D0-85A1-E5CF95EA4F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1388" y="3544888"/>
            <a:ext cx="950912" cy="5794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altLang="zh-CN" sz="3200" b="1">
                <a:latin typeface="+mn-lt"/>
                <a:ea typeface="黑体" panose="02010609060101010101" pitchFamily="49" charset="-122"/>
              </a:rPr>
              <a:t>=18</a:t>
            </a:r>
            <a:endParaRPr lang="zh-CN" altLang="en-US" sz="3200" b="1">
              <a:latin typeface="+mn-lt"/>
              <a:ea typeface="黑体" panose="02010609060101010101" pitchFamily="49" charset="-122"/>
            </a:endParaRPr>
          </a:p>
        </p:txBody>
      </p:sp>
      <p:sp>
        <p:nvSpPr>
          <p:cNvPr id="32" name="圆角矩形 4">
            <a:extLst>
              <a:ext uri="{FF2B5EF4-FFF2-40B4-BE49-F238E27FC236}">
                <a16:creationId xmlns:a16="http://schemas.microsoft.com/office/drawing/2014/main" id="{29A7A102-93C3-4647-BF7B-416BE762B964}"/>
              </a:ext>
            </a:extLst>
          </p:cNvPr>
          <p:cNvSpPr/>
          <p:nvPr/>
        </p:nvSpPr>
        <p:spPr>
          <a:xfrm>
            <a:off x="2632075" y="1101725"/>
            <a:ext cx="2427288" cy="1828800"/>
          </a:xfrm>
          <a:prstGeom prst="roundRect">
            <a:avLst/>
          </a:prstGeom>
          <a:noFill/>
          <a:ln>
            <a:solidFill>
              <a:srgbClr val="E966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 noProof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 bldLvl="0" animBg="1"/>
      <p:bldP spid="22" grpId="0" bldLvl="0" animBg="1"/>
      <p:bldP spid="31" grpId="0"/>
      <p:bldP spid="32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0">
            <a:extLst>
              <a:ext uri="{FF2B5EF4-FFF2-40B4-BE49-F238E27FC236}">
                <a16:creationId xmlns:a16="http://schemas.microsoft.com/office/drawing/2014/main" id="{1D8A32DC-3550-4921-A6E5-7F056E618694}"/>
              </a:ext>
            </a:extLst>
          </p:cNvPr>
          <p:cNvGrpSpPr>
            <a:grpSpLocks/>
          </p:cNvGrpSpPr>
          <p:nvPr/>
        </p:nvGrpSpPr>
        <p:grpSpPr bwMode="auto">
          <a:xfrm>
            <a:off x="1357313" y="1938338"/>
            <a:ext cx="3367087" cy="998537"/>
            <a:chOff x="1111" y="1616"/>
            <a:chExt cx="1225" cy="363"/>
          </a:xfrm>
        </p:grpSpPr>
        <p:sp>
          <p:nvSpPr>
            <p:cNvPr id="11280" name="Rectangle 2">
              <a:extLst>
                <a:ext uri="{FF2B5EF4-FFF2-40B4-BE49-F238E27FC236}">
                  <a16:creationId xmlns:a16="http://schemas.microsoft.com/office/drawing/2014/main" id="{CFD90030-7F57-4E40-A935-B219497526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5" y="1616"/>
              <a:ext cx="1051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r>
                <a:rPr lang="zh-CN" altLang="en-US" sz="3200" b="1">
                  <a:ea typeface="黑体" panose="02010609060101010101" pitchFamily="49" charset="-122"/>
                </a:rPr>
                <a:t>是否等于      ？</a:t>
              </a:r>
            </a:p>
          </p:txBody>
        </p:sp>
        <p:grpSp>
          <p:nvGrpSpPr>
            <p:cNvPr id="11281" name="Group 49">
              <a:extLst>
                <a:ext uri="{FF2B5EF4-FFF2-40B4-BE49-F238E27FC236}">
                  <a16:creationId xmlns:a16="http://schemas.microsoft.com/office/drawing/2014/main" id="{730E9D48-1F06-4B61-B700-E3B0851B4F8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1" y="1706"/>
              <a:ext cx="1015" cy="181"/>
              <a:chOff x="1111" y="1706"/>
              <a:chExt cx="1015" cy="181"/>
            </a:xfrm>
          </p:grpSpPr>
          <p:sp>
            <p:nvSpPr>
              <p:cNvPr id="11282" name="椭圆 9">
                <a:extLst>
                  <a:ext uri="{FF2B5EF4-FFF2-40B4-BE49-F238E27FC236}">
                    <a16:creationId xmlns:a16="http://schemas.microsoft.com/office/drawing/2014/main" id="{0A2CCCB0-AA15-4A04-8E59-E0373E7BB6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1" y="1707"/>
                <a:ext cx="180" cy="180"/>
              </a:xfrm>
              <a:prstGeom prst="ellipse">
                <a:avLst/>
              </a:prstGeom>
              <a:solidFill>
                <a:srgbClr val="FFFFCC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buFont typeface="Arial" panose="020B0604020202020204" pitchFamily="34" charset="0"/>
                  <a:buNone/>
                </a:pPr>
                <a:endParaRPr lang="zh-CN" altLang="en-US" sz="3200">
                  <a:ea typeface="黑体" panose="02010609060101010101" pitchFamily="49" charset="-122"/>
                </a:endParaRPr>
              </a:p>
            </p:txBody>
          </p:sp>
          <p:sp>
            <p:nvSpPr>
              <p:cNvPr id="6" name="同心圆 11">
                <a:extLst>
                  <a:ext uri="{FF2B5EF4-FFF2-40B4-BE49-F238E27FC236}">
                    <a16:creationId xmlns:a16="http://schemas.microsoft.com/office/drawing/2014/main" id="{DD478B81-F513-42EA-BD56-2A7C8B3C2176}"/>
                  </a:ext>
                </a:extLst>
              </p:cNvPr>
              <p:cNvSpPr/>
              <p:nvPr/>
            </p:nvSpPr>
            <p:spPr bwMode="auto">
              <a:xfrm>
                <a:off x="1946" y="1706"/>
                <a:ext cx="180" cy="180"/>
              </a:xfrm>
              <a:prstGeom prst="donut">
                <a:avLst/>
              </a:prstGeom>
              <a:solidFill>
                <a:srgbClr val="FFFFCC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anchor="ctr"/>
              <a:lstStyle/>
              <a:p>
                <a:pPr eaLnBrk="1" hangingPunct="1">
                  <a:buFont typeface="Arial" panose="020B0604020202020204" pitchFamily="34" charset="0"/>
                  <a:buNone/>
                  <a:defRPr/>
                </a:pPr>
                <a:endParaRPr lang="zh-CN" altLang="en-US" sz="3200">
                  <a:latin typeface="+mn-lt"/>
                  <a:ea typeface="黑体" panose="02010600030101010101" pitchFamily="49" charset="-122"/>
                </a:endParaRPr>
              </a:p>
            </p:txBody>
          </p:sp>
        </p:grp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667E15B1-029A-447F-89B9-FFC7156C1045}"/>
              </a:ext>
            </a:extLst>
          </p:cNvPr>
          <p:cNvGrpSpPr>
            <a:grpSpLocks/>
          </p:cNvGrpSpPr>
          <p:nvPr/>
        </p:nvGrpSpPr>
        <p:grpSpPr bwMode="auto">
          <a:xfrm>
            <a:off x="768350" y="1217613"/>
            <a:ext cx="7323138" cy="674687"/>
            <a:chOff x="-613" y="1272"/>
            <a:chExt cx="11532" cy="1060"/>
          </a:xfrm>
        </p:grpSpPr>
        <p:grpSp>
          <p:nvGrpSpPr>
            <p:cNvPr id="11270" name="组合 23">
              <a:extLst>
                <a:ext uri="{FF2B5EF4-FFF2-40B4-BE49-F238E27FC236}">
                  <a16:creationId xmlns:a16="http://schemas.microsoft.com/office/drawing/2014/main" id="{7A98A180-B9B6-4E5F-A58A-EA0C1F911C9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63" y="1292"/>
              <a:ext cx="4416" cy="1040"/>
              <a:chOff x="1359" y="1497"/>
              <a:chExt cx="4416" cy="1040"/>
            </a:xfrm>
          </p:grpSpPr>
          <p:sp>
            <p:nvSpPr>
              <p:cNvPr id="15" name="Rectangle 71">
                <a:extLst>
                  <a:ext uri="{FF2B5EF4-FFF2-40B4-BE49-F238E27FC236}">
                    <a16:creationId xmlns:a16="http://schemas.microsoft.com/office/drawing/2014/main" id="{15DA96D0-06FC-486C-AAD3-14C2DDAB4B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90" y="1624"/>
                <a:ext cx="3585" cy="91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buFont typeface="Arial" panose="020B0604020202020204" pitchFamily="34" charset="0"/>
                  <a:buNone/>
                  <a:defRPr/>
                </a:pPr>
                <a:r>
                  <a:rPr lang="en-US" altLang="zh-CN" sz="3200" b="1">
                    <a:latin typeface="+mn-lt"/>
                    <a:ea typeface="黑体" panose="02010609060101010101" pitchFamily="49" charset="-122"/>
                  </a:rPr>
                  <a:t>+       =160</a:t>
                </a:r>
                <a:r>
                  <a:rPr lang="zh-CN" altLang="en-US" sz="3200" b="1">
                    <a:latin typeface="+mn-lt"/>
                    <a:ea typeface="黑体" panose="02010609060101010101" pitchFamily="49" charset="-122"/>
                  </a:rPr>
                  <a:t>，</a:t>
                </a:r>
              </a:p>
            </p:txBody>
          </p:sp>
          <p:sp>
            <p:nvSpPr>
              <p:cNvPr id="11278" name="椭圆 9">
                <a:extLst>
                  <a:ext uri="{FF2B5EF4-FFF2-40B4-BE49-F238E27FC236}">
                    <a16:creationId xmlns:a16="http://schemas.microsoft.com/office/drawing/2014/main" id="{F41AEC55-FF7D-49F9-A7B8-58049C8ACF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9" y="1691"/>
                <a:ext cx="779" cy="779"/>
              </a:xfrm>
              <a:prstGeom prst="ellipse">
                <a:avLst/>
              </a:prstGeom>
              <a:solidFill>
                <a:srgbClr val="FFFFCC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buFont typeface="Arial" panose="020B0604020202020204" pitchFamily="34" charset="0"/>
                  <a:buNone/>
                </a:pPr>
                <a:endParaRPr lang="zh-CN" altLang="en-US" sz="3200">
                  <a:ea typeface="黑体" panose="02010609060101010101" pitchFamily="49" charset="-122"/>
                </a:endParaRPr>
              </a:p>
            </p:txBody>
          </p:sp>
          <p:sp>
            <p:nvSpPr>
              <p:cNvPr id="17" name="五角星 10">
                <a:extLst>
                  <a:ext uri="{FF2B5EF4-FFF2-40B4-BE49-F238E27FC236}">
                    <a16:creationId xmlns:a16="http://schemas.microsoft.com/office/drawing/2014/main" id="{27EA0CBC-FFE5-4A23-AA7D-AA0E8B34348B}"/>
                  </a:ext>
                </a:extLst>
              </p:cNvPr>
              <p:cNvSpPr/>
              <p:nvPr/>
            </p:nvSpPr>
            <p:spPr bwMode="auto">
              <a:xfrm>
                <a:off x="2800" y="1497"/>
                <a:ext cx="970" cy="975"/>
              </a:xfrm>
              <a:prstGeom prst="star5">
                <a:avLst/>
              </a:prstGeom>
              <a:solidFill>
                <a:srgbClr val="FFFFCC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anchor="ctr"/>
              <a:lstStyle/>
              <a:p>
                <a:pPr eaLnBrk="1" hangingPunct="1">
                  <a:buFont typeface="Arial" panose="020B0604020202020204" pitchFamily="34" charset="0"/>
                  <a:buNone/>
                  <a:defRPr/>
                </a:pPr>
                <a:endParaRPr lang="zh-CN" altLang="en-US" sz="3200">
                  <a:latin typeface="+mn-lt"/>
                  <a:ea typeface="黑体" panose="02010600030101010101" pitchFamily="49" charset="-122"/>
                </a:endParaRPr>
              </a:p>
            </p:txBody>
          </p:sp>
        </p:grpSp>
        <p:grpSp>
          <p:nvGrpSpPr>
            <p:cNvPr id="11271" name="组合 24">
              <a:extLst>
                <a:ext uri="{FF2B5EF4-FFF2-40B4-BE49-F238E27FC236}">
                  <a16:creationId xmlns:a16="http://schemas.microsoft.com/office/drawing/2014/main" id="{653C9002-41DE-4942-847F-13B9D5F41B6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504" y="1272"/>
              <a:ext cx="4415" cy="982"/>
              <a:chOff x="6036" y="1452"/>
              <a:chExt cx="4415" cy="982"/>
            </a:xfrm>
          </p:grpSpPr>
          <p:sp>
            <p:nvSpPr>
              <p:cNvPr id="11" name="同心圆 11">
                <a:extLst>
                  <a:ext uri="{FF2B5EF4-FFF2-40B4-BE49-F238E27FC236}">
                    <a16:creationId xmlns:a16="http://schemas.microsoft.com/office/drawing/2014/main" id="{3C50F288-E962-466D-9839-259860B9AFE4}"/>
                  </a:ext>
                </a:extLst>
              </p:cNvPr>
              <p:cNvSpPr/>
              <p:nvPr/>
            </p:nvSpPr>
            <p:spPr bwMode="auto">
              <a:xfrm>
                <a:off x="6036" y="1647"/>
                <a:ext cx="780" cy="783"/>
              </a:xfrm>
              <a:prstGeom prst="donut">
                <a:avLst/>
              </a:prstGeom>
              <a:solidFill>
                <a:srgbClr val="FFFFCC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anchor="ctr"/>
              <a:lstStyle/>
              <a:p>
                <a:pPr eaLnBrk="1" hangingPunct="1">
                  <a:buFont typeface="Arial" panose="020B0604020202020204" pitchFamily="34" charset="0"/>
                  <a:buNone/>
                  <a:defRPr/>
                </a:pPr>
                <a:endParaRPr lang="zh-CN" altLang="en-US" sz="3200">
                  <a:latin typeface="+mn-lt"/>
                  <a:ea typeface="黑体" panose="02010600030101010101" pitchFamily="49" charset="-122"/>
                </a:endParaRPr>
              </a:p>
            </p:txBody>
          </p:sp>
          <p:sp>
            <p:nvSpPr>
              <p:cNvPr id="12" name="五角星 10">
                <a:extLst>
                  <a:ext uri="{FF2B5EF4-FFF2-40B4-BE49-F238E27FC236}">
                    <a16:creationId xmlns:a16="http://schemas.microsoft.com/office/drawing/2014/main" id="{42A3D57B-9E26-4023-B10B-FDED00F6D89A}"/>
                  </a:ext>
                </a:extLst>
              </p:cNvPr>
              <p:cNvSpPr/>
              <p:nvPr/>
            </p:nvSpPr>
            <p:spPr bwMode="auto">
              <a:xfrm>
                <a:off x="7421" y="1452"/>
                <a:ext cx="972" cy="975"/>
              </a:xfrm>
              <a:prstGeom prst="star5">
                <a:avLst/>
              </a:prstGeom>
              <a:solidFill>
                <a:srgbClr val="FFFFCC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anchor="ctr"/>
              <a:lstStyle/>
              <a:p>
                <a:pPr eaLnBrk="1" hangingPunct="1">
                  <a:buFont typeface="Arial" panose="020B0604020202020204" pitchFamily="34" charset="0"/>
                  <a:buNone/>
                  <a:defRPr/>
                </a:pPr>
                <a:endParaRPr lang="zh-CN" altLang="en-US" sz="3200">
                  <a:latin typeface="+mn-lt"/>
                  <a:ea typeface="黑体" panose="02010600030101010101" pitchFamily="49" charset="-122"/>
                </a:endParaRPr>
              </a:p>
            </p:txBody>
          </p:sp>
          <p:sp>
            <p:nvSpPr>
              <p:cNvPr id="11275" name="Rectangle 78">
                <a:extLst>
                  <a:ext uri="{FF2B5EF4-FFF2-40B4-BE49-F238E27FC236}">
                    <a16:creationId xmlns:a16="http://schemas.microsoft.com/office/drawing/2014/main" id="{550EBA6E-DBF9-44C6-853F-A96E338D6C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78" y="1515"/>
                <a:ext cx="701" cy="9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buFont typeface="Arial" panose="020B0604020202020204" pitchFamily="34" charset="0"/>
                  <a:buNone/>
                </a:pPr>
                <a:r>
                  <a:rPr lang="en-US" altLang="zh-CN" sz="3200">
                    <a:ea typeface="黑体" panose="02010609060101010101" pitchFamily="49" charset="-122"/>
                  </a:rPr>
                  <a:t>+</a:t>
                </a:r>
              </a:p>
            </p:txBody>
          </p:sp>
          <p:sp>
            <p:nvSpPr>
              <p:cNvPr id="14" name="Rectangle 80">
                <a:extLst>
                  <a:ext uri="{FF2B5EF4-FFF2-40B4-BE49-F238E27FC236}">
                    <a16:creationId xmlns:a16="http://schemas.microsoft.com/office/drawing/2014/main" id="{B97AF977-0545-4B65-8F42-41332CFCF1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46" y="1522"/>
                <a:ext cx="2005" cy="91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spAutoFit/>
              </a:bodyPr>
              <a:lstStyle/>
              <a:p>
                <a:pPr eaLnBrk="1" hangingPunct="1">
                  <a:buFont typeface="Arial" panose="020B0604020202020204" pitchFamily="34" charset="0"/>
                  <a:buNone/>
                  <a:defRPr/>
                </a:pPr>
                <a:r>
                  <a:rPr lang="en-US" altLang="zh-CN" sz="3200" b="1">
                    <a:latin typeface="+mn-lt"/>
                    <a:ea typeface="黑体" panose="02010609060101010101" pitchFamily="49" charset="-122"/>
                  </a:rPr>
                  <a:t>=160</a:t>
                </a:r>
                <a:r>
                  <a:rPr lang="zh-CN" altLang="en-US" sz="3200" b="1">
                    <a:latin typeface="+mn-lt"/>
                    <a:ea typeface="黑体" panose="02010609060101010101" pitchFamily="49" charset="-122"/>
                  </a:rPr>
                  <a:t>。</a:t>
                </a:r>
              </a:p>
            </p:txBody>
          </p:sp>
        </p:grpSp>
        <p:sp>
          <p:nvSpPr>
            <p:cNvPr id="10" name="文本框 29">
              <a:extLst>
                <a:ext uri="{FF2B5EF4-FFF2-40B4-BE49-F238E27FC236}">
                  <a16:creationId xmlns:a16="http://schemas.microsoft.com/office/drawing/2014/main" id="{6035B1C5-69C0-488A-A6F7-4FCA182C07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613" y="1317"/>
              <a:ext cx="2595" cy="985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20000"/>
                </a:lnSpc>
                <a:buFont typeface="Arial" panose="020B0604020202020204" pitchFamily="34" charset="0"/>
                <a:buNone/>
                <a:defRPr/>
              </a:pPr>
              <a:r>
                <a:rPr lang="en-US" altLang="zh-CN" sz="3200" b="1">
                  <a:latin typeface="+mn-lt"/>
                  <a:ea typeface="黑体" panose="02010609060101010101" pitchFamily="49" charset="-122"/>
                </a:rPr>
                <a:t>(2)</a:t>
              </a:r>
              <a:r>
                <a:rPr lang="zh-CN" altLang="en-US" sz="3200" b="1">
                  <a:latin typeface="+mn-lt"/>
                  <a:ea typeface="黑体" panose="02010609060101010101" pitchFamily="49" charset="-122"/>
                </a:rPr>
                <a:t>已知</a:t>
              </a:r>
            </a:p>
          </p:txBody>
        </p:sp>
      </p:grpSp>
      <p:sp>
        <p:nvSpPr>
          <p:cNvPr id="11268" name="AutoShape 27">
            <a:extLst>
              <a:ext uri="{FF2B5EF4-FFF2-40B4-BE49-F238E27FC236}">
                <a16:creationId xmlns:a16="http://schemas.microsoft.com/office/drawing/2014/main" id="{54E114B1-9C57-4B6F-87F4-13244D34ED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0788" y="2981325"/>
            <a:ext cx="5562600" cy="1147763"/>
          </a:xfrm>
          <a:prstGeom prst="wedgeRoundRectCallout">
            <a:avLst>
              <a:gd name="adj1" fmla="val 55403"/>
              <a:gd name="adj2" fmla="val 12676"/>
              <a:gd name="adj3" fmla="val 16667"/>
            </a:avLst>
          </a:prstGeom>
          <a:solidFill>
            <a:srgbClr val="FFFFFF"/>
          </a:solidFill>
          <a:ln w="19050">
            <a:solidFill>
              <a:srgbClr val="3399FF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等式的性质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：在等式的左右两边同时减去一个数，两边依然相等。</a:t>
            </a:r>
          </a:p>
        </p:txBody>
      </p:sp>
      <p:pic>
        <p:nvPicPr>
          <p:cNvPr id="11269" name="图片 21">
            <a:extLst>
              <a:ext uri="{FF2B5EF4-FFF2-40B4-BE49-F238E27FC236}">
                <a16:creationId xmlns:a16="http://schemas.microsoft.com/office/drawing/2014/main" id="{7549A238-6BE9-482E-8CE6-B868CDA81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6934200" y="2769813"/>
            <a:ext cx="1122363" cy="134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2EEEE633-62EF-48B5-A875-B3B98F4BD52F}"/>
              </a:ext>
            </a:extLst>
          </p:cNvPr>
          <p:cNvGrpSpPr>
            <a:grpSpLocks/>
          </p:cNvGrpSpPr>
          <p:nvPr/>
        </p:nvGrpSpPr>
        <p:grpSpPr bwMode="auto">
          <a:xfrm>
            <a:off x="158750" y="727075"/>
            <a:ext cx="1668463" cy="579438"/>
            <a:chOff x="1087" y="5473"/>
            <a:chExt cx="2628" cy="912"/>
          </a:xfrm>
        </p:grpSpPr>
        <p:sp>
          <p:nvSpPr>
            <p:cNvPr id="3" name="文本框 29">
              <a:extLst>
                <a:ext uri="{FF2B5EF4-FFF2-40B4-BE49-F238E27FC236}">
                  <a16:creationId xmlns:a16="http://schemas.microsoft.com/office/drawing/2014/main" id="{FCE47263-D3FC-42D6-90C4-9DF015D3EC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50" y="5473"/>
              <a:ext cx="1865" cy="912"/>
            </a:xfrm>
            <a:prstGeom prst="rect">
              <a:avLst/>
            </a:prstGeom>
            <a:noFill/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r>
                <a:rPr lang="zh-CN" altLang="en-US" sz="3200" b="1">
                  <a:solidFill>
                    <a:srgbClr val="0070C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解答</a:t>
              </a:r>
            </a:p>
          </p:txBody>
        </p:sp>
        <p:sp>
          <p:nvSpPr>
            <p:cNvPr id="12319" name="Freeform 34">
              <a:extLst>
                <a:ext uri="{FF2B5EF4-FFF2-40B4-BE49-F238E27FC236}">
                  <a16:creationId xmlns:a16="http://schemas.microsoft.com/office/drawing/2014/main" id="{3B23A4EB-55DA-4E6F-B03A-F1DA898CC34A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1087" y="5608"/>
              <a:ext cx="834" cy="690"/>
            </a:xfrm>
            <a:custGeom>
              <a:avLst/>
              <a:gdLst>
                <a:gd name="T0" fmla="*/ 2147483646 w 100"/>
                <a:gd name="T1" fmla="*/ 0 h 110"/>
                <a:gd name="T2" fmla="*/ 2147483646 w 100"/>
                <a:gd name="T3" fmla="*/ 2147483646 h 110"/>
                <a:gd name="T4" fmla="*/ 2147483646 w 100"/>
                <a:gd name="T5" fmla="*/ 2147483646 h 110"/>
                <a:gd name="T6" fmla="*/ 2147483646 w 100"/>
                <a:gd name="T7" fmla="*/ 2147483646 h 110"/>
                <a:gd name="T8" fmla="*/ 2147483646 w 100"/>
                <a:gd name="T9" fmla="*/ 2147483646 h 110"/>
                <a:gd name="T10" fmla="*/ 2147483646 w 100"/>
                <a:gd name="T11" fmla="*/ 2147483646 h 110"/>
                <a:gd name="T12" fmla="*/ 2147483646 w 100"/>
                <a:gd name="T13" fmla="*/ 2147483646 h 110"/>
                <a:gd name="T14" fmla="*/ 2147483646 w 100"/>
                <a:gd name="T15" fmla="*/ 2147483646 h 110"/>
                <a:gd name="T16" fmla="*/ 2147483646 w 100"/>
                <a:gd name="T17" fmla="*/ 2147483646 h 110"/>
                <a:gd name="T18" fmla="*/ 2147483646 w 100"/>
                <a:gd name="T19" fmla="*/ 2147483646 h 110"/>
                <a:gd name="T20" fmla="*/ 2147483646 w 100"/>
                <a:gd name="T21" fmla="*/ 2147483646 h 110"/>
                <a:gd name="T22" fmla="*/ 2147483646 w 100"/>
                <a:gd name="T23" fmla="*/ 2147483646 h 110"/>
                <a:gd name="T24" fmla="*/ 2147483646 w 100"/>
                <a:gd name="T25" fmla="*/ 2147483646 h 110"/>
                <a:gd name="T26" fmla="*/ 2147483646 w 100"/>
                <a:gd name="T27" fmla="*/ 2147483646 h 110"/>
                <a:gd name="T28" fmla="*/ 0 w 100"/>
                <a:gd name="T29" fmla="*/ 2147483646 h 110"/>
                <a:gd name="T30" fmla="*/ 2147483646 w 100"/>
                <a:gd name="T31" fmla="*/ 2147483646 h 110"/>
                <a:gd name="T32" fmla="*/ 2147483646 w 100"/>
                <a:gd name="T33" fmla="*/ 0 h 110"/>
                <a:gd name="T34" fmla="*/ 2147483646 w 100"/>
                <a:gd name="T35" fmla="*/ 2147483646 h 110"/>
                <a:gd name="T36" fmla="*/ 2147483646 w 100"/>
                <a:gd name="T37" fmla="*/ 2147483646 h 110"/>
                <a:gd name="T38" fmla="*/ 2147483646 w 100"/>
                <a:gd name="T39" fmla="*/ 2147483646 h 110"/>
                <a:gd name="T40" fmla="*/ 2147483646 w 100"/>
                <a:gd name="T41" fmla="*/ 2147483646 h 110"/>
                <a:gd name="T42" fmla="*/ 2147483646 w 100"/>
                <a:gd name="T43" fmla="*/ 2147483646 h 110"/>
                <a:gd name="T44" fmla="*/ 2147483646 w 100"/>
                <a:gd name="T45" fmla="*/ 2147483646 h 110"/>
                <a:gd name="T46" fmla="*/ 2147483646 w 100"/>
                <a:gd name="T47" fmla="*/ 2147483646 h 110"/>
                <a:gd name="T48" fmla="*/ 2147483646 w 100"/>
                <a:gd name="T49" fmla="*/ 2147483646 h 110"/>
                <a:gd name="T50" fmla="*/ 2147483646 w 100"/>
                <a:gd name="T51" fmla="*/ 2147483646 h 110"/>
                <a:gd name="T52" fmla="*/ 2147483646 w 100"/>
                <a:gd name="T53" fmla="*/ 2147483646 h 110"/>
                <a:gd name="T54" fmla="*/ 2147483646 w 100"/>
                <a:gd name="T55" fmla="*/ 2147483646 h 110"/>
                <a:gd name="T56" fmla="*/ 2147483646 w 100"/>
                <a:gd name="T57" fmla="*/ 2147483646 h 110"/>
                <a:gd name="T58" fmla="*/ 2147483646 w 100"/>
                <a:gd name="T59" fmla="*/ 2147483646 h 110"/>
                <a:gd name="T60" fmla="*/ 2147483646 w 100"/>
                <a:gd name="T61" fmla="*/ 2147483646 h 110"/>
                <a:gd name="T62" fmla="*/ 2147483646 w 100"/>
                <a:gd name="T63" fmla="*/ 2147483646 h 110"/>
                <a:gd name="T64" fmla="*/ 2147483646 w 100"/>
                <a:gd name="T65" fmla="*/ 2147483646 h 110"/>
                <a:gd name="T66" fmla="*/ 2147483646 w 100"/>
                <a:gd name="T67" fmla="*/ 2147483646 h 110"/>
                <a:gd name="T68" fmla="*/ 2147483646 w 100"/>
                <a:gd name="T69" fmla="*/ 2147483646 h 110"/>
                <a:gd name="T70" fmla="*/ 2147483646 w 100"/>
                <a:gd name="T71" fmla="*/ 2147483646 h 110"/>
                <a:gd name="T72" fmla="*/ 2147483646 w 100"/>
                <a:gd name="T73" fmla="*/ 2147483646 h 110"/>
                <a:gd name="T74" fmla="*/ 2147483646 w 100"/>
                <a:gd name="T75" fmla="*/ 2147483646 h 110"/>
                <a:gd name="T76" fmla="*/ 2147483646 w 100"/>
                <a:gd name="T77" fmla="*/ 2147483646 h 110"/>
                <a:gd name="T78" fmla="*/ 2147483646 w 100"/>
                <a:gd name="T79" fmla="*/ 2147483646 h 110"/>
                <a:gd name="T80" fmla="*/ 2147483646 w 100"/>
                <a:gd name="T81" fmla="*/ 2147483646 h 110"/>
                <a:gd name="T82" fmla="*/ 2147483646 w 100"/>
                <a:gd name="T83" fmla="*/ 2147483646 h 110"/>
                <a:gd name="T84" fmla="*/ 2147483646 w 100"/>
                <a:gd name="T85" fmla="*/ 2147483646 h 110"/>
                <a:gd name="T86" fmla="*/ 2147483646 w 100"/>
                <a:gd name="T87" fmla="*/ 2147483646 h 110"/>
                <a:gd name="T88" fmla="*/ 2147483646 w 100"/>
                <a:gd name="T89" fmla="*/ 2147483646 h 110"/>
                <a:gd name="T90" fmla="*/ 2147483646 w 100"/>
                <a:gd name="T91" fmla="*/ 2147483646 h 110"/>
                <a:gd name="T92" fmla="*/ 2147483646 w 100"/>
                <a:gd name="T93" fmla="*/ 2147483646 h 110"/>
                <a:gd name="T94" fmla="*/ 2147483646 w 100"/>
                <a:gd name="T95" fmla="*/ 2147483646 h 11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00" h="110">
                  <a:moveTo>
                    <a:pt x="23" y="0"/>
                  </a:moveTo>
                  <a:cubicBezTo>
                    <a:pt x="65" y="0"/>
                    <a:pt x="65" y="0"/>
                    <a:pt x="65" y="0"/>
                  </a:cubicBezTo>
                  <a:cubicBezTo>
                    <a:pt x="68" y="0"/>
                    <a:pt x="71" y="1"/>
                    <a:pt x="74" y="4"/>
                  </a:cubicBezTo>
                  <a:cubicBezTo>
                    <a:pt x="76" y="6"/>
                    <a:pt x="77" y="9"/>
                    <a:pt x="77" y="12"/>
                  </a:cubicBezTo>
                  <a:cubicBezTo>
                    <a:pt x="77" y="35"/>
                    <a:pt x="77" y="35"/>
                    <a:pt x="77" y="35"/>
                  </a:cubicBezTo>
                  <a:cubicBezTo>
                    <a:pt x="68" y="40"/>
                    <a:pt x="68" y="40"/>
                    <a:pt x="68" y="40"/>
                  </a:cubicBezTo>
                  <a:cubicBezTo>
                    <a:pt x="68" y="12"/>
                    <a:pt x="68" y="12"/>
                    <a:pt x="68" y="12"/>
                  </a:cubicBezTo>
                  <a:cubicBezTo>
                    <a:pt x="68" y="11"/>
                    <a:pt x="68" y="11"/>
                    <a:pt x="67" y="10"/>
                  </a:cubicBezTo>
                  <a:cubicBezTo>
                    <a:pt x="67" y="10"/>
                    <a:pt x="66" y="9"/>
                    <a:pt x="65" y="9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8" y="12"/>
                    <a:pt x="28" y="12"/>
                    <a:pt x="28" y="12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8" y="17"/>
                    <a:pt x="28" y="18"/>
                    <a:pt x="28" y="19"/>
                  </a:cubicBezTo>
                  <a:cubicBezTo>
                    <a:pt x="28" y="21"/>
                    <a:pt x="27" y="23"/>
                    <a:pt x="25" y="24"/>
                  </a:cubicBezTo>
                  <a:cubicBezTo>
                    <a:pt x="24" y="25"/>
                    <a:pt x="23" y="26"/>
                    <a:pt x="21" y="26"/>
                  </a:cubicBezTo>
                  <a:cubicBezTo>
                    <a:pt x="20" y="26"/>
                    <a:pt x="19" y="26"/>
                    <a:pt x="18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9" y="85"/>
                    <a:pt x="9" y="85"/>
                    <a:pt x="9" y="85"/>
                  </a:cubicBezTo>
                  <a:cubicBezTo>
                    <a:pt x="9" y="86"/>
                    <a:pt x="10" y="86"/>
                    <a:pt x="10" y="87"/>
                  </a:cubicBezTo>
                  <a:cubicBezTo>
                    <a:pt x="10" y="87"/>
                    <a:pt x="10" y="87"/>
                    <a:pt x="10" y="87"/>
                  </a:cubicBezTo>
                  <a:cubicBezTo>
                    <a:pt x="11" y="87"/>
                    <a:pt x="11" y="88"/>
                    <a:pt x="12" y="88"/>
                  </a:cubicBezTo>
                  <a:cubicBezTo>
                    <a:pt x="45" y="88"/>
                    <a:pt x="45" y="88"/>
                    <a:pt x="45" y="88"/>
                  </a:cubicBezTo>
                  <a:cubicBezTo>
                    <a:pt x="44" y="97"/>
                    <a:pt x="44" y="97"/>
                    <a:pt x="44" y="97"/>
                  </a:cubicBezTo>
                  <a:cubicBezTo>
                    <a:pt x="12" y="97"/>
                    <a:pt x="12" y="97"/>
                    <a:pt x="12" y="97"/>
                  </a:cubicBezTo>
                  <a:cubicBezTo>
                    <a:pt x="9" y="97"/>
                    <a:pt x="6" y="96"/>
                    <a:pt x="4" y="93"/>
                  </a:cubicBezTo>
                  <a:cubicBezTo>
                    <a:pt x="4" y="93"/>
                    <a:pt x="4" y="93"/>
                    <a:pt x="4" y="93"/>
                  </a:cubicBezTo>
                  <a:cubicBezTo>
                    <a:pt x="4" y="93"/>
                    <a:pt x="4" y="93"/>
                    <a:pt x="4" y="93"/>
                  </a:cubicBezTo>
                  <a:cubicBezTo>
                    <a:pt x="2" y="91"/>
                    <a:pt x="0" y="88"/>
                    <a:pt x="0" y="85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3" y="0"/>
                    <a:pt x="23" y="0"/>
                    <a:pt x="23" y="0"/>
                  </a:cubicBezTo>
                  <a:close/>
                  <a:moveTo>
                    <a:pt x="90" y="45"/>
                  </a:moveTo>
                  <a:cubicBezTo>
                    <a:pt x="90" y="43"/>
                    <a:pt x="90" y="43"/>
                    <a:pt x="90" y="43"/>
                  </a:cubicBezTo>
                  <a:cubicBezTo>
                    <a:pt x="84" y="39"/>
                    <a:pt x="84" y="39"/>
                    <a:pt x="84" y="39"/>
                  </a:cubicBezTo>
                  <a:cubicBezTo>
                    <a:pt x="75" y="44"/>
                    <a:pt x="75" y="44"/>
                    <a:pt x="75" y="44"/>
                  </a:cubicBezTo>
                  <a:cubicBezTo>
                    <a:pt x="83" y="47"/>
                    <a:pt x="83" y="47"/>
                    <a:pt x="83" y="47"/>
                  </a:cubicBezTo>
                  <a:cubicBezTo>
                    <a:pt x="91" y="52"/>
                    <a:pt x="91" y="52"/>
                    <a:pt x="91" y="52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92" y="62"/>
                    <a:pt x="88" y="70"/>
                    <a:pt x="82" y="77"/>
                  </a:cubicBezTo>
                  <a:cubicBezTo>
                    <a:pt x="86" y="81"/>
                    <a:pt x="86" y="81"/>
                    <a:pt x="86" y="81"/>
                  </a:cubicBezTo>
                  <a:cubicBezTo>
                    <a:pt x="93" y="73"/>
                    <a:pt x="98" y="63"/>
                    <a:pt x="100" y="53"/>
                  </a:cubicBezTo>
                  <a:cubicBezTo>
                    <a:pt x="100" y="51"/>
                    <a:pt x="100" y="51"/>
                    <a:pt x="100" y="51"/>
                  </a:cubicBezTo>
                  <a:cubicBezTo>
                    <a:pt x="98" y="50"/>
                    <a:pt x="98" y="50"/>
                    <a:pt x="98" y="50"/>
                  </a:cubicBezTo>
                  <a:cubicBezTo>
                    <a:pt x="90" y="45"/>
                    <a:pt x="90" y="45"/>
                    <a:pt x="90" y="45"/>
                  </a:cubicBezTo>
                  <a:close/>
                  <a:moveTo>
                    <a:pt x="74" y="47"/>
                  </a:moveTo>
                  <a:cubicBezTo>
                    <a:pt x="64" y="58"/>
                    <a:pt x="58" y="70"/>
                    <a:pt x="54" y="84"/>
                  </a:cubicBezTo>
                  <a:cubicBezTo>
                    <a:pt x="59" y="86"/>
                    <a:pt x="64" y="89"/>
                    <a:pt x="70" y="92"/>
                  </a:cubicBezTo>
                  <a:cubicBezTo>
                    <a:pt x="78" y="81"/>
                    <a:pt x="85" y="68"/>
                    <a:pt x="90" y="55"/>
                  </a:cubicBezTo>
                  <a:cubicBezTo>
                    <a:pt x="84" y="52"/>
                    <a:pt x="79" y="50"/>
                    <a:pt x="74" y="47"/>
                  </a:cubicBezTo>
                  <a:close/>
                  <a:moveTo>
                    <a:pt x="52" y="87"/>
                  </a:moveTo>
                  <a:cubicBezTo>
                    <a:pt x="50" y="103"/>
                    <a:pt x="50" y="103"/>
                    <a:pt x="50" y="103"/>
                  </a:cubicBezTo>
                  <a:cubicBezTo>
                    <a:pt x="51" y="103"/>
                    <a:pt x="51" y="103"/>
                    <a:pt x="51" y="103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2" y="110"/>
                    <a:pt x="52" y="110"/>
                    <a:pt x="52" y="110"/>
                  </a:cubicBezTo>
                  <a:cubicBezTo>
                    <a:pt x="55" y="106"/>
                    <a:pt x="55" y="106"/>
                    <a:pt x="55" y="106"/>
                  </a:cubicBezTo>
                  <a:cubicBezTo>
                    <a:pt x="56" y="106"/>
                    <a:pt x="56" y="106"/>
                    <a:pt x="56" y="106"/>
                  </a:cubicBezTo>
                  <a:cubicBezTo>
                    <a:pt x="68" y="95"/>
                    <a:pt x="68" y="95"/>
                    <a:pt x="68" y="95"/>
                  </a:cubicBezTo>
                  <a:cubicBezTo>
                    <a:pt x="52" y="87"/>
                    <a:pt x="52" y="87"/>
                    <a:pt x="52" y="87"/>
                  </a:cubicBezTo>
                  <a:close/>
                  <a:moveTo>
                    <a:pt x="18" y="56"/>
                  </a:moveTo>
                  <a:cubicBezTo>
                    <a:pt x="18" y="60"/>
                    <a:pt x="18" y="60"/>
                    <a:pt x="18" y="60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30" y="56"/>
                    <a:pt x="30" y="56"/>
                    <a:pt x="30" y="56"/>
                  </a:cubicBezTo>
                  <a:cubicBezTo>
                    <a:pt x="18" y="56"/>
                    <a:pt x="18" y="56"/>
                    <a:pt x="18" y="56"/>
                  </a:cubicBezTo>
                  <a:close/>
                  <a:moveTo>
                    <a:pt x="18" y="43"/>
                  </a:moveTo>
                  <a:cubicBezTo>
                    <a:pt x="18" y="48"/>
                    <a:pt x="18" y="48"/>
                    <a:pt x="18" y="48"/>
                  </a:cubicBezTo>
                  <a:cubicBezTo>
                    <a:pt x="60" y="48"/>
                    <a:pt x="60" y="48"/>
                    <a:pt x="60" y="48"/>
                  </a:cubicBezTo>
                  <a:cubicBezTo>
                    <a:pt x="60" y="43"/>
                    <a:pt x="60" y="43"/>
                    <a:pt x="60" y="43"/>
                  </a:cubicBezTo>
                  <a:cubicBezTo>
                    <a:pt x="18" y="43"/>
                    <a:pt x="18" y="43"/>
                    <a:pt x="18" y="43"/>
                  </a:cubicBezTo>
                  <a:close/>
                  <a:moveTo>
                    <a:pt x="18" y="31"/>
                  </a:moveTo>
                  <a:cubicBezTo>
                    <a:pt x="18" y="36"/>
                    <a:pt x="18" y="36"/>
                    <a:pt x="18" y="36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60" y="31"/>
                    <a:pt x="60" y="31"/>
                    <a:pt x="60" y="31"/>
                  </a:cubicBezTo>
                  <a:cubicBezTo>
                    <a:pt x="18" y="31"/>
                    <a:pt x="18" y="31"/>
                    <a:pt x="18" y="31"/>
                  </a:cubicBezTo>
                  <a:close/>
                  <a:moveTo>
                    <a:pt x="37" y="19"/>
                  </a:moveTo>
                  <a:cubicBezTo>
                    <a:pt x="37" y="24"/>
                    <a:pt x="37" y="24"/>
                    <a:pt x="37" y="24"/>
                  </a:cubicBezTo>
                  <a:cubicBezTo>
                    <a:pt x="60" y="24"/>
                    <a:pt x="60" y="24"/>
                    <a:pt x="60" y="24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37" y="19"/>
                    <a:pt x="37" y="19"/>
                    <a:pt x="37" y="19"/>
                  </a:cubicBezTo>
                  <a:close/>
                  <a:moveTo>
                    <a:pt x="12" y="21"/>
                  </a:moveTo>
                  <a:cubicBezTo>
                    <a:pt x="14" y="21"/>
                    <a:pt x="14" y="21"/>
                    <a:pt x="14" y="21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20" y="22"/>
                  </a:cubicBezTo>
                  <a:cubicBezTo>
                    <a:pt x="21" y="22"/>
                    <a:pt x="22" y="21"/>
                    <a:pt x="22" y="20"/>
                  </a:cubicBezTo>
                  <a:cubicBezTo>
                    <a:pt x="23" y="20"/>
                    <a:pt x="24" y="19"/>
                    <a:pt x="24" y="18"/>
                  </a:cubicBezTo>
                  <a:cubicBezTo>
                    <a:pt x="24" y="18"/>
                    <a:pt x="24" y="17"/>
                    <a:pt x="24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11"/>
                    <a:pt x="23" y="11"/>
                    <a:pt x="23" y="11"/>
                  </a:cubicBezTo>
                  <a:lnTo>
                    <a:pt x="12" y="21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1A39A6F7-B895-49AE-AC20-15E908556168}"/>
              </a:ext>
            </a:extLst>
          </p:cNvPr>
          <p:cNvGrpSpPr>
            <a:grpSpLocks/>
          </p:cNvGrpSpPr>
          <p:nvPr/>
        </p:nvGrpSpPr>
        <p:grpSpPr bwMode="auto">
          <a:xfrm>
            <a:off x="1579563" y="1339850"/>
            <a:ext cx="2730500" cy="617538"/>
            <a:chOff x="1359" y="1496"/>
            <a:chExt cx="4301" cy="974"/>
          </a:xfrm>
        </p:grpSpPr>
        <p:sp>
          <p:nvSpPr>
            <p:cNvPr id="12315" name="Rectangle 71">
              <a:extLst>
                <a:ext uri="{FF2B5EF4-FFF2-40B4-BE49-F238E27FC236}">
                  <a16:creationId xmlns:a16="http://schemas.microsoft.com/office/drawing/2014/main" id="{D6469D49-41F2-463A-86E7-A38CEB758B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0" y="1558"/>
              <a:ext cx="3520" cy="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r>
                <a:rPr lang="en-US" altLang="zh-CN" sz="3200">
                  <a:ea typeface="黑体" panose="02010609060101010101" pitchFamily="49" charset="-122"/>
                </a:rPr>
                <a:t>+       =160</a:t>
              </a:r>
              <a:endParaRPr lang="zh-CN" altLang="en-US" sz="3200">
                <a:ea typeface="黑体" panose="02010609060101010101" pitchFamily="49" charset="-122"/>
              </a:endParaRPr>
            </a:p>
          </p:txBody>
        </p:sp>
        <p:sp>
          <p:nvSpPr>
            <p:cNvPr id="12316" name="椭圆 9">
              <a:extLst>
                <a:ext uri="{FF2B5EF4-FFF2-40B4-BE49-F238E27FC236}">
                  <a16:creationId xmlns:a16="http://schemas.microsoft.com/office/drawing/2014/main" id="{1DCA1989-1C4B-4D38-9983-629A335A0B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9" y="1691"/>
              <a:ext cx="779" cy="779"/>
            </a:xfrm>
            <a:prstGeom prst="ellipse">
              <a:avLst/>
            </a:prstGeom>
            <a:solidFill>
              <a:srgbClr val="FFFFCC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endParaRPr lang="zh-CN" altLang="en-US" sz="3200">
                <a:ea typeface="黑体" panose="02010609060101010101" pitchFamily="49" charset="-122"/>
              </a:endParaRPr>
            </a:p>
          </p:txBody>
        </p:sp>
        <p:sp>
          <p:nvSpPr>
            <p:cNvPr id="8" name="五角星 10">
              <a:extLst>
                <a:ext uri="{FF2B5EF4-FFF2-40B4-BE49-F238E27FC236}">
                  <a16:creationId xmlns:a16="http://schemas.microsoft.com/office/drawing/2014/main" id="{15D9753E-0DD7-4D82-8B9C-CE6400C3ECC5}"/>
                </a:ext>
              </a:extLst>
            </p:cNvPr>
            <p:cNvSpPr/>
            <p:nvPr/>
          </p:nvSpPr>
          <p:spPr bwMode="auto">
            <a:xfrm>
              <a:off x="2799" y="1496"/>
              <a:ext cx="975" cy="974"/>
            </a:xfrm>
            <a:prstGeom prst="star5">
              <a:avLst/>
            </a:prstGeom>
            <a:solidFill>
              <a:srgbClr val="FFFFCC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z="3200">
                <a:latin typeface="+mn-lt"/>
                <a:ea typeface="黑体" panose="02010600030101010101" pitchFamily="49" charset="-122"/>
              </a:endParaRP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C5D18F8B-E8EB-434F-8640-2C1CAAA04630}"/>
              </a:ext>
            </a:extLst>
          </p:cNvPr>
          <p:cNvGrpSpPr>
            <a:grpSpLocks/>
          </p:cNvGrpSpPr>
          <p:nvPr/>
        </p:nvGrpSpPr>
        <p:grpSpPr bwMode="auto">
          <a:xfrm>
            <a:off x="4946650" y="1338263"/>
            <a:ext cx="3606800" cy="619125"/>
            <a:chOff x="6035" y="1452"/>
            <a:chExt cx="5680" cy="975"/>
          </a:xfrm>
        </p:grpSpPr>
        <p:sp>
          <p:nvSpPr>
            <p:cNvPr id="10" name="同心圆 11">
              <a:extLst>
                <a:ext uri="{FF2B5EF4-FFF2-40B4-BE49-F238E27FC236}">
                  <a16:creationId xmlns:a16="http://schemas.microsoft.com/office/drawing/2014/main" id="{2982FEE4-7072-4B99-A76D-97C54D9B263A}"/>
                </a:ext>
              </a:extLst>
            </p:cNvPr>
            <p:cNvSpPr/>
            <p:nvPr/>
          </p:nvSpPr>
          <p:spPr bwMode="auto">
            <a:xfrm>
              <a:off x="6035" y="1647"/>
              <a:ext cx="780" cy="780"/>
            </a:xfrm>
            <a:prstGeom prst="donut">
              <a:avLst/>
            </a:prstGeom>
            <a:solidFill>
              <a:srgbClr val="FFFFCC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z="3200">
                <a:latin typeface="+mn-lt"/>
                <a:ea typeface="黑体" panose="02010600030101010101" pitchFamily="49" charset="-122"/>
              </a:endParaRPr>
            </a:p>
          </p:txBody>
        </p:sp>
        <p:sp>
          <p:nvSpPr>
            <p:cNvPr id="11" name="五角星 10">
              <a:extLst>
                <a:ext uri="{FF2B5EF4-FFF2-40B4-BE49-F238E27FC236}">
                  <a16:creationId xmlns:a16="http://schemas.microsoft.com/office/drawing/2014/main" id="{03F8A220-A0D6-4E8E-A1F6-E08B070FD436}"/>
                </a:ext>
              </a:extLst>
            </p:cNvPr>
            <p:cNvSpPr/>
            <p:nvPr/>
          </p:nvSpPr>
          <p:spPr bwMode="auto">
            <a:xfrm>
              <a:off x="7420" y="1452"/>
              <a:ext cx="975" cy="975"/>
            </a:xfrm>
            <a:prstGeom prst="star5">
              <a:avLst/>
            </a:prstGeom>
            <a:solidFill>
              <a:srgbClr val="FFFFCC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z="3200">
                <a:latin typeface="+mn-lt"/>
                <a:ea typeface="黑体" panose="02010600030101010101" pitchFamily="49" charset="-122"/>
              </a:endParaRPr>
            </a:p>
          </p:txBody>
        </p:sp>
        <p:sp>
          <p:nvSpPr>
            <p:cNvPr id="12313" name="Rectangle 78">
              <a:extLst>
                <a:ext uri="{FF2B5EF4-FFF2-40B4-BE49-F238E27FC236}">
                  <a16:creationId xmlns:a16="http://schemas.microsoft.com/office/drawing/2014/main" id="{DE4B4C0D-C3A8-42EF-AD3F-D4C83CB925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78" y="1515"/>
              <a:ext cx="701" cy="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r>
                <a:rPr lang="en-US" altLang="zh-CN" sz="3200">
                  <a:ea typeface="黑体" panose="02010609060101010101" pitchFamily="49" charset="-122"/>
                </a:rPr>
                <a:t>+</a:t>
              </a:r>
            </a:p>
          </p:txBody>
        </p:sp>
        <p:sp>
          <p:nvSpPr>
            <p:cNvPr id="12314" name="Rectangle 80">
              <a:extLst>
                <a:ext uri="{FF2B5EF4-FFF2-40B4-BE49-F238E27FC236}">
                  <a16:creationId xmlns:a16="http://schemas.microsoft.com/office/drawing/2014/main" id="{431622D5-9457-4C13-B67E-DAD69F3974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46" y="1515"/>
              <a:ext cx="3269" cy="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r>
                <a:rPr lang="en-US" altLang="zh-CN" sz="3200">
                  <a:ea typeface="黑体" panose="02010609060101010101" pitchFamily="49" charset="-122"/>
                </a:rPr>
                <a:t>=160</a:t>
              </a:r>
              <a:endParaRPr lang="zh-CN" altLang="en-US" sz="3200">
                <a:ea typeface="黑体" panose="02010609060101010101" pitchFamily="49" charset="-122"/>
              </a:endParaRPr>
            </a:p>
          </p:txBody>
        </p:sp>
      </p:grpSp>
      <p:sp>
        <p:nvSpPr>
          <p:cNvPr id="14" name="右箭头 1">
            <a:extLst>
              <a:ext uri="{FF2B5EF4-FFF2-40B4-BE49-F238E27FC236}">
                <a16:creationId xmlns:a16="http://schemas.microsoft.com/office/drawing/2014/main" id="{8709B871-1E4F-4974-A384-83E4403984B0}"/>
              </a:ext>
            </a:extLst>
          </p:cNvPr>
          <p:cNvSpPr/>
          <p:nvPr/>
        </p:nvSpPr>
        <p:spPr>
          <a:xfrm rot="5400000">
            <a:off x="2578893" y="2228057"/>
            <a:ext cx="449263" cy="241300"/>
          </a:xfrm>
          <a:prstGeom prst="rightArrow">
            <a:avLst/>
          </a:prstGeom>
          <a:solidFill>
            <a:srgbClr val="E966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 noProof="1"/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A69628F4-3FE2-40CA-86FD-0E3D5A7803CA}"/>
              </a:ext>
            </a:extLst>
          </p:cNvPr>
          <p:cNvGrpSpPr>
            <a:grpSpLocks/>
          </p:cNvGrpSpPr>
          <p:nvPr/>
        </p:nvGrpSpPr>
        <p:grpSpPr bwMode="auto">
          <a:xfrm>
            <a:off x="1579563" y="2725738"/>
            <a:ext cx="3260725" cy="617537"/>
            <a:chOff x="1359" y="1496"/>
            <a:chExt cx="5136" cy="974"/>
          </a:xfrm>
        </p:grpSpPr>
        <p:sp>
          <p:nvSpPr>
            <p:cNvPr id="12308" name="Rectangle 71">
              <a:extLst>
                <a:ext uri="{FF2B5EF4-FFF2-40B4-BE49-F238E27FC236}">
                  <a16:creationId xmlns:a16="http://schemas.microsoft.com/office/drawing/2014/main" id="{50C126DE-9DEE-431A-AEB3-A7A3988EFE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0" y="1558"/>
              <a:ext cx="4355" cy="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r>
                <a:rPr lang="en-US" altLang="zh-CN" sz="3200">
                  <a:ea typeface="黑体" panose="02010609060101010101" pitchFamily="49" charset="-122"/>
                </a:rPr>
                <a:t>=160 -</a:t>
              </a:r>
              <a:endParaRPr lang="zh-CN" altLang="en-US" sz="3200">
                <a:ea typeface="黑体" panose="02010609060101010101" pitchFamily="49" charset="-122"/>
              </a:endParaRPr>
            </a:p>
          </p:txBody>
        </p:sp>
        <p:sp>
          <p:nvSpPr>
            <p:cNvPr id="12309" name="椭圆 9">
              <a:extLst>
                <a:ext uri="{FF2B5EF4-FFF2-40B4-BE49-F238E27FC236}">
                  <a16:creationId xmlns:a16="http://schemas.microsoft.com/office/drawing/2014/main" id="{61726315-D2C3-4F0D-8BC5-C9B8A85CAA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9" y="1691"/>
              <a:ext cx="779" cy="779"/>
            </a:xfrm>
            <a:prstGeom prst="ellipse">
              <a:avLst/>
            </a:prstGeom>
            <a:solidFill>
              <a:srgbClr val="FFFFCC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endParaRPr lang="zh-CN" altLang="en-US" sz="3200">
                <a:ea typeface="黑体" panose="02010609060101010101" pitchFamily="49" charset="-122"/>
              </a:endParaRPr>
            </a:p>
          </p:txBody>
        </p:sp>
        <p:sp>
          <p:nvSpPr>
            <p:cNvPr id="18" name="五角星 10">
              <a:extLst>
                <a:ext uri="{FF2B5EF4-FFF2-40B4-BE49-F238E27FC236}">
                  <a16:creationId xmlns:a16="http://schemas.microsoft.com/office/drawing/2014/main" id="{3D3A7076-1CF9-4611-890C-FD3E3BD25AD0}"/>
                </a:ext>
              </a:extLst>
            </p:cNvPr>
            <p:cNvSpPr/>
            <p:nvPr/>
          </p:nvSpPr>
          <p:spPr bwMode="auto">
            <a:xfrm>
              <a:off x="4330" y="1496"/>
              <a:ext cx="975" cy="974"/>
            </a:xfrm>
            <a:prstGeom prst="star5">
              <a:avLst/>
            </a:prstGeom>
            <a:solidFill>
              <a:srgbClr val="FFFFCC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z="3200">
                <a:latin typeface="+mn-lt"/>
                <a:ea typeface="黑体" panose="02010600030101010101" pitchFamily="49" charset="-122"/>
              </a:endParaRPr>
            </a:p>
          </p:txBody>
        </p:sp>
      </p:grpSp>
      <p:sp>
        <p:nvSpPr>
          <p:cNvPr id="19" name="右箭头 6">
            <a:extLst>
              <a:ext uri="{FF2B5EF4-FFF2-40B4-BE49-F238E27FC236}">
                <a16:creationId xmlns:a16="http://schemas.microsoft.com/office/drawing/2014/main" id="{DC8B8878-ED88-4FE6-913C-ABEC8184DFB9}"/>
              </a:ext>
            </a:extLst>
          </p:cNvPr>
          <p:cNvSpPr/>
          <p:nvPr/>
        </p:nvSpPr>
        <p:spPr>
          <a:xfrm rot="5400000">
            <a:off x="5911056" y="2228057"/>
            <a:ext cx="449263" cy="241300"/>
          </a:xfrm>
          <a:prstGeom prst="rightArrow">
            <a:avLst/>
          </a:prstGeom>
          <a:solidFill>
            <a:srgbClr val="E966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 noProof="1"/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A395CD05-52AB-4447-807C-50DEF7A3D07E}"/>
              </a:ext>
            </a:extLst>
          </p:cNvPr>
          <p:cNvGrpSpPr>
            <a:grpSpLocks/>
          </p:cNvGrpSpPr>
          <p:nvPr/>
        </p:nvGrpSpPr>
        <p:grpSpPr bwMode="auto">
          <a:xfrm>
            <a:off x="4946650" y="2724150"/>
            <a:ext cx="2601913" cy="619125"/>
            <a:chOff x="6035" y="1452"/>
            <a:chExt cx="4096" cy="975"/>
          </a:xfrm>
        </p:grpSpPr>
        <p:sp>
          <p:nvSpPr>
            <p:cNvPr id="12305" name="Rectangle 80">
              <a:extLst>
                <a:ext uri="{FF2B5EF4-FFF2-40B4-BE49-F238E27FC236}">
                  <a16:creationId xmlns:a16="http://schemas.microsoft.com/office/drawing/2014/main" id="{CC6E92A9-8E21-406B-B474-98291A5A72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62" y="1515"/>
              <a:ext cx="3269" cy="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r>
                <a:rPr lang="en-US" altLang="zh-CN" sz="3200">
                  <a:ea typeface="黑体" panose="02010609060101010101" pitchFamily="49" charset="-122"/>
                </a:rPr>
                <a:t>=160 -</a:t>
              </a:r>
              <a:endParaRPr lang="zh-CN" altLang="en-US" sz="3200">
                <a:ea typeface="黑体" panose="02010609060101010101" pitchFamily="49" charset="-122"/>
              </a:endParaRPr>
            </a:p>
          </p:txBody>
        </p:sp>
        <p:sp>
          <p:nvSpPr>
            <p:cNvPr id="22" name="同心圆 11">
              <a:extLst>
                <a:ext uri="{FF2B5EF4-FFF2-40B4-BE49-F238E27FC236}">
                  <a16:creationId xmlns:a16="http://schemas.microsoft.com/office/drawing/2014/main" id="{08DEBCE9-8656-4455-96E1-4E8011B21D10}"/>
                </a:ext>
              </a:extLst>
            </p:cNvPr>
            <p:cNvSpPr/>
            <p:nvPr/>
          </p:nvSpPr>
          <p:spPr bwMode="auto">
            <a:xfrm>
              <a:off x="6035" y="1647"/>
              <a:ext cx="780" cy="780"/>
            </a:xfrm>
            <a:prstGeom prst="donut">
              <a:avLst/>
            </a:prstGeom>
            <a:solidFill>
              <a:srgbClr val="FFFFCC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z="3200">
                <a:latin typeface="+mn-lt"/>
                <a:ea typeface="黑体" panose="02010600030101010101" pitchFamily="49" charset="-122"/>
              </a:endParaRPr>
            </a:p>
          </p:txBody>
        </p:sp>
        <p:sp>
          <p:nvSpPr>
            <p:cNvPr id="23" name="五角星 10">
              <a:extLst>
                <a:ext uri="{FF2B5EF4-FFF2-40B4-BE49-F238E27FC236}">
                  <a16:creationId xmlns:a16="http://schemas.microsoft.com/office/drawing/2014/main" id="{CA5BB510-3BE2-467C-99DF-0A53A06C39FA}"/>
                </a:ext>
              </a:extLst>
            </p:cNvPr>
            <p:cNvSpPr/>
            <p:nvPr/>
          </p:nvSpPr>
          <p:spPr bwMode="auto">
            <a:xfrm>
              <a:off x="9059" y="1452"/>
              <a:ext cx="972" cy="975"/>
            </a:xfrm>
            <a:prstGeom prst="star5">
              <a:avLst/>
            </a:prstGeom>
            <a:solidFill>
              <a:srgbClr val="FFFFCC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sz="3200">
                <a:latin typeface="+mn-lt"/>
                <a:ea typeface="黑体" panose="02010600030101010101" pitchFamily="49" charset="-122"/>
              </a:endParaRPr>
            </a:p>
          </p:txBody>
        </p:sp>
      </p:grpSp>
      <p:sp>
        <p:nvSpPr>
          <p:cNvPr id="24" name="右大括号 23">
            <a:extLst>
              <a:ext uri="{FF2B5EF4-FFF2-40B4-BE49-F238E27FC236}">
                <a16:creationId xmlns:a16="http://schemas.microsoft.com/office/drawing/2014/main" id="{EB3E30E2-43F9-4F67-B151-EA733D586C3E}"/>
              </a:ext>
            </a:extLst>
          </p:cNvPr>
          <p:cNvSpPr/>
          <p:nvPr/>
        </p:nvSpPr>
        <p:spPr>
          <a:xfrm rot="5400000">
            <a:off x="4388644" y="886619"/>
            <a:ext cx="352425" cy="5475287"/>
          </a:xfrm>
          <a:prstGeom prst="rightBrace">
            <a:avLst/>
          </a:prstGeom>
          <a:ln w="28575">
            <a:solidFill>
              <a:srgbClr val="E966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 noProof="1"/>
          </a:p>
        </p:txBody>
      </p:sp>
      <p:grpSp>
        <p:nvGrpSpPr>
          <p:cNvPr id="25" name="Group 50">
            <a:extLst>
              <a:ext uri="{FF2B5EF4-FFF2-40B4-BE49-F238E27FC236}">
                <a16:creationId xmlns:a16="http://schemas.microsoft.com/office/drawing/2014/main" id="{B31A987E-8228-4CB1-8862-539DDBB03EFE}"/>
              </a:ext>
            </a:extLst>
          </p:cNvPr>
          <p:cNvGrpSpPr>
            <a:grpSpLocks/>
          </p:cNvGrpSpPr>
          <p:nvPr/>
        </p:nvGrpSpPr>
        <p:grpSpPr bwMode="auto">
          <a:xfrm>
            <a:off x="3905250" y="3621088"/>
            <a:ext cx="1404938" cy="1000125"/>
            <a:chOff x="1111" y="1616"/>
            <a:chExt cx="511" cy="363"/>
          </a:xfrm>
        </p:grpSpPr>
        <p:sp>
          <p:nvSpPr>
            <p:cNvPr id="12301" name="Rectangle 2">
              <a:extLst>
                <a:ext uri="{FF2B5EF4-FFF2-40B4-BE49-F238E27FC236}">
                  <a16:creationId xmlns:a16="http://schemas.microsoft.com/office/drawing/2014/main" id="{9BF0A5EC-CAE6-48B0-AF72-DD11D2DD12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5" y="1616"/>
              <a:ext cx="152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r>
                <a:rPr lang="en-US" altLang="zh-CN" sz="3200">
                  <a:ea typeface="黑体" panose="02010609060101010101" pitchFamily="49" charset="-122"/>
                </a:rPr>
                <a:t>=</a:t>
              </a:r>
              <a:endParaRPr lang="zh-CN" altLang="en-US" sz="3200">
                <a:ea typeface="黑体" panose="02010609060101010101" pitchFamily="49" charset="-122"/>
              </a:endParaRPr>
            </a:p>
          </p:txBody>
        </p:sp>
        <p:grpSp>
          <p:nvGrpSpPr>
            <p:cNvPr id="12302" name="Group 49">
              <a:extLst>
                <a:ext uri="{FF2B5EF4-FFF2-40B4-BE49-F238E27FC236}">
                  <a16:creationId xmlns:a16="http://schemas.microsoft.com/office/drawing/2014/main" id="{1815BE41-2C54-4C63-8D76-FC06FF0D8E4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1" y="1706"/>
              <a:ext cx="511" cy="181"/>
              <a:chOff x="1111" y="1706"/>
              <a:chExt cx="511" cy="181"/>
            </a:xfrm>
          </p:grpSpPr>
          <p:sp>
            <p:nvSpPr>
              <p:cNvPr id="12303" name="椭圆 9">
                <a:extLst>
                  <a:ext uri="{FF2B5EF4-FFF2-40B4-BE49-F238E27FC236}">
                    <a16:creationId xmlns:a16="http://schemas.microsoft.com/office/drawing/2014/main" id="{685E0525-2C3A-41E7-8EA9-BAD6F64A00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1" y="1707"/>
                <a:ext cx="180" cy="180"/>
              </a:xfrm>
              <a:prstGeom prst="ellipse">
                <a:avLst/>
              </a:prstGeom>
              <a:solidFill>
                <a:srgbClr val="FFFFCC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buFont typeface="Arial" panose="020B0604020202020204" pitchFamily="34" charset="0"/>
                  <a:buNone/>
                </a:pPr>
                <a:endParaRPr lang="zh-CN" altLang="en-US" sz="3200">
                  <a:ea typeface="黑体" panose="02010609060101010101" pitchFamily="49" charset="-122"/>
                </a:endParaRPr>
              </a:p>
            </p:txBody>
          </p:sp>
          <p:sp>
            <p:nvSpPr>
              <p:cNvPr id="29" name="同心圆 11">
                <a:extLst>
                  <a:ext uri="{FF2B5EF4-FFF2-40B4-BE49-F238E27FC236}">
                    <a16:creationId xmlns:a16="http://schemas.microsoft.com/office/drawing/2014/main" id="{AC7926A9-5A7C-4F3E-913C-A6426400D48D}"/>
                  </a:ext>
                </a:extLst>
              </p:cNvPr>
              <p:cNvSpPr/>
              <p:nvPr/>
            </p:nvSpPr>
            <p:spPr bwMode="auto">
              <a:xfrm>
                <a:off x="1442" y="1706"/>
                <a:ext cx="180" cy="180"/>
              </a:xfrm>
              <a:prstGeom prst="donut">
                <a:avLst/>
              </a:prstGeom>
              <a:solidFill>
                <a:srgbClr val="FFFFCC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anchor="ctr"/>
              <a:lstStyle/>
              <a:p>
                <a:pPr eaLnBrk="1" hangingPunct="1">
                  <a:buFont typeface="Arial" panose="020B0604020202020204" pitchFamily="34" charset="0"/>
                  <a:buNone/>
                  <a:defRPr/>
                </a:pPr>
                <a:endParaRPr lang="zh-CN" altLang="en-US" sz="3200">
                  <a:latin typeface="+mn-lt"/>
                  <a:ea typeface="黑体" panose="02010600030101010101" pitchFamily="49" charset="-122"/>
                </a:endParaRPr>
              </a:p>
            </p:txBody>
          </p:sp>
        </p:grpSp>
      </p:grpSp>
      <p:sp>
        <p:nvSpPr>
          <p:cNvPr id="30" name="圆角矩形 13">
            <a:extLst>
              <a:ext uri="{FF2B5EF4-FFF2-40B4-BE49-F238E27FC236}">
                <a16:creationId xmlns:a16="http://schemas.microsoft.com/office/drawing/2014/main" id="{CB0568C2-0615-4ADC-9471-458031735023}"/>
              </a:ext>
            </a:extLst>
          </p:cNvPr>
          <p:cNvSpPr/>
          <p:nvPr/>
        </p:nvSpPr>
        <p:spPr>
          <a:xfrm>
            <a:off x="2416175" y="2722563"/>
            <a:ext cx="1747838" cy="657225"/>
          </a:xfrm>
          <a:prstGeom prst="roundRect">
            <a:avLst/>
          </a:prstGeom>
          <a:solidFill>
            <a:srgbClr val="3399FF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 noProof="1"/>
          </a:p>
        </p:txBody>
      </p:sp>
      <p:sp>
        <p:nvSpPr>
          <p:cNvPr id="31" name="圆角矩形 14">
            <a:extLst>
              <a:ext uri="{FF2B5EF4-FFF2-40B4-BE49-F238E27FC236}">
                <a16:creationId xmlns:a16="http://schemas.microsoft.com/office/drawing/2014/main" id="{F84F2D2A-DDD4-4254-AA2B-68C3910470C8}"/>
              </a:ext>
            </a:extLst>
          </p:cNvPr>
          <p:cNvSpPr/>
          <p:nvPr/>
        </p:nvSpPr>
        <p:spPr>
          <a:xfrm>
            <a:off x="5826125" y="2724150"/>
            <a:ext cx="1749425" cy="655638"/>
          </a:xfrm>
          <a:prstGeom prst="roundRect">
            <a:avLst/>
          </a:prstGeom>
          <a:solidFill>
            <a:srgbClr val="3399FF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 noProof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19" grpId="0" bldLvl="0" animBg="1"/>
      <p:bldP spid="24" grpId="0" bldLvl="0" animBg="1"/>
      <p:bldP spid="30" grpId="0" bldLvl="0" animBg="1"/>
      <p:bldP spid="31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组合 6">
            <a:extLst>
              <a:ext uri="{FF2B5EF4-FFF2-40B4-BE49-F238E27FC236}">
                <a16:creationId xmlns:a16="http://schemas.microsoft.com/office/drawing/2014/main" id="{2648AEF4-01B3-4CEF-A939-915D23176FD3}"/>
              </a:ext>
            </a:extLst>
          </p:cNvPr>
          <p:cNvGrpSpPr>
            <a:grpSpLocks/>
          </p:cNvGrpSpPr>
          <p:nvPr/>
        </p:nvGrpSpPr>
        <p:grpSpPr bwMode="auto">
          <a:xfrm>
            <a:off x="331686" y="1114425"/>
            <a:ext cx="8023327" cy="1274763"/>
            <a:chOff x="889708" y="713213"/>
            <a:chExt cx="7192561" cy="1274224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BABEA70A-90E3-470A-971D-14968247E47A}"/>
                </a:ext>
              </a:extLst>
            </p:cNvPr>
            <p:cNvSpPr/>
            <p:nvPr/>
          </p:nvSpPr>
          <p:spPr bwMode="auto">
            <a:xfrm>
              <a:off x="1551552" y="754471"/>
              <a:ext cx="6355672" cy="1148864"/>
            </a:xfrm>
            <a:prstGeom prst="roundRect">
              <a:avLst/>
            </a:prstGeom>
            <a:solidFill>
              <a:srgbClr val="FFFFFF"/>
            </a:solidFill>
            <a:ln w="19050">
              <a:solidFill>
                <a:srgbClr val="3399FF"/>
              </a:solidFill>
              <a:miter lim="800000"/>
            </a:ln>
          </p:spPr>
          <p:txBody>
            <a:bodyPr anchor="ctr"/>
            <a:lstStyle/>
            <a:p>
              <a:pPr algn="ctr"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200" b="1" kern="0" dirty="0">
                <a:solidFill>
                  <a:srgbClr val="1C1C1C"/>
                </a:solidFill>
                <a:latin typeface="宋体" panose="02010600030101010101" pitchFamily="2" charset="-122"/>
              </a:endParaRPr>
            </a:p>
          </p:txBody>
        </p:sp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286CF70-5057-410D-B122-3BB757AD1C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EFF"/>
                </a:clrFrom>
                <a:clrTo>
                  <a:srgbClr val="FFFE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708" y="724173"/>
              <a:ext cx="462741" cy="515971"/>
            </a:xfrm>
            <a:custGeom>
              <a:avLst/>
              <a:gdLst>
                <a:gd name="connsiteX0" fmla="*/ 360000 w 720000"/>
                <a:gd name="connsiteY0" fmla="*/ 0 h 720000"/>
                <a:gd name="connsiteX1" fmla="*/ 720000 w 720000"/>
                <a:gd name="connsiteY1" fmla="*/ 360000 h 720000"/>
                <a:gd name="connsiteX2" fmla="*/ 360000 w 720000"/>
                <a:gd name="connsiteY2" fmla="*/ 720000 h 720000"/>
                <a:gd name="connsiteX3" fmla="*/ 0 w 720000"/>
                <a:gd name="connsiteY3" fmla="*/ 360000 h 720000"/>
                <a:gd name="connsiteX4" fmla="*/ 360000 w 720000"/>
                <a:gd name="connsiteY4" fmla="*/ 0 h 7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000" h="720000">
                  <a:moveTo>
                    <a:pt x="360000" y="0"/>
                  </a:moveTo>
                  <a:cubicBezTo>
                    <a:pt x="558823" y="0"/>
                    <a:pt x="720000" y="161177"/>
                    <a:pt x="720000" y="360000"/>
                  </a:cubicBezTo>
                  <a:cubicBezTo>
                    <a:pt x="720000" y="558823"/>
                    <a:pt x="558823" y="720000"/>
                    <a:pt x="360000" y="720000"/>
                  </a:cubicBezTo>
                  <a:cubicBezTo>
                    <a:pt x="161177" y="720000"/>
                    <a:pt x="0" y="558823"/>
                    <a:pt x="0" y="360000"/>
                  </a:cubicBez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</p:spPr>
        </p:pic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AAD9D04A-BAFA-49AE-9D49-A1E1B803E4DE}"/>
                </a:ext>
              </a:extLst>
            </p:cNvPr>
            <p:cNvSpPr/>
            <p:nvPr/>
          </p:nvSpPr>
          <p:spPr>
            <a:xfrm>
              <a:off x="1581438" y="713213"/>
              <a:ext cx="6500831" cy="127422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lnSpc>
                  <a:spcPct val="120000"/>
                </a:lnSpc>
                <a:defRPr/>
              </a:pPr>
              <a:r>
                <a:rPr lang="zh-CN" altLang="en-US" sz="3200" b="1" dirty="0">
                  <a:latin typeface="+mn-lt"/>
                  <a:ea typeface="+mn-ea"/>
                </a:rPr>
                <a:t>什么是平角？平角与直线有什么区别？谁来说一说？</a:t>
              </a:r>
              <a:endParaRPr lang="en-US" altLang="zh-CN" sz="3200" b="1" dirty="0">
                <a:latin typeface="+mn-lt"/>
                <a:ea typeface="+mn-ea"/>
              </a:endParaRPr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7EECD6A8-851F-4F34-8E97-ED6052B579B2}"/>
              </a:ext>
            </a:extLst>
          </p:cNvPr>
          <p:cNvGrpSpPr>
            <a:grpSpLocks/>
          </p:cNvGrpSpPr>
          <p:nvPr/>
        </p:nvGrpSpPr>
        <p:grpSpPr bwMode="auto">
          <a:xfrm>
            <a:off x="384175" y="2343150"/>
            <a:ext cx="8664575" cy="2214837"/>
            <a:chOff x="585168" y="2189346"/>
            <a:chExt cx="8663501" cy="2215234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E28708D2-5BD9-414E-8E62-E02E98CEBD7D}"/>
                </a:ext>
              </a:extLst>
            </p:cNvPr>
            <p:cNvSpPr/>
            <p:nvPr/>
          </p:nvSpPr>
          <p:spPr>
            <a:xfrm>
              <a:off x="585168" y="2189346"/>
              <a:ext cx="5620641" cy="221523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just" eaLnBrk="1" hangingPunct="1">
                <a:lnSpc>
                  <a:spcPct val="150000"/>
                </a:lnSpc>
                <a:defRPr/>
              </a:pPr>
              <a:r>
                <a:rPr lang="zh-CN" altLang="en-US" sz="3200" b="1" dirty="0">
                  <a:latin typeface="+mn-lt"/>
                  <a:ea typeface="+mn-ea"/>
                </a:rPr>
                <a:t>如右图，两条直线相交于点</a:t>
              </a:r>
              <a:r>
                <a:rPr lang="en-US" altLang="zh-CN" sz="3200" b="1" i="1" dirty="0">
                  <a:latin typeface="+mn-lt"/>
                  <a:ea typeface="+mn-ea"/>
                </a:rPr>
                <a:t>O</a:t>
              </a:r>
              <a:r>
                <a:rPr lang="zh-CN" altLang="en-US" sz="3200" b="1" dirty="0">
                  <a:latin typeface="+mn-lt"/>
                  <a:ea typeface="+mn-ea"/>
                </a:rPr>
                <a:t>。每相邻两个角可以组成一个平角，一共能组成几个平角？</a:t>
              </a:r>
              <a:endParaRPr lang="en-US" altLang="zh-CN" sz="3200" b="1" dirty="0">
                <a:latin typeface="+mn-lt"/>
                <a:ea typeface="+mn-ea"/>
              </a:endParaRPr>
            </a:p>
          </p:txBody>
        </p:sp>
        <p:pic>
          <p:nvPicPr>
            <p:cNvPr id="13317" name="图片 8" descr="147副本">
              <a:extLst>
                <a:ext uri="{FF2B5EF4-FFF2-40B4-BE49-F238E27FC236}">
                  <a16:creationId xmlns:a16="http://schemas.microsoft.com/office/drawing/2014/main" id="{0CA5990C-C140-4806-82A4-505C115DCB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6520" y="2278262"/>
              <a:ext cx="3062149" cy="2018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组合 6">
            <a:extLst>
              <a:ext uri="{FF2B5EF4-FFF2-40B4-BE49-F238E27FC236}">
                <a16:creationId xmlns:a16="http://schemas.microsoft.com/office/drawing/2014/main" id="{2DAD00B2-9174-47D4-99C0-86DCAAEFB00C}"/>
              </a:ext>
            </a:extLst>
          </p:cNvPr>
          <p:cNvGrpSpPr>
            <a:grpSpLocks/>
          </p:cNvGrpSpPr>
          <p:nvPr/>
        </p:nvGrpSpPr>
        <p:grpSpPr bwMode="auto">
          <a:xfrm>
            <a:off x="225425" y="811212"/>
            <a:ext cx="9015413" cy="2338387"/>
            <a:chOff x="-72406" y="2510115"/>
            <a:chExt cx="9016294" cy="2338808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E4F5940F-B543-4764-903B-D5F4B83B795C}"/>
                </a:ext>
              </a:extLst>
            </p:cNvPr>
            <p:cNvSpPr/>
            <p:nvPr/>
          </p:nvSpPr>
          <p:spPr>
            <a:xfrm>
              <a:off x="-72406" y="2510115"/>
              <a:ext cx="5921954" cy="22152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1" hangingPunct="1">
                <a:lnSpc>
                  <a:spcPct val="150000"/>
                </a:lnSpc>
                <a:defRPr/>
              </a:pPr>
              <a:r>
                <a:rPr lang="zh-CN" altLang="en-US" sz="3200" b="1" dirty="0">
                  <a:latin typeface="+mn-lt"/>
                  <a:ea typeface="+mn-ea"/>
                </a:rPr>
                <a:t>如右图，两条直线相交于点</a:t>
              </a:r>
              <a:r>
                <a:rPr lang="en-US" altLang="zh-CN" sz="3200" b="1" i="1" dirty="0">
                  <a:latin typeface="+mn-lt"/>
                  <a:ea typeface="+mn-ea"/>
                </a:rPr>
                <a:t>O</a:t>
              </a:r>
              <a:r>
                <a:rPr lang="zh-CN" altLang="en-US" sz="3200" b="1" dirty="0">
                  <a:latin typeface="+mn-lt"/>
                  <a:ea typeface="+mn-ea"/>
                </a:rPr>
                <a:t>。每相邻两个角可以组成一个平角，一共能组成几个平角？</a:t>
              </a:r>
              <a:endParaRPr lang="en-US" altLang="zh-CN" sz="3200" b="1" dirty="0">
                <a:latin typeface="+mn-lt"/>
                <a:ea typeface="+mn-ea"/>
              </a:endParaRPr>
            </a:p>
          </p:txBody>
        </p:sp>
        <p:pic>
          <p:nvPicPr>
            <p:cNvPr id="14344" name="图片 8" descr="147副本">
              <a:extLst>
                <a:ext uri="{FF2B5EF4-FFF2-40B4-BE49-F238E27FC236}">
                  <a16:creationId xmlns:a16="http://schemas.microsoft.com/office/drawing/2014/main" id="{42809A54-5344-478C-98A4-6118844DF5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1739" y="2830848"/>
              <a:ext cx="3062149" cy="2018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5AC1A2B6-B25B-4BED-8854-DF540797D24A}"/>
              </a:ext>
            </a:extLst>
          </p:cNvPr>
          <p:cNvCxnSpPr>
            <a:cxnSpLocks/>
          </p:cNvCxnSpPr>
          <p:nvPr/>
        </p:nvCxnSpPr>
        <p:spPr>
          <a:xfrm>
            <a:off x="6380163" y="2111375"/>
            <a:ext cx="2674937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>
            <a:extLst>
              <a:ext uri="{FF2B5EF4-FFF2-40B4-BE49-F238E27FC236}">
                <a16:creationId xmlns:a16="http://schemas.microsoft.com/office/drawing/2014/main" id="{EA1A103C-DEE7-46D6-852E-DB13ED37F2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2763" y="3044825"/>
            <a:ext cx="6245225" cy="6286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  <a:defRPr/>
            </a:pPr>
            <a:r>
              <a:rPr lang="en-US" altLang="zh-CN" sz="3200" b="1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</a:rPr>
              <a:t>∠1 </a:t>
            </a:r>
            <a:r>
              <a:rPr lang="zh-CN" altLang="en-US" sz="3200" b="1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</a:rPr>
              <a:t>和</a:t>
            </a:r>
            <a:r>
              <a:rPr lang="en-US" altLang="zh-CN" sz="3200" b="1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</a:rPr>
              <a:t>∠2</a:t>
            </a:r>
            <a:r>
              <a:rPr lang="zh-CN" altLang="en-US" sz="3200" b="1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</a:rPr>
              <a:t>、</a:t>
            </a:r>
            <a:r>
              <a:rPr lang="en-US" altLang="zh-CN" sz="3200" b="1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  <a:sym typeface="宋体" panose="02010600030101010101" pitchFamily="2" charset="-122"/>
              </a:rPr>
              <a:t>∠3 </a:t>
            </a:r>
            <a:r>
              <a:rPr lang="zh-CN" altLang="en-US" sz="3200" b="1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  <a:sym typeface="宋体" panose="02010600030101010101" pitchFamily="2" charset="-122"/>
              </a:rPr>
              <a:t>和</a:t>
            </a:r>
            <a:r>
              <a:rPr lang="en-US" altLang="zh-CN" sz="3200" b="1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  <a:sym typeface="宋体" panose="02010600030101010101" pitchFamily="2" charset="-122"/>
              </a:rPr>
              <a:t>∠4</a:t>
            </a:r>
            <a:r>
              <a:rPr lang="zh-CN" altLang="en-US" sz="3200" b="1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</a:rPr>
              <a:t>是平角；</a:t>
            </a:r>
            <a:r>
              <a:rPr lang="en-US" altLang="zh-CN" sz="3200" b="1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</a:rPr>
              <a:t> </a:t>
            </a:r>
            <a:endParaRPr lang="zh-CN" altLang="en-US" sz="3200" b="1" dirty="0">
              <a:solidFill>
                <a:srgbClr val="FF0000"/>
              </a:solidFill>
              <a:latin typeface="+mn-lt"/>
              <a:ea typeface="黑体" panose="02010609060101010101" pitchFamily="49" charset="-122"/>
            </a:endParaRP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765DB4A3-1539-48FE-8233-604C129BCB8E}"/>
              </a:ext>
            </a:extLst>
          </p:cNvPr>
          <p:cNvCxnSpPr>
            <a:cxnSpLocks/>
          </p:cNvCxnSpPr>
          <p:nvPr/>
        </p:nvCxnSpPr>
        <p:spPr>
          <a:xfrm>
            <a:off x="6584950" y="1276350"/>
            <a:ext cx="2217738" cy="1681163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>
            <a:extLst>
              <a:ext uri="{FF2B5EF4-FFF2-40B4-BE49-F238E27FC236}">
                <a16:creationId xmlns:a16="http://schemas.microsoft.com/office/drawing/2014/main" id="{A43BE8DA-E450-400C-9536-6894203778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2763" y="3643313"/>
            <a:ext cx="6245225" cy="6286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  <a:defRPr/>
            </a:pPr>
            <a:r>
              <a:rPr lang="en-US" altLang="zh-CN" sz="3200" b="1">
                <a:solidFill>
                  <a:srgbClr val="FF0000"/>
                </a:solidFill>
                <a:latin typeface="+mn-lt"/>
                <a:ea typeface="黑体" panose="02010609060101010101" pitchFamily="49" charset="-122"/>
                <a:sym typeface="宋体" panose="02010600030101010101" pitchFamily="2" charset="-122"/>
              </a:rPr>
              <a:t>∠2 </a:t>
            </a:r>
            <a:r>
              <a:rPr lang="zh-CN" altLang="en-US" sz="3200" b="1">
                <a:solidFill>
                  <a:srgbClr val="FF0000"/>
                </a:solidFill>
                <a:latin typeface="+mn-lt"/>
                <a:ea typeface="黑体" panose="02010609060101010101" pitchFamily="49" charset="-122"/>
                <a:sym typeface="宋体" panose="02010600030101010101" pitchFamily="2" charset="-122"/>
              </a:rPr>
              <a:t>和</a:t>
            </a:r>
            <a:r>
              <a:rPr lang="en-US" altLang="zh-CN" sz="3200" b="1">
                <a:solidFill>
                  <a:srgbClr val="FF0000"/>
                </a:solidFill>
                <a:latin typeface="+mn-lt"/>
                <a:ea typeface="黑体" panose="02010609060101010101" pitchFamily="49" charset="-122"/>
                <a:sym typeface="宋体" panose="02010600030101010101" pitchFamily="2" charset="-122"/>
              </a:rPr>
              <a:t>∠3</a:t>
            </a:r>
            <a:r>
              <a:rPr lang="zh-CN" altLang="en-US" sz="3200" b="1">
                <a:solidFill>
                  <a:srgbClr val="FF0000"/>
                </a:solidFill>
                <a:latin typeface="+mn-lt"/>
                <a:ea typeface="黑体" panose="02010609060101010101" pitchFamily="49" charset="-122"/>
                <a:sym typeface="宋体" panose="02010600030101010101" pitchFamily="2" charset="-122"/>
              </a:rPr>
              <a:t>、</a:t>
            </a:r>
            <a:r>
              <a:rPr lang="en-US" altLang="zh-CN" sz="3200" b="1">
                <a:solidFill>
                  <a:srgbClr val="FF0000"/>
                </a:solidFill>
                <a:latin typeface="+mn-lt"/>
                <a:ea typeface="黑体" panose="02010609060101010101" pitchFamily="49" charset="-122"/>
                <a:sym typeface="宋体" panose="02010600030101010101" pitchFamily="2" charset="-122"/>
              </a:rPr>
              <a:t>∠1 </a:t>
            </a:r>
            <a:r>
              <a:rPr lang="zh-CN" altLang="en-US" sz="3200" b="1">
                <a:solidFill>
                  <a:srgbClr val="FF0000"/>
                </a:solidFill>
                <a:latin typeface="+mn-lt"/>
                <a:ea typeface="黑体" panose="02010609060101010101" pitchFamily="49" charset="-122"/>
                <a:sym typeface="宋体" panose="02010600030101010101" pitchFamily="2" charset="-122"/>
              </a:rPr>
              <a:t>和</a:t>
            </a:r>
            <a:r>
              <a:rPr lang="en-US" altLang="zh-CN" sz="3200" b="1">
                <a:solidFill>
                  <a:srgbClr val="FF0000"/>
                </a:solidFill>
                <a:latin typeface="+mn-lt"/>
                <a:ea typeface="黑体" panose="02010609060101010101" pitchFamily="49" charset="-122"/>
                <a:sym typeface="宋体" panose="02010600030101010101" pitchFamily="2" charset="-122"/>
              </a:rPr>
              <a:t>∠4</a:t>
            </a:r>
            <a:r>
              <a:rPr lang="zh-CN" altLang="en-US" sz="3200" b="1">
                <a:solidFill>
                  <a:srgbClr val="FF0000"/>
                </a:solidFill>
                <a:latin typeface="+mn-lt"/>
                <a:ea typeface="黑体" panose="02010609060101010101" pitchFamily="49" charset="-122"/>
                <a:sym typeface="宋体" panose="02010600030101010101" pitchFamily="2" charset="-122"/>
              </a:rPr>
              <a:t>是平角。</a:t>
            </a:r>
            <a:r>
              <a:rPr lang="en-US" altLang="zh-CN" sz="3200" b="1">
                <a:solidFill>
                  <a:srgbClr val="FF0000"/>
                </a:solidFill>
                <a:latin typeface="+mn-lt"/>
                <a:ea typeface="黑体" panose="02010609060101010101" pitchFamily="49" charset="-122"/>
                <a:sym typeface="宋体" panose="02010600030101010101" pitchFamily="2" charset="-122"/>
              </a:rPr>
              <a:t> </a:t>
            </a:r>
            <a:endParaRPr lang="zh-CN" altLang="en-US" sz="3200" b="1">
              <a:solidFill>
                <a:srgbClr val="FF0000"/>
              </a:solidFill>
              <a:latin typeface="+mn-lt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bldLvl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4">
            <a:extLst>
              <a:ext uri="{FF2B5EF4-FFF2-40B4-BE49-F238E27FC236}">
                <a16:creationId xmlns:a16="http://schemas.microsoft.com/office/drawing/2014/main" id="{5165124E-9F6E-4C97-9809-013B391AA5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750" y="844550"/>
            <a:ext cx="7842250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  <a:defRPr/>
            </a:pPr>
            <a:r>
              <a:rPr lang="zh-CN" altLang="en-US" sz="3200" b="1" dirty="0">
                <a:latin typeface="+mn-lt"/>
                <a:ea typeface="黑体" panose="02010609060101010101" pitchFamily="49" charset="-122"/>
                <a:sym typeface="宋体" panose="02010600030101010101" pitchFamily="2" charset="-122"/>
              </a:rPr>
              <a:t>（</a:t>
            </a:r>
            <a:r>
              <a:rPr lang="en-US" altLang="zh-CN" sz="3200" b="1" dirty="0">
                <a:latin typeface="+mn-lt"/>
                <a:ea typeface="黑体" panose="02010609060101010101" pitchFamily="49" charset="-122"/>
                <a:sym typeface="宋体" panose="02010600030101010101" pitchFamily="2" charset="-122"/>
              </a:rPr>
              <a:t>2</a:t>
            </a:r>
            <a:r>
              <a:rPr lang="zh-CN" altLang="en-US" sz="3200" b="1" dirty="0">
                <a:latin typeface="+mn-lt"/>
                <a:ea typeface="黑体" panose="02010609060101010101" pitchFamily="49" charset="-122"/>
                <a:sym typeface="宋体" panose="02010600030101010101" pitchFamily="2" charset="-122"/>
              </a:rPr>
              <a:t>）如下图，两条直线相交于点</a:t>
            </a:r>
            <a:r>
              <a:rPr lang="en-US" altLang="zh-CN" sz="3200" b="1" i="1" dirty="0">
                <a:latin typeface="+mn-lt"/>
                <a:ea typeface="黑体" panose="02010609060101010101" pitchFamily="49" charset="-122"/>
                <a:sym typeface="宋体" panose="02010600030101010101" pitchFamily="2" charset="-122"/>
              </a:rPr>
              <a:t>O</a:t>
            </a:r>
            <a:r>
              <a:rPr lang="zh-CN" altLang="en-US" sz="3200" b="1" dirty="0">
                <a:latin typeface="+mn-lt"/>
                <a:ea typeface="黑体" panose="02010609060101010101" pitchFamily="49" charset="-122"/>
                <a:sym typeface="宋体" panose="02010600030101010101" pitchFamily="2" charset="-122"/>
              </a:rPr>
              <a:t>。</a:t>
            </a:r>
            <a:endParaRPr lang="zh-CN" altLang="en-US" sz="3200" b="1" dirty="0">
              <a:solidFill>
                <a:srgbClr val="3399FF"/>
              </a:solidFill>
              <a:latin typeface="+mn-lt"/>
              <a:ea typeface="黑体" panose="02010609060101010101" pitchFamily="49" charset="-122"/>
            </a:endParaRPr>
          </a:p>
        </p:txBody>
      </p:sp>
      <p:pic>
        <p:nvPicPr>
          <p:cNvPr id="3" name="图片 2" descr="147副本">
            <a:extLst>
              <a:ext uri="{FF2B5EF4-FFF2-40B4-BE49-F238E27FC236}">
                <a16:creationId xmlns:a16="http://schemas.microsoft.com/office/drawing/2014/main" id="{B25B5AFD-931F-4D5F-9DA6-ACD920D16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900" y="1811338"/>
            <a:ext cx="277495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5">
            <a:extLst>
              <a:ext uri="{FF2B5EF4-FFF2-40B4-BE49-F238E27FC236}">
                <a16:creationId xmlns:a16="http://schemas.microsoft.com/office/drawing/2014/main" id="{BB91F21D-B61B-4A1D-9ED1-735F6FBCDD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938" y="2411413"/>
            <a:ext cx="4338637" cy="6286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  <a:defRPr/>
            </a:pPr>
            <a:r>
              <a:rPr lang="zh-CN" altLang="en-US" sz="3200" b="1" dirty="0">
                <a:latin typeface="+mn-lt"/>
                <a:ea typeface="黑体" panose="02010609060101010101" pitchFamily="49" charset="-122"/>
              </a:rPr>
              <a:t>你能推出</a:t>
            </a:r>
            <a:r>
              <a:rPr lang="en-US" altLang="zh-CN" sz="3200" b="1" dirty="0">
                <a:latin typeface="+mn-lt"/>
                <a:ea typeface="黑体" panose="02010609060101010101" pitchFamily="49" charset="-122"/>
              </a:rPr>
              <a:t>∠1</a:t>
            </a:r>
            <a:r>
              <a:rPr lang="zh-CN" altLang="en-US" sz="3200" b="1" dirty="0">
                <a:latin typeface="+mn-lt"/>
                <a:ea typeface="黑体" panose="02010609060101010101" pitchFamily="49" charset="-122"/>
              </a:rPr>
              <a:t>＝</a:t>
            </a:r>
            <a:r>
              <a:rPr lang="en-US" altLang="zh-CN" sz="3200" b="1" dirty="0">
                <a:latin typeface="+mn-lt"/>
                <a:ea typeface="黑体" panose="02010609060101010101" pitchFamily="49" charset="-122"/>
              </a:rPr>
              <a:t>∠3</a:t>
            </a:r>
            <a:r>
              <a:rPr lang="zh-CN" altLang="en-US" sz="3200" b="1" dirty="0">
                <a:latin typeface="+mn-lt"/>
                <a:ea typeface="黑体" panose="02010609060101010101" pitchFamily="49" charset="-122"/>
              </a:rPr>
              <a:t>吗？</a:t>
            </a:r>
            <a:endParaRPr lang="zh-CN" altLang="en-US" sz="3200" b="1" dirty="0">
              <a:latin typeface="+mn-lt"/>
              <a:ea typeface="黑体" panose="02010609060101010101" pitchFamily="49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7">
            <a:extLst>
              <a:ext uri="{FF2B5EF4-FFF2-40B4-BE49-F238E27FC236}">
                <a16:creationId xmlns:a16="http://schemas.microsoft.com/office/drawing/2014/main" id="{B188352A-2798-4283-8FDB-E7BEC3FDC061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239838" y="750888"/>
            <a:ext cx="3759200" cy="1109662"/>
          </a:xfrm>
          <a:prstGeom prst="wedgeRoundRectCallout">
            <a:avLst>
              <a:gd name="adj1" fmla="val -65611"/>
              <a:gd name="adj2" fmla="val -14460"/>
              <a:gd name="adj3" fmla="val 16667"/>
            </a:avLst>
          </a:prstGeom>
          <a:solidFill>
            <a:srgbClr val="FFFFFF"/>
          </a:solidFill>
          <a:ln w="19050">
            <a:solidFill>
              <a:srgbClr val="3399FF"/>
            </a:solidFill>
            <a:miter lim="800000"/>
            <a:headEnd/>
            <a:tailEnd/>
          </a:ln>
        </p:spPr>
        <p:txBody>
          <a:bodyPr/>
          <a:lstStyle>
            <a:lvl1pPr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r>
              <a:rPr lang="en-US" altLang="zh-CN" sz="3200" b="1">
                <a:latin typeface="+mn-lt"/>
                <a:ea typeface="楷体" panose="02010609060101010101" pitchFamily="49" charset="-122"/>
                <a:sym typeface="宋体" panose="02010600030101010101" pitchFamily="2" charset="-122"/>
              </a:rPr>
              <a:t>∠1 </a:t>
            </a:r>
            <a:r>
              <a:rPr lang="zh-CN" altLang="en-US" sz="3200" b="1">
                <a:latin typeface="+mn-lt"/>
                <a:ea typeface="楷体" panose="02010609060101010101" pitchFamily="49" charset="-122"/>
                <a:sym typeface="宋体" panose="02010600030101010101" pitchFamily="2" charset="-122"/>
              </a:rPr>
              <a:t>和</a:t>
            </a:r>
            <a:r>
              <a:rPr lang="en-US" altLang="zh-CN" sz="3200" b="1">
                <a:latin typeface="+mn-lt"/>
                <a:ea typeface="楷体" panose="02010609060101010101" pitchFamily="49" charset="-122"/>
                <a:sym typeface="宋体" panose="02010600030101010101" pitchFamily="2" charset="-122"/>
              </a:rPr>
              <a:t>∠2</a:t>
            </a:r>
            <a:r>
              <a:rPr lang="zh-CN" altLang="en-US" sz="3200" b="1">
                <a:latin typeface="+mn-lt"/>
                <a:ea typeface="楷体" panose="02010609060101010101" pitchFamily="49" charset="-122"/>
                <a:sym typeface="宋体" panose="02010600030101010101" pitchFamily="2" charset="-122"/>
              </a:rPr>
              <a:t>、</a:t>
            </a:r>
            <a:r>
              <a:rPr lang="en-US" altLang="zh-CN" sz="3200" b="1">
                <a:latin typeface="+mn-lt"/>
                <a:ea typeface="楷体" panose="02010609060101010101" pitchFamily="49" charset="-122"/>
                <a:sym typeface="宋体" panose="02010600030101010101" pitchFamily="2" charset="-122"/>
              </a:rPr>
              <a:t>∠2 </a:t>
            </a:r>
            <a:r>
              <a:rPr lang="zh-CN" altLang="en-US" sz="3200" b="1">
                <a:latin typeface="+mn-lt"/>
                <a:ea typeface="楷体" panose="02010609060101010101" pitchFamily="49" charset="-122"/>
                <a:sym typeface="宋体" panose="02010600030101010101" pitchFamily="2" charset="-122"/>
              </a:rPr>
              <a:t>和</a:t>
            </a:r>
            <a:r>
              <a:rPr lang="en-US" altLang="zh-CN" sz="3200" b="1">
                <a:latin typeface="+mn-lt"/>
                <a:ea typeface="楷体" panose="02010609060101010101" pitchFamily="49" charset="-122"/>
                <a:sym typeface="宋体" panose="02010600030101010101" pitchFamily="2" charset="-122"/>
              </a:rPr>
              <a:t>∠3</a:t>
            </a:r>
            <a:r>
              <a:rPr lang="zh-CN" altLang="en-US" sz="3200" b="1">
                <a:latin typeface="+mn-lt"/>
                <a:ea typeface="楷体" panose="02010609060101010101" pitchFamily="49" charset="-122"/>
                <a:sym typeface="宋体" panose="02010600030101010101" pitchFamily="2" charset="-122"/>
              </a:rPr>
              <a:t>都能组成平角。</a:t>
            </a:r>
            <a:endParaRPr lang="zh-CN" altLang="en-US" sz="3200" b="1">
              <a:latin typeface="+mn-lt"/>
              <a:ea typeface="楷体" panose="02010609060101010101" pitchFamily="49" charset="-122"/>
            </a:endParaRPr>
          </a:p>
        </p:txBody>
      </p:sp>
      <p:pic>
        <p:nvPicPr>
          <p:cNvPr id="5" name="图片 4" descr="147副本">
            <a:extLst>
              <a:ext uri="{FF2B5EF4-FFF2-40B4-BE49-F238E27FC236}">
                <a16:creationId xmlns:a16="http://schemas.microsoft.com/office/drawing/2014/main" id="{6BAC8FB6-5AE5-4D2B-8CA4-91A6BE155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113" y="603250"/>
            <a:ext cx="277495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3B98D557-5553-437A-85CD-511A359D44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4925" y="2252663"/>
            <a:ext cx="3092450" cy="6286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  <a:defRPr/>
            </a:pPr>
            <a:r>
              <a:rPr lang="en-US" altLang="zh-CN" sz="3200" b="1">
                <a:latin typeface="+mn-lt"/>
                <a:ea typeface="黑体" panose="02010609060101010101" pitchFamily="49" charset="-122"/>
                <a:sym typeface="宋体" panose="02010600030101010101" pitchFamily="2" charset="-122"/>
              </a:rPr>
              <a:t>∠1+∠2</a:t>
            </a:r>
            <a:r>
              <a:rPr lang="zh-CN" altLang="en-US" sz="3200" b="1">
                <a:latin typeface="+mn-lt"/>
                <a:ea typeface="黑体" panose="02010609060101010101" pitchFamily="49" charset="-122"/>
                <a:sym typeface="宋体" panose="02010600030101010101" pitchFamily="2" charset="-122"/>
              </a:rPr>
              <a:t>＝</a:t>
            </a:r>
            <a:r>
              <a:rPr lang="en-US" altLang="zh-CN" sz="3200" b="1">
                <a:latin typeface="+mn-lt"/>
                <a:ea typeface="黑体" panose="02010609060101010101" pitchFamily="49" charset="-122"/>
                <a:sym typeface="宋体" panose="02010600030101010101" pitchFamily="2" charset="-122"/>
              </a:rPr>
              <a:t>180</a:t>
            </a:r>
            <a:r>
              <a:rPr lang="zh-CN" altLang="en-US" sz="3200" b="1">
                <a:latin typeface="+mn-lt"/>
                <a:ea typeface="黑体" panose="02010609060101010101" pitchFamily="49" charset="-122"/>
                <a:sym typeface="宋体" panose="02010600030101010101" pitchFamily="2" charset="-122"/>
              </a:rPr>
              <a:t>°</a:t>
            </a:r>
            <a:r>
              <a:rPr lang="en-US" altLang="zh-CN" sz="3200" b="1">
                <a:latin typeface="+mn-lt"/>
                <a:ea typeface="黑体" panose="02010609060101010101" pitchFamily="49" charset="-122"/>
                <a:sym typeface="宋体" panose="02010600030101010101" pitchFamily="2" charset="-122"/>
              </a:rPr>
              <a:t> </a:t>
            </a:r>
            <a:endParaRPr lang="zh-CN" altLang="en-US" sz="3200" b="1">
              <a:latin typeface="+mn-lt"/>
              <a:ea typeface="黑体" panose="02010609060101010101" pitchFamily="49" charset="-122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8A40ECC9-D470-4AAB-AA2E-C579F098C492}"/>
              </a:ext>
            </a:extLst>
          </p:cNvPr>
          <p:cNvGrpSpPr>
            <a:grpSpLocks/>
          </p:cNvGrpSpPr>
          <p:nvPr/>
        </p:nvGrpSpPr>
        <p:grpSpPr bwMode="auto">
          <a:xfrm>
            <a:off x="5927725" y="711200"/>
            <a:ext cx="2225675" cy="782638"/>
            <a:chOff x="9299" y="1371"/>
            <a:chExt cx="3505" cy="1232"/>
          </a:xfrm>
        </p:grpSpPr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D03CE3A1-EC97-4A40-9672-802ECE699DF0}"/>
                </a:ext>
              </a:extLst>
            </p:cNvPr>
            <p:cNvCxnSpPr>
              <a:cxnSpLocks/>
            </p:cNvCxnSpPr>
            <p:nvPr/>
          </p:nvCxnSpPr>
          <p:spPr>
            <a:xfrm>
              <a:off x="10929" y="2601"/>
              <a:ext cx="187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>
              <a:extLst>
                <a:ext uri="{FF2B5EF4-FFF2-40B4-BE49-F238E27FC236}">
                  <a16:creationId xmlns:a16="http://schemas.microsoft.com/office/drawing/2014/main" id="{8A5A7C3D-4D8C-4741-8CE2-5FB8E23C5425}"/>
                </a:ext>
              </a:extLst>
            </p:cNvPr>
            <p:cNvCxnSpPr/>
            <p:nvPr/>
          </p:nvCxnSpPr>
          <p:spPr>
            <a:xfrm>
              <a:off x="9299" y="1371"/>
              <a:ext cx="1630" cy="12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32F3C7F4-AAC7-41A9-97BF-2726E19450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3913" y="2252663"/>
            <a:ext cx="3092450" cy="6286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  <a:defRPr/>
            </a:pPr>
            <a:r>
              <a:rPr lang="en-US" altLang="zh-CN" sz="3200" b="1">
                <a:latin typeface="+mn-lt"/>
                <a:ea typeface="黑体" panose="02010609060101010101" pitchFamily="49" charset="-122"/>
                <a:sym typeface="宋体" panose="02010600030101010101" pitchFamily="2" charset="-122"/>
              </a:rPr>
              <a:t>∠2+∠3</a:t>
            </a:r>
            <a:r>
              <a:rPr lang="zh-CN" altLang="en-US" sz="3200" b="1">
                <a:latin typeface="+mn-lt"/>
                <a:ea typeface="黑体" panose="02010609060101010101" pitchFamily="49" charset="-122"/>
                <a:sym typeface="宋体" panose="02010600030101010101" pitchFamily="2" charset="-122"/>
              </a:rPr>
              <a:t>＝</a:t>
            </a:r>
            <a:r>
              <a:rPr lang="en-US" altLang="zh-CN" sz="3200" b="1">
                <a:latin typeface="+mn-lt"/>
                <a:ea typeface="黑体" panose="02010609060101010101" pitchFamily="49" charset="-122"/>
                <a:sym typeface="宋体" panose="02010600030101010101" pitchFamily="2" charset="-122"/>
              </a:rPr>
              <a:t>180</a:t>
            </a:r>
            <a:r>
              <a:rPr lang="zh-CN" altLang="en-US" sz="3200" b="1">
                <a:latin typeface="+mn-lt"/>
                <a:ea typeface="黑体" panose="02010609060101010101" pitchFamily="49" charset="-122"/>
                <a:sym typeface="宋体" panose="02010600030101010101" pitchFamily="2" charset="-122"/>
              </a:rPr>
              <a:t>°</a:t>
            </a:r>
            <a:r>
              <a:rPr lang="en-US" altLang="zh-CN" sz="3200" b="1">
                <a:latin typeface="+mn-lt"/>
                <a:ea typeface="黑体" panose="02010609060101010101" pitchFamily="49" charset="-122"/>
                <a:sym typeface="宋体" panose="02010600030101010101" pitchFamily="2" charset="-122"/>
              </a:rPr>
              <a:t>  </a:t>
            </a:r>
            <a:endParaRPr lang="zh-CN" altLang="en-US" sz="3200" b="1">
              <a:latin typeface="+mn-lt"/>
              <a:ea typeface="黑体" panose="02010609060101010101" pitchFamily="49" charset="-122"/>
            </a:endParaRPr>
          </a:p>
        </p:txBody>
      </p:sp>
      <p:sp>
        <p:nvSpPr>
          <p:cNvPr id="11" name="右大括号 10">
            <a:extLst>
              <a:ext uri="{FF2B5EF4-FFF2-40B4-BE49-F238E27FC236}">
                <a16:creationId xmlns:a16="http://schemas.microsoft.com/office/drawing/2014/main" id="{561F29DB-F878-4D6D-A8FA-FF50B0E602BE}"/>
              </a:ext>
            </a:extLst>
          </p:cNvPr>
          <p:cNvSpPr/>
          <p:nvPr/>
        </p:nvSpPr>
        <p:spPr>
          <a:xfrm rot="5400000">
            <a:off x="4247357" y="1075531"/>
            <a:ext cx="254000" cy="5713413"/>
          </a:xfrm>
          <a:prstGeom prst="rightBrace">
            <a:avLst/>
          </a:prstGeom>
          <a:noFill/>
          <a:ln w="15875">
            <a:solidFill>
              <a:srgbClr val="33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 noProof="1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6A5E1B9A-C0B2-4E29-B299-6474B5442E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7413" y="3951288"/>
            <a:ext cx="1830387" cy="62706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  <a:defRPr/>
            </a:pPr>
            <a:r>
              <a:rPr lang="en-US" altLang="zh-CN" sz="3200" b="1">
                <a:latin typeface="+mn-lt"/>
                <a:ea typeface="黑体" panose="02010609060101010101" pitchFamily="49" charset="-122"/>
                <a:sym typeface="宋体" panose="02010600030101010101" pitchFamily="2" charset="-122"/>
              </a:rPr>
              <a:t>∠1</a:t>
            </a:r>
            <a:r>
              <a:rPr lang="zh-CN" altLang="en-US" sz="3200" b="1">
                <a:latin typeface="+mn-lt"/>
                <a:ea typeface="黑体" panose="02010609060101010101" pitchFamily="49" charset="-122"/>
                <a:sym typeface="宋体" panose="02010600030101010101" pitchFamily="2" charset="-122"/>
              </a:rPr>
              <a:t>＝</a:t>
            </a:r>
            <a:r>
              <a:rPr lang="en-US" altLang="zh-CN" sz="3200" b="1">
                <a:latin typeface="+mn-lt"/>
                <a:ea typeface="黑体" panose="02010609060101010101" pitchFamily="49" charset="-122"/>
                <a:sym typeface="宋体" panose="02010600030101010101" pitchFamily="2" charset="-122"/>
              </a:rPr>
              <a:t>∠3</a:t>
            </a:r>
            <a:endParaRPr lang="zh-CN" altLang="en-US" sz="3200" b="1">
              <a:latin typeface="+mn-lt"/>
              <a:ea typeface="黑体" panose="02010609060101010101" pitchFamily="49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633BB916-F240-47D3-8B55-4F0F1218F2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2513" y="3208338"/>
            <a:ext cx="3344862" cy="6286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  <a:defRPr/>
            </a:pPr>
            <a:r>
              <a:rPr lang="en-US" altLang="zh-CN" sz="3200" b="1">
                <a:latin typeface="+mn-lt"/>
                <a:ea typeface="黑体" panose="02010609060101010101" pitchFamily="49" charset="-122"/>
                <a:sym typeface="宋体" panose="02010600030101010101" pitchFamily="2" charset="-122"/>
              </a:rPr>
              <a:t>∠1 </a:t>
            </a:r>
            <a:r>
              <a:rPr lang="zh-CN" altLang="en-US" sz="3200" b="1">
                <a:latin typeface="+mn-lt"/>
                <a:ea typeface="黑体" panose="02010609060101010101" pitchFamily="49" charset="-122"/>
                <a:sym typeface="宋体" panose="02010600030101010101" pitchFamily="2" charset="-122"/>
              </a:rPr>
              <a:t>＝</a:t>
            </a:r>
            <a:r>
              <a:rPr lang="en-US" altLang="zh-CN" sz="3200" b="1">
                <a:latin typeface="+mn-lt"/>
                <a:ea typeface="黑体" panose="02010609060101010101" pitchFamily="49" charset="-122"/>
                <a:sym typeface="宋体" panose="02010600030101010101" pitchFamily="2" charset="-122"/>
              </a:rPr>
              <a:t>180</a:t>
            </a:r>
            <a:r>
              <a:rPr lang="zh-CN" altLang="en-US" sz="3200" b="1">
                <a:latin typeface="+mn-lt"/>
                <a:ea typeface="黑体" panose="02010609060101010101" pitchFamily="49" charset="-122"/>
                <a:sym typeface="宋体" panose="02010600030101010101" pitchFamily="2" charset="-122"/>
              </a:rPr>
              <a:t>°－</a:t>
            </a:r>
            <a:r>
              <a:rPr lang="en-US" altLang="zh-CN" sz="3200" b="1">
                <a:latin typeface="+mn-lt"/>
                <a:ea typeface="黑体" panose="02010609060101010101" pitchFamily="49" charset="-122"/>
                <a:sym typeface="宋体" panose="02010600030101010101" pitchFamily="2" charset="-122"/>
              </a:rPr>
              <a:t>∠2 </a:t>
            </a:r>
            <a:endParaRPr lang="zh-CN" altLang="en-US" sz="3200" b="1">
              <a:latin typeface="+mn-lt"/>
              <a:ea typeface="黑体" panose="02010609060101010101" pitchFamily="49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23A2C5BA-AE56-40F7-8AC4-8F23E3B17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3913" y="3208338"/>
            <a:ext cx="3519487" cy="6270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  <a:defRPr/>
            </a:pPr>
            <a:r>
              <a:rPr lang="en-US" altLang="zh-CN" sz="3200" b="1" dirty="0">
                <a:latin typeface="+mn-lt"/>
                <a:ea typeface="黑体" panose="02010609060101010101" pitchFamily="49" charset="-122"/>
                <a:sym typeface="宋体" panose="02010600030101010101" pitchFamily="2" charset="-122"/>
              </a:rPr>
              <a:t>∠3 </a:t>
            </a:r>
            <a:r>
              <a:rPr lang="zh-CN" altLang="en-US" sz="3200" b="1" dirty="0">
                <a:latin typeface="+mn-lt"/>
                <a:ea typeface="黑体" panose="02010609060101010101" pitchFamily="49" charset="-122"/>
                <a:sym typeface="宋体" panose="02010600030101010101" pitchFamily="2" charset="-122"/>
              </a:rPr>
              <a:t>＝</a:t>
            </a:r>
            <a:r>
              <a:rPr lang="en-US" altLang="zh-CN" sz="3200" b="1" dirty="0">
                <a:latin typeface="+mn-lt"/>
                <a:ea typeface="黑体" panose="02010609060101010101" pitchFamily="49" charset="-122"/>
                <a:sym typeface="宋体" panose="02010600030101010101" pitchFamily="2" charset="-122"/>
              </a:rPr>
              <a:t>180</a:t>
            </a:r>
            <a:r>
              <a:rPr lang="zh-CN" altLang="en-US" sz="3200" b="1" dirty="0">
                <a:latin typeface="+mn-lt"/>
                <a:ea typeface="黑体" panose="02010609060101010101" pitchFamily="49" charset="-122"/>
                <a:sym typeface="宋体" panose="02010600030101010101" pitchFamily="2" charset="-122"/>
              </a:rPr>
              <a:t>°－</a:t>
            </a:r>
            <a:r>
              <a:rPr lang="en-US" altLang="zh-CN" sz="3200" b="1" dirty="0">
                <a:latin typeface="+mn-lt"/>
                <a:ea typeface="黑体" panose="02010609060101010101" pitchFamily="49" charset="-122"/>
                <a:sym typeface="宋体" panose="02010600030101010101" pitchFamily="2" charset="-122"/>
              </a:rPr>
              <a:t>∠2  </a:t>
            </a:r>
            <a:endParaRPr lang="zh-CN" altLang="en-US" sz="3200" b="1" dirty="0">
              <a:latin typeface="+mn-lt"/>
              <a:ea typeface="黑体" panose="02010609060101010101" pitchFamily="49" charset="-122"/>
            </a:endParaRPr>
          </a:p>
        </p:txBody>
      </p:sp>
      <p:sp>
        <p:nvSpPr>
          <p:cNvPr id="15" name="右箭头 12">
            <a:extLst>
              <a:ext uri="{FF2B5EF4-FFF2-40B4-BE49-F238E27FC236}">
                <a16:creationId xmlns:a16="http://schemas.microsoft.com/office/drawing/2014/main" id="{86F9467F-0D73-4D1F-91A3-B4F3D7E5731C}"/>
              </a:ext>
            </a:extLst>
          </p:cNvPr>
          <p:cNvSpPr/>
          <p:nvPr/>
        </p:nvSpPr>
        <p:spPr>
          <a:xfrm rot="5400000">
            <a:off x="2385218" y="2971007"/>
            <a:ext cx="449263" cy="241300"/>
          </a:xfrm>
          <a:prstGeom prst="rightArrow">
            <a:avLst/>
          </a:prstGeom>
          <a:solidFill>
            <a:srgbClr val="E966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 noProof="1"/>
          </a:p>
        </p:txBody>
      </p:sp>
      <p:sp>
        <p:nvSpPr>
          <p:cNvPr id="16" name="右箭头 13">
            <a:extLst>
              <a:ext uri="{FF2B5EF4-FFF2-40B4-BE49-F238E27FC236}">
                <a16:creationId xmlns:a16="http://schemas.microsoft.com/office/drawing/2014/main" id="{462F85AD-6A0A-4008-9270-FA2B3F9CCEC2}"/>
              </a:ext>
            </a:extLst>
          </p:cNvPr>
          <p:cNvSpPr/>
          <p:nvPr/>
        </p:nvSpPr>
        <p:spPr>
          <a:xfrm rot="5400000">
            <a:off x="5955506" y="2971007"/>
            <a:ext cx="449263" cy="241300"/>
          </a:xfrm>
          <a:prstGeom prst="rightArrow">
            <a:avLst/>
          </a:prstGeom>
          <a:solidFill>
            <a:srgbClr val="E966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 noProof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10" grpId="0" bldLvl="0"/>
      <p:bldP spid="11" grpId="0" bldLvl="0" animBg="1"/>
      <p:bldP spid="12" grpId="0"/>
      <p:bldP spid="13" grpId="0"/>
      <p:bldP spid="14" grpId="0" bldLvl="0"/>
      <p:bldP spid="15" grpId="0" bldLvl="0" animBg="1"/>
      <p:bldP spid="16" grpId="0" bldLvl="0" animBg="1"/>
    </p:bld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1">
      <a:majorFont>
        <a:latin typeface="Times New Roman"/>
        <a:ea typeface="黑体"/>
        <a:cs typeface=""/>
      </a:majorFont>
      <a:minorFont>
        <a:latin typeface="Times New Roman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19050">
          <a:solidFill>
            <a:srgbClr val="3399FF"/>
          </a:solidFill>
          <a:miter lim="800000"/>
        </a:ln>
      </a:spPr>
      <a:bodyPr anchor="ctr"/>
      <a:lstStyle>
        <a:defPPr eaLnBrk="1" fontAlgn="auto" hangingPunct="1">
          <a:lnSpc>
            <a:spcPct val="120000"/>
          </a:lnSpc>
          <a:spcBef>
            <a:spcPts val="0"/>
          </a:spcBef>
          <a:spcAft>
            <a:spcPts val="0"/>
          </a:spcAft>
          <a:defRPr sz="3200" b="1" kern="0" dirty="0">
            <a:solidFill>
              <a:srgbClr val="1C1C1C"/>
            </a:solidFill>
            <a:latin typeface="宋体" panose="02010600030101010101" pitchFamily="2" charset="-122"/>
          </a:defRPr>
        </a:defPPr>
      </a:lstStyle>
    </a:spDef>
    <a:txDef>
      <a:spPr>
        <a:noFill/>
      </a:spPr>
      <a:bodyPr wrap="square" rtlCol="0">
        <a:spAutoFit/>
      </a:bodyPr>
      <a:lstStyle>
        <a:defPPr>
          <a:lnSpc>
            <a:spcPct val="150000"/>
          </a:lnSpc>
          <a:defRPr sz="3200" b="1" dirty="0" smtClean="0">
            <a:latin typeface="+mj-lt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2418</TotalTime>
  <Pages>0</Pages>
  <Words>1095</Words>
  <Characters>0</Characters>
  <Application>Microsoft Office PowerPoint</Application>
  <DocSecurity>0</DocSecurity>
  <PresentationFormat>全屏显示(16:9)</PresentationFormat>
  <Lines>0</Lines>
  <Paragraphs>102</Paragraphs>
  <Slides>20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29" baseType="lpstr">
      <vt:lpstr>等线</vt:lpstr>
      <vt:lpstr>黑体</vt:lpstr>
      <vt:lpstr>楷体</vt:lpstr>
      <vt:lpstr>宋体</vt:lpstr>
      <vt:lpstr>微软雅黑</vt:lpstr>
      <vt:lpstr>幼圆</vt:lpstr>
      <vt:lpstr>Arial</vt:lpstr>
      <vt:lpstr>Times New Roman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/>
  <Company/>
  <LinksUpToDate>false</LinksUpToDate>
  <CharactersWithSpaces>0</CharactersWithSpaces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/>
  <dc:creator>User</dc:creator>
  <cp:keywords/>
  <dc:description/>
  <cp:lastModifiedBy>魏洲 许</cp:lastModifiedBy>
  <cp:revision>348</cp:revision>
  <dcterms:created xsi:type="dcterms:W3CDTF">2016-01-14T07:05:12Z</dcterms:created>
  <dcterms:modified xsi:type="dcterms:W3CDTF">2023-02-12T16:11:23Z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2052-10.1.0.5975</vt:lpwstr>
  </property>
</Properties>
</file>