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278" r:id="rId4"/>
    <p:sldId id="342" r:id="rId6"/>
    <p:sldId id="323" r:id="rId7"/>
    <p:sldId id="343" r:id="rId8"/>
    <p:sldId id="345" r:id="rId9"/>
    <p:sldId id="346" r:id="rId10"/>
    <p:sldId id="347" r:id="rId11"/>
    <p:sldId id="348" r:id="rId12"/>
    <p:sldId id="378" r:id="rId13"/>
    <p:sldId id="349" r:id="rId14"/>
    <p:sldId id="338" r:id="rId15"/>
    <p:sldId id="339" r:id="rId16"/>
    <p:sldId id="355" r:id="rId17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FFFF"/>
    <a:srgbClr val="92D050"/>
    <a:srgbClr val="CCFF99"/>
    <a:srgbClr val="6600CC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0"/>
    <p:restoredTop sz="85111"/>
  </p:normalViewPr>
  <p:slideViewPr>
    <p:cSldViewPr showGuides="1">
      <p:cViewPr varScale="1">
        <p:scale>
          <a:sx n="146" d="100"/>
          <a:sy n="146" d="100"/>
        </p:scale>
        <p:origin x="798" y="108"/>
      </p:cViewPr>
      <p:guideLst>
        <p:guide orient="horz" pos="158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strike="noStrike" noProof="1" dirty="0">
                <a:latin typeface="Gulim" panose="020B0600000101010101" pitchFamily="34" charset="-127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zh-CN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zh-CN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zh-CN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zh-CN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zh-CN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zh-CN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latin typeface="Gulim" panose="020B0600000101010101" pitchFamily="34" charset="-127"/>
                <a:ea typeface="宋体" panose="02010600030101010101" pitchFamily="2" charset="-122"/>
              </a:rPr>
            </a:fld>
            <a:endParaRPr lang="en-US" altLang="en-US" sz="1200" dirty="0">
              <a:latin typeface="Gulim" panose="020B0600000101010101" pitchFamily="34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2051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图片 3"/>
            <p:cNvPicPr>
              <a:picLocks noChangeAspect="1"/>
            </p:cNvPicPr>
            <p:nvPr userDrawn="1"/>
          </p:nvPicPr>
          <p:blipFill>
            <a:blip r:embed="rId4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图片 4"/>
            <p:cNvPicPr>
              <a:picLocks noChangeAspect="1"/>
            </p:cNvPicPr>
            <p:nvPr userDrawn="1"/>
          </p:nvPicPr>
          <p:blipFill>
            <a:blip r:embed="rId5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4" name="图片 5"/>
          <p:cNvPicPr>
            <a:picLocks noChangeAspect="1"/>
          </p:cNvPicPr>
          <p:nvPr userDrawn="1"/>
        </p:nvPicPr>
        <p:blipFill>
          <a:blip r:embed="rId6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7"/>
          <p:cNvPicPr>
            <a:picLocks noChangeAspect="1"/>
          </p:cNvPicPr>
          <p:nvPr userDrawn="1"/>
        </p:nvPicPr>
        <p:blipFill>
          <a:blip r:embed="rId7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图片 8"/>
          <p:cNvPicPr>
            <a:picLocks noChangeAspect="1"/>
          </p:cNvPicPr>
          <p:nvPr userDrawn="1"/>
        </p:nvPicPr>
        <p:blipFill>
          <a:blip r:embed="rId8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图片 9"/>
          <p:cNvPicPr>
            <a:picLocks noChangeAspect="1"/>
          </p:cNvPicPr>
          <p:nvPr userDrawn="1"/>
        </p:nvPicPr>
        <p:blipFill>
          <a:blip r:embed="rId7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075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" name="图片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79" name="图片 6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1"/>
          <p:cNvSpPr txBox="1"/>
          <p:nvPr/>
        </p:nvSpPr>
        <p:spPr>
          <a:xfrm rot="19730992">
            <a:off x="3297000" y="2011227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2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2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2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/>
          <p:nvPr/>
        </p:nvSpPr>
        <p:spPr>
          <a:xfrm>
            <a:off x="1763414" y="1924050"/>
            <a:ext cx="59769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用百分数解决问题（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5" name="文本框 2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6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8"/>
          <p:cNvSpPr txBox="1"/>
          <p:nvPr/>
        </p:nvSpPr>
        <p:spPr>
          <a:xfrm>
            <a:off x="1517650" y="836613"/>
            <a:ext cx="485775" cy="7000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41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41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7"/>
          <p:cNvSpPr/>
          <p:nvPr/>
        </p:nvSpPr>
        <p:spPr>
          <a:xfrm>
            <a:off x="396875" y="996950"/>
            <a:ext cx="4152900" cy="2689225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0723" name="矩形 8"/>
          <p:cNvSpPr/>
          <p:nvPr/>
        </p:nvSpPr>
        <p:spPr>
          <a:xfrm>
            <a:off x="4594225" y="996950"/>
            <a:ext cx="4314825" cy="2689225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0724" name="Rectangle 24"/>
          <p:cNvSpPr/>
          <p:nvPr/>
        </p:nvSpPr>
        <p:spPr>
          <a:xfrm>
            <a:off x="495300" y="268288"/>
            <a:ext cx="36020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3528" y="3742226"/>
            <a:ext cx="8526351" cy="722146"/>
            <a:chOff x="2985189" y="3904124"/>
            <a:chExt cx="8526493" cy="722641"/>
          </a:xfrm>
        </p:grpSpPr>
        <p:pic>
          <p:nvPicPr>
            <p:cNvPr id="30726" name="Picture 3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85189" y="3904124"/>
              <a:ext cx="893519" cy="7226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7" name="AutoShape 27"/>
            <p:cNvSpPr/>
            <p:nvPr/>
          </p:nvSpPr>
          <p:spPr>
            <a:xfrm>
              <a:off x="4151935" y="4006098"/>
              <a:ext cx="7359747" cy="501994"/>
            </a:xfrm>
            <a:prstGeom prst="wedgeRoundRectCallout">
              <a:avLst>
                <a:gd name="adj1" fmla="val -52975"/>
                <a:gd name="adj2" fmla="val 2003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atinLnBrk="1"/>
              <a:r>
                <a:rPr lang="zh-CN" altLang="en-US" sz="22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想一想，怎样求一个数比另一个数多（少）百分之多少？</a:t>
              </a:r>
              <a:endParaRPr lang="zh-CN" altLang="zh-CN" sz="2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396842" y="4424908"/>
            <a:ext cx="436245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找准单位“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”，用除法解决。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0729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524000"/>
            <a:ext cx="4314825" cy="163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4" y="1141859"/>
            <a:ext cx="4007747" cy="10761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r="9494"/>
          <a:stretch>
            <a:fillRect/>
          </a:stretch>
        </p:blipFill>
        <p:spPr>
          <a:xfrm>
            <a:off x="444303" y="2205338"/>
            <a:ext cx="4102298" cy="146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/>
          <p:nvPr/>
        </p:nvSpPr>
        <p:spPr>
          <a:xfrm>
            <a:off x="755577" y="915566"/>
            <a:ext cx="7848871" cy="1949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小飞家原来每月用水约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10 t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，更换了节水龙头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后每月用水约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9 t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，每月用水比原来节约了百分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之多少？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24578" name="文本框 4"/>
          <p:cNvSpPr txBox="1"/>
          <p:nvPr>
            <p:custDataLst>
              <p:tags r:id="rId1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79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24"/>
          <p:cNvSpPr/>
          <p:nvPr/>
        </p:nvSpPr>
        <p:spPr>
          <a:xfrm>
            <a:off x="539552" y="257771"/>
            <a:ext cx="368935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12271" y="2797303"/>
            <a:ext cx="2327881" cy="159409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(10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9)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10%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1979712" y="4290789"/>
            <a:ext cx="5689600" cy="657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每月用水比原来节约了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pic>
        <p:nvPicPr>
          <p:cNvPr id="2" name="出羽良彰 - Cry for the Moon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31" y="-20429"/>
            <a:ext cx="619125" cy="619125"/>
          </a:xfrm>
          <a:prstGeom prst="rect">
            <a:avLst/>
          </a:prstGeom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2454305" y="2354157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P87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7494"/>
            <a:ext cx="1809092" cy="51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79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189038" y="947738"/>
            <a:ext cx="7054850" cy="324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2.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填空。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271780" marR="0" lvl="0" indent="-27178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新风小学去年有图书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4000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册，今年新增一  批图书后，现有图书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册，今年新增图书（    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9325" y="2978150"/>
            <a:ext cx="5429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endParaRPr lang="zh-CN" altLang="en-US" sz="2800" dirty="0">
              <a:solidFill>
                <a:srgbClr val="FF0000"/>
              </a:solidFill>
              <a:latin typeface="Gulim" panose="020B0600000101010101" pitchFamily="34" charset="-127"/>
              <a:ea typeface="Times New Roman" panose="02020603050405020304" pitchFamily="18" charset="0"/>
            </a:endParaRPr>
          </a:p>
        </p:txBody>
      </p:sp>
      <p:sp>
        <p:nvSpPr>
          <p:cNvPr id="26628" name="文本框 4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"/>
          <p:cNvSpPr/>
          <p:nvPr/>
        </p:nvSpPr>
        <p:spPr>
          <a:xfrm>
            <a:off x="5724525" y="3054350"/>
            <a:ext cx="2911475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谁是单位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“1”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13383" y="712242"/>
            <a:ext cx="7547049" cy="1712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一个长方体木块的长、宽、高分别是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 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4 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 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。如果用它锯成一个最大的正方体，体积要比原来减少百分之多少？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300" y="2329378"/>
            <a:ext cx="6985000" cy="26495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1143000" lvl="2" indent="-22860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(5×4×3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3×3×3)÷(5×4×3)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43000" lvl="2" indent="-22860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÷60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43000" lvl="2" indent="-22860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33÷60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43000" lvl="2" indent="-22860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答：体积要比原来减少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/>
          <p:nvPr>
            <p:custDataLst>
              <p:tags r:id="rId2"/>
            </p:custDataLst>
          </p:nvPr>
        </p:nvSpPr>
        <p:spPr>
          <a:xfrm>
            <a:off x="4716463" y="100360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233710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2539838" y="2883415"/>
            <a:ext cx="30765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114888" y="2883415"/>
            <a:ext cx="12715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出羽良彰 - Cry for the Moon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6203" y="3250723"/>
            <a:ext cx="619125" cy="61912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1115616" y="339502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P90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练习十九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79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267658" y="2211127"/>
            <a:ext cx="4968638" cy="7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ts val="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/>
          <p:nvPr/>
        </p:nvSpPr>
        <p:spPr>
          <a:xfrm>
            <a:off x="755650" y="277813"/>
            <a:ext cx="3024188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zh-CN" altLang="en-US" sz="3200" b="1" dirty="0">
                <a:latin typeface="Gulim" panose="020B0600000101010101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971550" y="1060450"/>
            <a:ext cx="32051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把表格补充完整。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" name="Group 8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19250" y="1851025"/>
          <a:ext cx="5657851" cy="2797176"/>
        </p:xfrm>
        <a:graphic>
          <a:graphicData uri="http://schemas.openxmlformats.org/drawingml/2006/table">
            <a:tbl>
              <a:tblPr/>
              <a:tblGrid>
                <a:gridCol w="1131888"/>
                <a:gridCol w="1171575"/>
                <a:gridCol w="1092200"/>
                <a:gridCol w="1130300"/>
                <a:gridCol w="1131888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百分数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32%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4651" marR="94651" marT="47331" marB="47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76563" y="2989263"/>
            <a:ext cx="722312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0.32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81450" y="2070100"/>
            <a:ext cx="9540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150%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81588" y="2062163"/>
            <a:ext cx="1031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33.3%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5238" y="2968625"/>
            <a:ext cx="87630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0.333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2050" y="2058988"/>
            <a:ext cx="1031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37.5%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42050" y="2986088"/>
            <a:ext cx="8763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0.375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3" name="Group 94"/>
          <p:cNvGrpSpPr/>
          <p:nvPr/>
        </p:nvGrpSpPr>
        <p:grpSpPr>
          <a:xfrm>
            <a:off x="3071813" y="3738563"/>
            <a:ext cx="792162" cy="868362"/>
            <a:chOff x="2373" y="3670"/>
            <a:chExt cx="499" cy="547"/>
          </a:xfrm>
        </p:grpSpPr>
        <p:sp>
          <p:nvSpPr>
            <p:cNvPr id="9253" name="Text Box 91"/>
            <p:cNvSpPr txBox="1"/>
            <p:nvPr/>
          </p:nvSpPr>
          <p:spPr>
            <a:xfrm>
              <a:off x="2373" y="3926"/>
              <a:ext cx="499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25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4" name="Text Box 92"/>
            <p:cNvSpPr txBox="1"/>
            <p:nvPr/>
          </p:nvSpPr>
          <p:spPr>
            <a:xfrm>
              <a:off x="2431" y="3670"/>
              <a:ext cx="227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8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5" name="Line 93"/>
            <p:cNvSpPr/>
            <p:nvPr/>
          </p:nvSpPr>
          <p:spPr>
            <a:xfrm>
              <a:off x="2434" y="3954"/>
              <a:ext cx="20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" name="Group 99"/>
          <p:cNvGrpSpPr/>
          <p:nvPr/>
        </p:nvGrpSpPr>
        <p:grpSpPr>
          <a:xfrm>
            <a:off x="4249738" y="3735388"/>
            <a:ext cx="792162" cy="855662"/>
            <a:chOff x="2573" y="3730"/>
            <a:chExt cx="499" cy="539"/>
          </a:xfrm>
        </p:grpSpPr>
        <p:sp>
          <p:nvSpPr>
            <p:cNvPr id="9257" name="Text Box 96"/>
            <p:cNvSpPr txBox="1"/>
            <p:nvPr/>
          </p:nvSpPr>
          <p:spPr>
            <a:xfrm>
              <a:off x="2573" y="3978"/>
              <a:ext cx="499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2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8" name="Text Box 97"/>
            <p:cNvSpPr txBox="1"/>
            <p:nvPr/>
          </p:nvSpPr>
          <p:spPr>
            <a:xfrm>
              <a:off x="2575" y="3730"/>
              <a:ext cx="227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3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9" name="Line 98"/>
            <p:cNvSpPr/>
            <p:nvPr/>
          </p:nvSpPr>
          <p:spPr>
            <a:xfrm>
              <a:off x="2578" y="4014"/>
              <a:ext cx="20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260" name="Group 104"/>
          <p:cNvGrpSpPr/>
          <p:nvPr/>
        </p:nvGrpSpPr>
        <p:grpSpPr>
          <a:xfrm>
            <a:off x="5414963" y="3748088"/>
            <a:ext cx="792162" cy="855662"/>
            <a:chOff x="2653" y="3738"/>
            <a:chExt cx="499" cy="539"/>
          </a:xfrm>
        </p:grpSpPr>
        <p:sp>
          <p:nvSpPr>
            <p:cNvPr id="9261" name="Text Box 101"/>
            <p:cNvSpPr txBox="1"/>
            <p:nvPr/>
          </p:nvSpPr>
          <p:spPr>
            <a:xfrm>
              <a:off x="2653" y="3986"/>
              <a:ext cx="499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latin typeface="Times New Roman" panose="02020603050405020304" pitchFamily="18" charset="0"/>
                  <a:ea typeface="Gulim" panose="020B0600000101010101" pitchFamily="34" charset="-127"/>
                </a:rPr>
                <a:t>3</a:t>
              </a:r>
              <a:endPara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2" name="Text Box 102"/>
            <p:cNvSpPr txBox="1"/>
            <p:nvPr/>
          </p:nvSpPr>
          <p:spPr>
            <a:xfrm>
              <a:off x="2655" y="3738"/>
              <a:ext cx="227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3" name="Line 103"/>
            <p:cNvSpPr/>
            <p:nvPr/>
          </p:nvSpPr>
          <p:spPr>
            <a:xfrm>
              <a:off x="2658" y="4034"/>
              <a:ext cx="20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264" name="Group 109"/>
          <p:cNvGrpSpPr/>
          <p:nvPr/>
        </p:nvGrpSpPr>
        <p:grpSpPr>
          <a:xfrm>
            <a:off x="6532563" y="3735388"/>
            <a:ext cx="792162" cy="855662"/>
            <a:chOff x="2653" y="3738"/>
            <a:chExt cx="499" cy="539"/>
          </a:xfrm>
        </p:grpSpPr>
        <p:sp>
          <p:nvSpPr>
            <p:cNvPr id="9265" name="Text Box 110"/>
            <p:cNvSpPr txBox="1"/>
            <p:nvPr/>
          </p:nvSpPr>
          <p:spPr>
            <a:xfrm>
              <a:off x="2653" y="3986"/>
              <a:ext cx="499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latin typeface="Times New Roman" panose="02020603050405020304" pitchFamily="18" charset="0"/>
                  <a:ea typeface="Gulim" panose="020B0600000101010101" pitchFamily="34" charset="-127"/>
                </a:rPr>
                <a:t>8</a:t>
              </a:r>
              <a:endPara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6" name="Text Box 111"/>
            <p:cNvSpPr txBox="1"/>
            <p:nvPr/>
          </p:nvSpPr>
          <p:spPr>
            <a:xfrm>
              <a:off x="2655" y="3738"/>
              <a:ext cx="227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latinLnBrk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latin typeface="Times New Roman" panose="02020603050405020304" pitchFamily="18" charset="0"/>
                  <a:ea typeface="Gulim" panose="020B0600000101010101" pitchFamily="34" charset="-127"/>
                </a:rPr>
                <a:t>3</a:t>
              </a:r>
              <a:endPara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7" name="Line 112"/>
            <p:cNvSpPr/>
            <p:nvPr/>
          </p:nvSpPr>
          <p:spPr>
            <a:xfrm>
              <a:off x="2658" y="4022"/>
              <a:ext cx="20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268" name="文本框 36"/>
          <p:cNvSpPr txBox="1"/>
          <p:nvPr>
            <p:custDataLst>
              <p:tags r:id="rId3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69" name="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出羽良彰 - Cry for the Moo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0970" y="10128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5" dur="182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6"/>
          <p:cNvSpPr/>
          <p:nvPr/>
        </p:nvSpPr>
        <p:spPr>
          <a:xfrm>
            <a:off x="755650" y="277813"/>
            <a:ext cx="3024188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>
              <a:buFont typeface="Arial" panose="020B0604020202020204" pitchFamily="34" charset="0"/>
            </a:pPr>
            <a:r>
              <a:rPr lang="zh-CN" altLang="en-US" sz="3200" b="1" dirty="0">
                <a:latin typeface="Gulim" panose="020B0600000101010101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sp>
        <p:nvSpPr>
          <p:cNvPr id="11266" name="文本框 36"/>
          <p:cNvSpPr txBox="1"/>
          <p:nvPr>
            <p:custDataLst>
              <p:tags r:id="rId1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7" name="图片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00113" y="874713"/>
            <a:ext cx="7934325" cy="2416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7505" marR="0" lvl="0" indent="-357505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口答。（只列式不计算）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7505" marR="0" lvl="0" indent="-357505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多几分之几？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少几分之几？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98525" marR="0" lvl="0" indent="-898525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）甲数是60，乙数是48，甲数比乙数多几分之几？乙数比甲数少几分之几？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37" y="3793728"/>
            <a:ext cx="1077912" cy="871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对话气泡: 圆角矩形 11"/>
          <p:cNvSpPr/>
          <p:nvPr/>
        </p:nvSpPr>
        <p:spPr>
          <a:xfrm>
            <a:off x="1747589" y="4052888"/>
            <a:ext cx="7007225" cy="523875"/>
          </a:xfrm>
          <a:prstGeom prst="wedgeRoundRectCallout">
            <a:avLst>
              <a:gd name="adj1" fmla="val -53924"/>
              <a:gd name="adj2" fmla="val 19156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怎样解决求一个数比另一个数多（少）几分之几？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对话气泡: 圆角矩形 41"/>
          <p:cNvSpPr/>
          <p:nvPr/>
        </p:nvSpPr>
        <p:spPr>
          <a:xfrm>
            <a:off x="4851400" y="1058863"/>
            <a:ext cx="1720850" cy="500062"/>
          </a:xfrm>
          <a:prstGeom prst="wedgeRoundRectCallout">
            <a:avLst>
              <a:gd name="adj1" fmla="val -62083"/>
              <a:gd name="adj2" fmla="val 56037"/>
              <a:gd name="adj3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(16-12)÷12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对话气泡: 圆角矩形 51"/>
          <p:cNvSpPr/>
          <p:nvPr/>
        </p:nvSpPr>
        <p:spPr>
          <a:xfrm>
            <a:off x="7019925" y="1069975"/>
            <a:ext cx="1720850" cy="500063"/>
          </a:xfrm>
          <a:prstGeom prst="wedgeRoundRectCallout">
            <a:avLst>
              <a:gd name="adj1" fmla="val -62083"/>
              <a:gd name="adj2" fmla="val 56037"/>
              <a:gd name="adj3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(16-12)÷16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对话气泡: 圆角矩形 52"/>
          <p:cNvSpPr/>
          <p:nvPr/>
        </p:nvSpPr>
        <p:spPr>
          <a:xfrm>
            <a:off x="6875463" y="2801938"/>
            <a:ext cx="1720850" cy="500062"/>
          </a:xfrm>
          <a:prstGeom prst="wedgeRoundRectCallout">
            <a:avLst>
              <a:gd name="adj1" fmla="val 36088"/>
              <a:gd name="adj2" fmla="val -74236"/>
              <a:gd name="adj3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(60-48)÷48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对话气泡: 圆角矩形 53"/>
          <p:cNvSpPr/>
          <p:nvPr/>
        </p:nvSpPr>
        <p:spPr>
          <a:xfrm>
            <a:off x="3105150" y="3354388"/>
            <a:ext cx="1720850" cy="500062"/>
          </a:xfrm>
          <a:prstGeom prst="wedgeRoundRectCallout">
            <a:avLst>
              <a:gd name="adj1" fmla="val 36088"/>
              <a:gd name="adj2" fmla="val -74236"/>
              <a:gd name="adj3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(60-48)÷60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7462" y="4325843"/>
            <a:ext cx="7252970" cy="40195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lstStyle/>
          <a:p>
            <a:pPr latinLnBrk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这样的数量关系和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分数乘除法问题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的数量关系类似。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79099" y="3795948"/>
            <a:ext cx="5769165" cy="5064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lstStyle/>
          <a:p>
            <a:pPr latinLnBrk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实际造林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原计划造林）÷原计划造林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4" name="Rectangle 26"/>
          <p:cNvSpPr/>
          <p:nvPr/>
        </p:nvSpPr>
        <p:spPr>
          <a:xfrm>
            <a:off x="955675" y="233363"/>
            <a:ext cx="2951163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6" name="文本框 3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对话气泡: 圆角矩形 9"/>
          <p:cNvSpPr/>
          <p:nvPr/>
        </p:nvSpPr>
        <p:spPr>
          <a:xfrm>
            <a:off x="1403201" y="3049983"/>
            <a:ext cx="3672855" cy="506414"/>
          </a:xfrm>
          <a:prstGeom prst="wedgeRoundRectCallout">
            <a:avLst>
              <a:gd name="adj1" fmla="val 59799"/>
              <a:gd name="adj2" fmla="val 22662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 latinLnBrk="1"/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你获得了哪些数学信息？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出羽良彰 - Cry for the Moon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-13369"/>
            <a:ext cx="619125" cy="619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6384"/>
            <a:ext cx="693227" cy="695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353349" y="867333"/>
            <a:ext cx="4137485" cy="18169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357505" marR="0" indent="-357505" latinLnBrk="1">
              <a:lnSpc>
                <a:spcPct val="150000"/>
              </a:lnSpc>
              <a:buClrTx/>
              <a:buSzTx/>
              <a:buFontTx/>
              <a:defRPr kumimoji="0" sz="2600" b="1" strike="noStrike" cap="none" spc="0" normalizeH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indent="0"/>
            <a:r>
              <a:rPr lang="zh-CN" altLang="en-US" dirty="0"/>
              <a:t>原计划造林 12 公顷，实际造林 14 公顷。实际造林比原计划增加了百分之多少？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5657" y="867324"/>
            <a:ext cx="2821747" cy="1841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827809"/>
            <a:ext cx="1160638" cy="963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182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ldLvl="0" animBg="1"/>
      <p:bldP spid="14" grpId="0" bldLvl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60400" y="2859019"/>
            <a:ext cx="4111625" cy="1101725"/>
            <a:chOff x="-181135" y="3555660"/>
            <a:chExt cx="4031398" cy="1062264"/>
          </a:xfrm>
        </p:grpSpPr>
        <p:sp>
          <p:nvSpPr>
            <p:cNvPr id="15366" name="TextBox 9"/>
            <p:cNvSpPr txBox="1"/>
            <p:nvPr/>
          </p:nvSpPr>
          <p:spPr>
            <a:xfrm>
              <a:off x="-181135" y="3555660"/>
              <a:ext cx="1198710" cy="4452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原计划：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5367" name="组合 30"/>
            <p:cNvGrpSpPr/>
            <p:nvPr/>
          </p:nvGrpSpPr>
          <p:grpSpPr>
            <a:xfrm>
              <a:off x="1188242" y="3849116"/>
              <a:ext cx="2662020" cy="60937"/>
              <a:chOff x="2339752" y="4437112"/>
              <a:chExt cx="2880320" cy="72008"/>
            </a:xfrm>
          </p:grpSpPr>
          <p:cxnSp>
            <p:nvCxnSpPr>
              <p:cNvPr id="15368" name="直接连接符 11"/>
              <p:cNvCxnSpPr/>
              <p:nvPr/>
            </p:nvCxnSpPr>
            <p:spPr>
              <a:xfrm>
                <a:off x="2339752" y="4509120"/>
                <a:ext cx="2880320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9" name="直接连接符 16"/>
              <p:cNvCxnSpPr/>
              <p:nvPr/>
            </p:nvCxnSpPr>
            <p:spPr>
              <a:xfrm>
                <a:off x="5220072" y="4437112"/>
                <a:ext cx="0" cy="72008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0" name="直接连接符 17"/>
              <p:cNvCxnSpPr/>
              <p:nvPr/>
            </p:nvCxnSpPr>
            <p:spPr>
              <a:xfrm>
                <a:off x="2339752" y="4437112"/>
                <a:ext cx="0" cy="72008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371" name="左大括号 18"/>
            <p:cNvSpPr/>
            <p:nvPr/>
          </p:nvSpPr>
          <p:spPr>
            <a:xfrm rot="-5400000">
              <a:off x="2444187" y="2757438"/>
              <a:ext cx="150130" cy="2662017"/>
            </a:xfrm>
            <a:prstGeom prst="leftBrace">
              <a:avLst>
                <a:gd name="adj1" fmla="val 83321"/>
                <a:gd name="adj2" fmla="val 50329"/>
              </a:avLst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/>
            <a:lstStyle/>
            <a:p>
              <a:pPr latinLnBrk="1">
                <a:buFont typeface="Arial" panose="020B0604020202020204" pitchFamily="34" charset="0"/>
              </a:pPr>
              <a:endParaRPr lang="zh-CN" altLang="en-US" sz="160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5372" name="TextBox 4"/>
            <p:cNvSpPr txBox="1"/>
            <p:nvPr/>
          </p:nvSpPr>
          <p:spPr>
            <a:xfrm>
              <a:off x="1999341" y="4172699"/>
              <a:ext cx="1124274" cy="445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12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公顷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8"/>
          <p:cNvGrpSpPr/>
          <p:nvPr/>
        </p:nvGrpSpPr>
        <p:grpSpPr>
          <a:xfrm>
            <a:off x="971550" y="3903593"/>
            <a:ext cx="4249737" cy="1044421"/>
            <a:chOff x="108455" y="4327765"/>
            <a:chExt cx="4208468" cy="995521"/>
          </a:xfrm>
        </p:grpSpPr>
        <p:sp>
          <p:nvSpPr>
            <p:cNvPr id="15374" name="TextBox 27"/>
            <p:cNvSpPr txBox="1"/>
            <p:nvPr/>
          </p:nvSpPr>
          <p:spPr>
            <a:xfrm>
              <a:off x="108455" y="4327765"/>
              <a:ext cx="1399155" cy="439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实际：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5375" name="组合 33"/>
            <p:cNvGrpSpPr/>
            <p:nvPr/>
          </p:nvGrpSpPr>
          <p:grpSpPr>
            <a:xfrm>
              <a:off x="1188242" y="4570784"/>
              <a:ext cx="3128680" cy="59612"/>
              <a:chOff x="2339752" y="5157192"/>
              <a:chExt cx="3384376" cy="72008"/>
            </a:xfrm>
          </p:grpSpPr>
          <p:cxnSp>
            <p:nvCxnSpPr>
              <p:cNvPr id="15376" name="直接连接符 14"/>
              <p:cNvCxnSpPr/>
              <p:nvPr/>
            </p:nvCxnSpPr>
            <p:spPr>
              <a:xfrm>
                <a:off x="2339752" y="5157192"/>
                <a:ext cx="0" cy="72008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7" name="直接连接符 15"/>
              <p:cNvCxnSpPr/>
              <p:nvPr/>
            </p:nvCxnSpPr>
            <p:spPr>
              <a:xfrm>
                <a:off x="5724128" y="5157192"/>
                <a:ext cx="0" cy="72008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8" name="直接连接符 29"/>
              <p:cNvCxnSpPr/>
              <p:nvPr/>
            </p:nvCxnSpPr>
            <p:spPr>
              <a:xfrm>
                <a:off x="2339752" y="5229200"/>
                <a:ext cx="3384376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379" name="左大括号 1"/>
            <p:cNvSpPr/>
            <p:nvPr/>
          </p:nvSpPr>
          <p:spPr>
            <a:xfrm rot="-5400000">
              <a:off x="2677519" y="3230324"/>
              <a:ext cx="150129" cy="3128679"/>
            </a:xfrm>
            <a:prstGeom prst="leftBrace">
              <a:avLst>
                <a:gd name="adj1" fmla="val 83263"/>
                <a:gd name="adj2" fmla="val 50329"/>
              </a:avLst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/>
            <a:lstStyle/>
            <a:p>
              <a:pPr latinLnBrk="1">
                <a:buFont typeface="Arial" panose="020B0604020202020204" pitchFamily="34" charset="0"/>
              </a:pPr>
              <a:endParaRPr lang="zh-CN" altLang="en-US" sz="160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5380" name="TextBox 23"/>
            <p:cNvSpPr txBox="1"/>
            <p:nvPr/>
          </p:nvSpPr>
          <p:spPr>
            <a:xfrm>
              <a:off x="2246566" y="4883287"/>
              <a:ext cx="1146906" cy="439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14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公顷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4767263" y="2944744"/>
            <a:ext cx="0" cy="1503363"/>
          </a:xfrm>
          <a:prstGeom prst="line">
            <a:avLst/>
          </a:prstGeom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5" name="左大括号 24"/>
          <p:cNvSpPr/>
          <p:nvPr/>
        </p:nvSpPr>
        <p:spPr>
          <a:xfrm rot="5400000">
            <a:off x="4933950" y="3871844"/>
            <a:ext cx="136525" cy="433388"/>
          </a:xfrm>
          <a:prstGeom prst="leftBrace">
            <a:avLst>
              <a:gd name="adj1" fmla="val 78831"/>
              <a:gd name="adj2" fmla="val 50329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latinLnBrk="1">
              <a:buFont typeface="Arial" panose="020B0604020202020204" pitchFamily="34" charset="0"/>
            </a:pPr>
            <a:endParaRPr lang="zh-CN" alt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4791075" y="3160644"/>
            <a:ext cx="1425575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比原计划多造的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11900" y="2633439"/>
            <a:ext cx="2424113" cy="223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(14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12)÷12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2÷12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≈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0.167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16.7%</a:t>
            </a:r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9" name="矩形: 圆角 3"/>
          <p:cNvSpPr/>
          <p:nvPr/>
        </p:nvSpPr>
        <p:spPr>
          <a:xfrm>
            <a:off x="1406123" y="2194382"/>
            <a:ext cx="1038627" cy="4476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0" name="对话气泡: 圆角矩形 29"/>
          <p:cNvSpPr/>
          <p:nvPr/>
        </p:nvSpPr>
        <p:spPr>
          <a:xfrm>
            <a:off x="283270" y="2192437"/>
            <a:ext cx="925178" cy="447675"/>
          </a:xfrm>
          <a:prstGeom prst="wedgeRoundRectCallout">
            <a:avLst>
              <a:gd name="adj1" fmla="val 66868"/>
              <a:gd name="adj2" fmla="val 2296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latinLnBrk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单位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6384"/>
            <a:ext cx="693227" cy="69504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353349" y="867333"/>
            <a:ext cx="4137485" cy="18169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357505" marR="0" indent="-357505" latinLnBrk="1">
              <a:lnSpc>
                <a:spcPct val="150000"/>
              </a:lnSpc>
              <a:buClrTx/>
              <a:buSzTx/>
              <a:buFontTx/>
              <a:defRPr kumimoji="0" sz="2600" b="1" strike="noStrike" cap="none" spc="0" normalizeH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indent="0"/>
            <a:r>
              <a:rPr lang="zh-CN" altLang="en-US" dirty="0"/>
              <a:t>原计划造林 12 公顷，实际造林 14 公顷。实际造林比原计划增加了百分之多少？</a:t>
            </a: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57" y="867324"/>
            <a:ext cx="2821747" cy="184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6384"/>
            <a:ext cx="693227" cy="69504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53349" y="867333"/>
            <a:ext cx="4137485" cy="18169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357505" marR="0" indent="-357505" latinLnBrk="1">
              <a:lnSpc>
                <a:spcPct val="150000"/>
              </a:lnSpc>
              <a:buClrTx/>
              <a:buSzTx/>
              <a:buFontTx/>
              <a:defRPr kumimoji="0" sz="2600" b="1" strike="noStrike" cap="none" spc="0" normalizeH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indent="0"/>
            <a:r>
              <a:rPr lang="zh-CN" altLang="en-US" dirty="0"/>
              <a:t>原计划造林 12 公顷，实际造林 14 公顷。实际造林比原计划增加了百分之多少？</a:t>
            </a:r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57" y="867324"/>
            <a:ext cx="2821747" cy="1841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5014" y="3886944"/>
            <a:ext cx="3465513" cy="576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14÷12≈1.167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116.7%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0" name="文本框 7"/>
          <p:cNvSpPr txBox="1"/>
          <p:nvPr>
            <p:custDataLst>
              <p:tags r:id="rId3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4"/>
          <p:cNvSpPr txBox="1"/>
          <p:nvPr/>
        </p:nvSpPr>
        <p:spPr>
          <a:xfrm>
            <a:off x="5282952" y="4396531"/>
            <a:ext cx="3465512" cy="576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116.7%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16.7%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0400" y="2859019"/>
            <a:ext cx="5556250" cy="2088995"/>
            <a:chOff x="660400" y="2859019"/>
            <a:chExt cx="5556250" cy="2088995"/>
          </a:xfrm>
        </p:grpSpPr>
        <p:grpSp>
          <p:nvGrpSpPr>
            <p:cNvPr id="37" name="组合 36"/>
            <p:cNvGrpSpPr/>
            <p:nvPr/>
          </p:nvGrpSpPr>
          <p:grpSpPr>
            <a:xfrm>
              <a:off x="660400" y="2859019"/>
              <a:ext cx="4111625" cy="1101725"/>
              <a:chOff x="-181135" y="3555660"/>
              <a:chExt cx="4031398" cy="1062264"/>
            </a:xfrm>
          </p:grpSpPr>
          <p:sp>
            <p:nvSpPr>
              <p:cNvPr id="38" name="TextBox 9"/>
              <p:cNvSpPr txBox="1"/>
              <p:nvPr/>
            </p:nvSpPr>
            <p:spPr>
              <a:xfrm>
                <a:off x="-181135" y="3555660"/>
                <a:ext cx="1198710" cy="4452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atinLnBrk="1">
                  <a:buFont typeface="Arial" panose="020B0604020202020204" pitchFamily="34" charset="0"/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原计划：</a:t>
                </a:r>
                <a:endPara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9" name="组合 30"/>
              <p:cNvGrpSpPr/>
              <p:nvPr/>
            </p:nvGrpSpPr>
            <p:grpSpPr>
              <a:xfrm>
                <a:off x="1188242" y="3849116"/>
                <a:ext cx="2662020" cy="60937"/>
                <a:chOff x="2339752" y="4437112"/>
                <a:chExt cx="2880320" cy="72008"/>
              </a:xfrm>
            </p:grpSpPr>
            <p:cxnSp>
              <p:nvCxnSpPr>
                <p:cNvPr id="42" name="直接连接符 11"/>
                <p:cNvCxnSpPr/>
                <p:nvPr/>
              </p:nvCxnSpPr>
              <p:spPr>
                <a:xfrm>
                  <a:off x="2339752" y="4509120"/>
                  <a:ext cx="2880320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直接连接符 16"/>
                <p:cNvCxnSpPr/>
                <p:nvPr/>
              </p:nvCxnSpPr>
              <p:spPr>
                <a:xfrm>
                  <a:off x="5220072" y="4437112"/>
                  <a:ext cx="0" cy="72008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直接连接符 17"/>
                <p:cNvCxnSpPr/>
                <p:nvPr/>
              </p:nvCxnSpPr>
              <p:spPr>
                <a:xfrm>
                  <a:off x="2339752" y="4437112"/>
                  <a:ext cx="0" cy="72008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0" name="左大括号 18"/>
              <p:cNvSpPr/>
              <p:nvPr/>
            </p:nvSpPr>
            <p:spPr>
              <a:xfrm rot="-5400000">
                <a:off x="2444187" y="2757438"/>
                <a:ext cx="150130" cy="2662017"/>
              </a:xfrm>
              <a:prstGeom prst="leftBrace">
                <a:avLst>
                  <a:gd name="adj1" fmla="val 83321"/>
                  <a:gd name="adj2" fmla="val 50329"/>
                </a:avLst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anchor="ctr"/>
              <a:lstStyle/>
              <a:p>
                <a:pPr latinLnBrk="1">
                  <a:buFont typeface="Arial" panose="020B0604020202020204" pitchFamily="34" charset="0"/>
                </a:pPr>
                <a:endParaRPr lang="zh-CN" altLang="en-US" sz="160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41" name="TextBox 4"/>
              <p:cNvSpPr txBox="1"/>
              <p:nvPr/>
            </p:nvSpPr>
            <p:spPr>
              <a:xfrm>
                <a:off x="1999341" y="4172699"/>
                <a:ext cx="1124274" cy="4452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atinLnBrk="1">
                  <a:buFont typeface="Arial" panose="020B0604020202020204" pitchFamily="34" charset="0"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公顷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45" name="组合 8"/>
            <p:cNvGrpSpPr/>
            <p:nvPr/>
          </p:nvGrpSpPr>
          <p:grpSpPr>
            <a:xfrm>
              <a:off x="971550" y="3903593"/>
              <a:ext cx="4249737" cy="1044421"/>
              <a:chOff x="108455" y="4327765"/>
              <a:chExt cx="4208468" cy="995521"/>
            </a:xfrm>
          </p:grpSpPr>
          <p:sp>
            <p:nvSpPr>
              <p:cNvPr id="46" name="TextBox 27"/>
              <p:cNvSpPr txBox="1"/>
              <p:nvPr/>
            </p:nvSpPr>
            <p:spPr>
              <a:xfrm>
                <a:off x="108455" y="4327765"/>
                <a:ext cx="1399155" cy="439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atinLnBrk="1">
                  <a:buFont typeface="Arial" panose="020B0604020202020204" pitchFamily="34" charset="0"/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实际：</a:t>
                </a:r>
                <a:endPara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47" name="组合 33"/>
              <p:cNvGrpSpPr/>
              <p:nvPr/>
            </p:nvGrpSpPr>
            <p:grpSpPr>
              <a:xfrm>
                <a:off x="1188242" y="4570784"/>
                <a:ext cx="3128680" cy="59612"/>
                <a:chOff x="2339752" y="5157192"/>
                <a:chExt cx="3384376" cy="72008"/>
              </a:xfrm>
            </p:grpSpPr>
            <p:cxnSp>
              <p:nvCxnSpPr>
                <p:cNvPr id="50" name="直接连接符 14"/>
                <p:cNvCxnSpPr/>
                <p:nvPr/>
              </p:nvCxnSpPr>
              <p:spPr>
                <a:xfrm>
                  <a:off x="2339752" y="5157192"/>
                  <a:ext cx="0" cy="72008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" name="直接连接符 15"/>
                <p:cNvCxnSpPr/>
                <p:nvPr/>
              </p:nvCxnSpPr>
              <p:spPr>
                <a:xfrm>
                  <a:off x="5724128" y="5157192"/>
                  <a:ext cx="0" cy="72008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" name="直接连接符 29"/>
                <p:cNvCxnSpPr/>
                <p:nvPr/>
              </p:nvCxnSpPr>
              <p:spPr>
                <a:xfrm>
                  <a:off x="2339752" y="5229200"/>
                  <a:ext cx="3384376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8" name="左大括号 1"/>
              <p:cNvSpPr/>
              <p:nvPr/>
            </p:nvSpPr>
            <p:spPr>
              <a:xfrm rot="-5400000">
                <a:off x="2677519" y="3230324"/>
                <a:ext cx="150129" cy="3128679"/>
              </a:xfrm>
              <a:prstGeom prst="leftBrace">
                <a:avLst>
                  <a:gd name="adj1" fmla="val 83263"/>
                  <a:gd name="adj2" fmla="val 50329"/>
                </a:avLst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anchor="ctr"/>
              <a:lstStyle/>
              <a:p>
                <a:pPr latinLnBrk="1">
                  <a:buFont typeface="Arial" panose="020B0604020202020204" pitchFamily="34" charset="0"/>
                </a:pPr>
                <a:endParaRPr lang="zh-CN" altLang="en-US" sz="160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49" name="TextBox 23"/>
              <p:cNvSpPr txBox="1"/>
              <p:nvPr/>
            </p:nvSpPr>
            <p:spPr>
              <a:xfrm>
                <a:off x="2246566" y="4883287"/>
                <a:ext cx="1146906" cy="439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atinLnBrk="1">
                  <a:buFont typeface="Arial" panose="020B0604020202020204" pitchFamily="34" charset="0"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14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公顷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4767263" y="2944744"/>
              <a:ext cx="0" cy="1503363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54" name="左大括号 53"/>
            <p:cNvSpPr/>
            <p:nvPr/>
          </p:nvSpPr>
          <p:spPr>
            <a:xfrm rot="5400000">
              <a:off x="4933950" y="3871844"/>
              <a:ext cx="136525" cy="433388"/>
            </a:xfrm>
            <a:prstGeom prst="leftBrace">
              <a:avLst>
                <a:gd name="adj1" fmla="val 78831"/>
                <a:gd name="adj2" fmla="val 50329"/>
              </a:avLst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atinLnBrk="1">
                <a:buFont typeface="Arial" panose="020B0604020202020204" pitchFamily="34" charset="0"/>
              </a:pPr>
              <a:endParaRPr lang="zh-CN" altLang="en-US" sz="160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5" name="TextBox 22"/>
            <p:cNvSpPr txBox="1"/>
            <p:nvPr/>
          </p:nvSpPr>
          <p:spPr>
            <a:xfrm>
              <a:off x="4791075" y="3160644"/>
              <a:ext cx="1425575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比原计划多造的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6" name="矩形: 圆角 3"/>
          <p:cNvSpPr/>
          <p:nvPr/>
        </p:nvSpPr>
        <p:spPr>
          <a:xfrm>
            <a:off x="1406123" y="2194382"/>
            <a:ext cx="1038627" cy="4476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7" name="对话气泡: 圆角矩形 56"/>
          <p:cNvSpPr/>
          <p:nvPr/>
        </p:nvSpPr>
        <p:spPr>
          <a:xfrm>
            <a:off x="283270" y="2192437"/>
            <a:ext cx="925178" cy="447675"/>
          </a:xfrm>
          <a:prstGeom prst="wedgeRoundRectCallout">
            <a:avLst>
              <a:gd name="adj1" fmla="val 66868"/>
              <a:gd name="adj2" fmla="val 2296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latinLnBrk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单位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406123" y="1707654"/>
            <a:ext cx="7461248" cy="2084387"/>
            <a:chOff x="164" y="233"/>
            <a:chExt cx="4700" cy="1313"/>
          </a:xfrm>
        </p:grpSpPr>
        <p:sp>
          <p:nvSpPr>
            <p:cNvPr id="17434" name="AutoShape 27"/>
            <p:cNvSpPr/>
            <p:nvPr/>
          </p:nvSpPr>
          <p:spPr>
            <a:xfrm>
              <a:off x="164" y="533"/>
              <a:ext cx="3906" cy="319"/>
            </a:xfrm>
            <a:prstGeom prst="wedgeRoundRectCallout">
              <a:avLst>
                <a:gd name="adj1" fmla="val 53556"/>
                <a:gd name="adj2" fmla="val 1950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也可以先求实际造林是原计划的百分之多少。</a:t>
              </a:r>
              <a:endPara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7435" name="Picture 3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58" y="233"/>
              <a:ext cx="606" cy="131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02671" y="2912740"/>
            <a:ext cx="3622040" cy="125085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437502" y="2674173"/>
            <a:ext cx="2445385" cy="184179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9459" name="矩形 3"/>
          <p:cNvSpPr/>
          <p:nvPr/>
        </p:nvSpPr>
        <p:spPr>
          <a:xfrm>
            <a:off x="1532023" y="2674173"/>
            <a:ext cx="2424112" cy="182274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(14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12)÷12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2÷12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≈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0.167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16.7%</a:t>
            </a:r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9460" name="组合 8"/>
          <p:cNvGrpSpPr/>
          <p:nvPr/>
        </p:nvGrpSpPr>
        <p:grpSpPr>
          <a:xfrm>
            <a:off x="4266902" y="2950253"/>
            <a:ext cx="3473450" cy="1002762"/>
            <a:chOff x="3707904" y="2622980"/>
            <a:chExt cx="3473487" cy="1002783"/>
          </a:xfrm>
        </p:grpSpPr>
        <p:sp>
          <p:nvSpPr>
            <p:cNvPr id="19461" name="TextBox 4"/>
            <p:cNvSpPr txBox="1"/>
            <p:nvPr/>
          </p:nvSpPr>
          <p:spPr>
            <a:xfrm>
              <a:off x="3707904" y="2622980"/>
              <a:ext cx="3466230" cy="4931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14÷12≈1.167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116.7%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2" name="TextBox 4"/>
            <p:cNvSpPr txBox="1"/>
            <p:nvPr/>
          </p:nvSpPr>
          <p:spPr>
            <a:xfrm>
              <a:off x="3715161" y="3132605"/>
              <a:ext cx="3466230" cy="4931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116.7%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100%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16.7%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9463" name="矩形 12"/>
          <p:cNvSpPr/>
          <p:nvPr/>
        </p:nvSpPr>
        <p:spPr>
          <a:xfrm>
            <a:off x="3013818" y="4496916"/>
            <a:ext cx="602267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答：实际造林比原计划增加了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16.7%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6384"/>
            <a:ext cx="693227" cy="6950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53349" y="867333"/>
            <a:ext cx="4137485" cy="18169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357505" marR="0" indent="-357505" latinLnBrk="1">
              <a:lnSpc>
                <a:spcPct val="150000"/>
              </a:lnSpc>
              <a:buClrTx/>
              <a:buSzTx/>
              <a:buFontTx/>
              <a:defRPr kumimoji="0" sz="2600" b="1" strike="noStrike" cap="none" spc="0" normalizeH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indent="0"/>
            <a:r>
              <a:rPr lang="zh-CN" altLang="en-US" dirty="0"/>
              <a:t>原计划造林 12 公顷，实际造林 14 公顷。实际造林比原计划增加了百分之多少？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57" y="867324"/>
            <a:ext cx="2821747" cy="18418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75" y="2687638"/>
            <a:ext cx="2051050" cy="192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88" y="2914650"/>
            <a:ext cx="2879725" cy="98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矩形 8"/>
          <p:cNvSpPr/>
          <p:nvPr/>
        </p:nvSpPr>
        <p:spPr>
          <a:xfrm>
            <a:off x="1116013" y="290513"/>
            <a:ext cx="6192837" cy="2382837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1508" name="矩形 9"/>
          <p:cNvSpPr/>
          <p:nvPr/>
        </p:nvSpPr>
        <p:spPr>
          <a:xfrm>
            <a:off x="1116013" y="2808288"/>
            <a:ext cx="6192837" cy="1728787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11243" y="3795886"/>
            <a:ext cx="4863466" cy="1114500"/>
            <a:chOff x="3611018" y="3795518"/>
            <a:chExt cx="4863877" cy="1115670"/>
          </a:xfrm>
        </p:grpSpPr>
        <p:pic>
          <p:nvPicPr>
            <p:cNvPr id="21510" name="Picture 3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81376" y="3795518"/>
              <a:ext cx="893519" cy="11156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1" name="AutoShape 27"/>
            <p:cNvSpPr/>
            <p:nvPr/>
          </p:nvSpPr>
          <p:spPr>
            <a:xfrm>
              <a:off x="3611018" y="4152996"/>
              <a:ext cx="3697920" cy="597437"/>
            </a:xfrm>
            <a:prstGeom prst="wedgeRoundRectCallout">
              <a:avLst>
                <a:gd name="adj1" fmla="val 56210"/>
                <a:gd name="adj2" fmla="val 1424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比一比，你有什么发现？</a:t>
              </a:r>
              <a:endPara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1512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388938"/>
            <a:ext cx="5753100" cy="218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76825" y="2019300"/>
            <a:ext cx="2274888" cy="25955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(14-12)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0.143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14.3%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0" name="文本框 8"/>
          <p:cNvSpPr txBox="1"/>
          <p:nvPr>
            <p:custDataLst>
              <p:tags r:id="rId1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1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3476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矩形 1"/>
          <p:cNvSpPr/>
          <p:nvPr/>
        </p:nvSpPr>
        <p:spPr>
          <a:xfrm>
            <a:off x="1223963" y="555625"/>
            <a:ext cx="6696075" cy="1216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我们原计划造林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公顷，实际造林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14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公顷。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原计划造林比实际造林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减少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了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     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09548" y="1919288"/>
            <a:ext cx="3437090" cy="1304925"/>
            <a:chOff x="2273087" y="3777498"/>
            <a:chExt cx="3437494" cy="1305442"/>
          </a:xfrm>
        </p:grpSpPr>
        <p:pic>
          <p:nvPicPr>
            <p:cNvPr id="22534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73087" y="3777498"/>
              <a:ext cx="643261" cy="13054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5" name="AutoShape 27"/>
            <p:cNvSpPr/>
            <p:nvPr/>
          </p:nvSpPr>
          <p:spPr>
            <a:xfrm>
              <a:off x="3334317" y="3877255"/>
              <a:ext cx="2376264" cy="597437"/>
            </a:xfrm>
            <a:prstGeom prst="wedgeRoundRectCallout">
              <a:avLst>
                <a:gd name="adj1" fmla="val -59949"/>
                <a:gd name="adj2" fmla="val -772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你会解答吗？</a:t>
              </a:r>
              <a:endParaRPr lang="zh-CN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AutoShape 27"/>
          <p:cNvSpPr/>
          <p:nvPr/>
        </p:nvSpPr>
        <p:spPr>
          <a:xfrm>
            <a:off x="2212975" y="2925763"/>
            <a:ext cx="2633663" cy="596900"/>
          </a:xfrm>
          <a:prstGeom prst="wedgeRoundRectCallout">
            <a:avLst>
              <a:gd name="adj1" fmla="val -55495"/>
              <a:gd name="adj2" fmla="val -47935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atinLnBrk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为什么除以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14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？</a:t>
            </a:r>
            <a:endParaRPr lang="zh-CN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81700" y="1111250"/>
            <a:ext cx="812800" cy="660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14.3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</p:bldLst>
  </p:timing>
</p:sld>
</file>

<file path=ppt/tags/tag1.xml><?xml version="1.0" encoding="utf-8"?>
<p:tagLst xmlns:p="http://schemas.openxmlformats.org/presentationml/2006/main">
  <p:tag name="ISLIDE.ADDREMOVEWATERMARK" val="8I9IJoB0Pj"/>
</p:tagLst>
</file>

<file path=ppt/tags/tag10.xml><?xml version="1.0" encoding="utf-8"?>
<p:tagLst xmlns:p="http://schemas.openxmlformats.org/presentationml/2006/main">
  <p:tag name="ISLIDE.ADDREMOVEWATERMARK" val="8I9IJoB0Pj"/>
</p:tagLst>
</file>

<file path=ppt/tags/tag11.xml><?xml version="1.0" encoding="utf-8"?>
<p:tagLst xmlns:p="http://schemas.openxmlformats.org/presentationml/2006/main">
  <p:tag name="ISLIDE.ADDREMOVEWATERMARK" val="xQfAhje8P3"/>
</p:tagLst>
</file>

<file path=ppt/tags/tag12.xml><?xml version="1.0" encoding="utf-8"?>
<p:tagLst xmlns:p="http://schemas.openxmlformats.org/presentationml/2006/main">
  <p:tag name="ISLIDE.ADDREMOVEWATERMARK" val="8I9IJoB0Pj"/>
</p:tagLst>
</file>

<file path=ppt/tags/tag13.xml><?xml version="1.0" encoding="utf-8"?>
<p:tagLst xmlns:p="http://schemas.openxmlformats.org/presentationml/2006/main">
  <p:tag name="ISLIDE.ADDREMOVEWATERMARK" val="xQfAhje8P3"/>
</p:tagLst>
</file>

<file path=ppt/tags/tag14.xml><?xml version="1.0" encoding="utf-8"?>
<p:tagLst xmlns:p="http://schemas.openxmlformats.org/presentationml/2006/main">
  <p:tag name="ISLIDE.ADDREMOVEWATERMARK" val="8I9IJoB0Pj"/>
</p:tagLst>
</file>

<file path=ppt/tags/tag15.xml><?xml version="1.0" encoding="utf-8"?>
<p:tagLst xmlns:p="http://schemas.openxmlformats.org/presentationml/2006/main">
  <p:tag name="ISLIDE.ADDREMOVEWATERMARK" val="xQfAhje8P3"/>
</p:tagLst>
</file>

<file path=ppt/tags/tag16.xml><?xml version="1.0" encoding="utf-8"?>
<p:tagLst xmlns:p="http://schemas.openxmlformats.org/presentationml/2006/main">
  <p:tag name="ISLIDE.ADDREMOVEWATERMARK" val="8I9IJoB0Pj"/>
</p:tagLst>
</file>

<file path=ppt/tags/tag17.xml><?xml version="1.0" encoding="utf-8"?>
<p:tagLst xmlns:p="http://schemas.openxmlformats.org/presentationml/2006/main">
  <p:tag name="ISLIDE.ADDREMOVEWATERMARK" val="xQfAhje8P3"/>
</p:tagLst>
</file>

<file path=ppt/tags/tag18.xml><?xml version="1.0" encoding="utf-8"?>
<p:tagLst xmlns:p="http://schemas.openxmlformats.org/presentationml/2006/main">
  <p:tag name="ISLIDE.ADDREMOVEWATERMARK" val="8I9IJoB0Pj"/>
</p:tagLst>
</file>

<file path=ppt/tags/tag19.xml><?xml version="1.0" encoding="utf-8"?>
<p:tagLst xmlns:p="http://schemas.openxmlformats.org/presentationml/2006/main">
  <p:tag name="ISLIDE.ADDREMOVEWATERMARK" val="xQfAhje8P3"/>
</p:tagLst>
</file>

<file path=ppt/tags/tag2.xml><?xml version="1.0" encoding="utf-8"?>
<p:tagLst xmlns:p="http://schemas.openxmlformats.org/presentationml/2006/main">
  <p:tag name="ISLIDE.ADDREMOVEWATERMARK" val="xQfAhje8P3"/>
</p:tagLst>
</file>

<file path=ppt/tags/tag20.xml><?xml version="1.0" encoding="utf-8"?>
<p:tagLst xmlns:p="http://schemas.openxmlformats.org/presentationml/2006/main">
  <p:tag name="ISLIDE.ADDREMOVEWATERMARK" val="ndDjqKPMGN"/>
</p:tagLst>
</file>

<file path=ppt/tags/tag21.xml><?xml version="1.0" encoding="utf-8"?>
<p:tagLst xmlns:p="http://schemas.openxmlformats.org/presentationml/2006/main">
  <p:tag name="ISLIDE.ADDREMOVEWATERMARK" val="4J2DWMeMGz"/>
</p:tagLst>
</file>

<file path=ppt/tags/tag22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KSO_WM_UNIT_TABLE_BEAUTIFY" val="{d4c0bfeb-3df0-4baf-8ba8-0efba93ce8c9}"/>
</p:tagLst>
</file>

<file path=ppt/tags/tag4.xml><?xml version="1.0" encoding="utf-8"?>
<p:tagLst xmlns:p="http://schemas.openxmlformats.org/presentationml/2006/main">
  <p:tag name="ISLIDE.ADDREMOVEWATERMARK" val="8I9IJoB0Pj"/>
</p:tagLst>
</file>

<file path=ppt/tags/tag5.xml><?xml version="1.0" encoding="utf-8"?>
<p:tagLst xmlns:p="http://schemas.openxmlformats.org/presentationml/2006/main">
  <p:tag name="ISLIDE.ADDREMOVEWATERMARK" val="xQfAhje8P3"/>
</p:tagLst>
</file>

<file path=ppt/tags/tag6.xml><?xml version="1.0" encoding="utf-8"?>
<p:tagLst xmlns:p="http://schemas.openxmlformats.org/presentationml/2006/main">
  <p:tag name="ISLIDE.ADDREMOVEWATERMARK" val="8I9IJoB0Pj"/>
</p:tagLst>
</file>

<file path=ppt/tags/tag7.xml><?xml version="1.0" encoding="utf-8"?>
<p:tagLst xmlns:p="http://schemas.openxmlformats.org/presentationml/2006/main">
  <p:tag name="ISLIDE.ADDREMOVEWATERMARK" val="xQfAhje8P3"/>
</p:tagLst>
</file>

<file path=ppt/tags/tag8.xml><?xml version="1.0" encoding="utf-8"?>
<p:tagLst xmlns:p="http://schemas.openxmlformats.org/presentationml/2006/main">
  <p:tag name="ISLIDE.ADDREMOVEWATERMARK" val="8I9IJoB0Pj"/>
</p:tagLst>
</file>

<file path=ppt/tags/tag9.xml><?xml version="1.0" encoding="utf-8"?>
<p:tagLst xmlns:p="http://schemas.openxmlformats.org/presentationml/2006/main">
  <p:tag name="ISLIDE.ADDREMOVEWATERMARK" val="xQfAhje8P3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1225</Words>
  <Application>WPS 演示</Application>
  <PresentationFormat>全屏显示(16:9)</PresentationFormat>
  <Paragraphs>201</Paragraphs>
  <Slides>14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611</cp:revision>
  <dcterms:created xsi:type="dcterms:W3CDTF">2008-03-19T06:41:00Z</dcterms:created>
  <dcterms:modified xsi:type="dcterms:W3CDTF">2023-09-06T13:11:10Z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0B0D314CABD049269AACDA81C5F1E2E2_12</vt:lpwstr>
  </property>
</Properties>
</file>