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3"/>
  </p:notesMasterIdLst>
  <p:sldIdLst>
    <p:sldId id="354" r:id="rId2"/>
    <p:sldId id="344" r:id="rId3"/>
    <p:sldId id="358" r:id="rId4"/>
    <p:sldId id="365" r:id="rId5"/>
    <p:sldId id="366" r:id="rId6"/>
    <p:sldId id="367" r:id="rId7"/>
    <p:sldId id="359" r:id="rId8"/>
    <p:sldId id="360" r:id="rId9"/>
    <p:sldId id="363" r:id="rId10"/>
    <p:sldId id="377" r:id="rId11"/>
    <p:sldId id="378" r:id="rId12"/>
    <p:sldId id="361" r:id="rId13"/>
    <p:sldId id="362" r:id="rId14"/>
    <p:sldId id="368" r:id="rId15"/>
    <p:sldId id="369" r:id="rId16"/>
    <p:sldId id="379" r:id="rId17"/>
    <p:sldId id="371" r:id="rId18"/>
    <p:sldId id="372" r:id="rId19"/>
    <p:sldId id="373" r:id="rId20"/>
    <p:sldId id="374" r:id="rId21"/>
    <p:sldId id="328" r:id="rId22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CF1"/>
    <a:srgbClr val="4F81BD"/>
    <a:srgbClr val="E7F8FF"/>
    <a:srgbClr val="01A0E9"/>
    <a:srgbClr val="ECFBFE"/>
    <a:srgbClr val="6AD0FE"/>
    <a:srgbClr val="3FC6E1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67" autoAdjust="0"/>
    <p:restoredTop sz="96349" autoAdjust="0"/>
  </p:normalViewPr>
  <p:slideViewPr>
    <p:cSldViewPr snapToGrid="0">
      <p:cViewPr varScale="1">
        <p:scale>
          <a:sx n="114" d="100"/>
          <a:sy n="114" d="100"/>
        </p:scale>
        <p:origin x="355" y="82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605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07DD5AD-A068-49AC-BBB3-710DCBB8B3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D444E59-BD30-4F4A-A255-947BA5CA5DC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D94CA4AD-7C64-4BC8-81AD-FB5DBA57AC73}" type="datetimeFigureOut">
              <a:rPr lang="zh-CN" altLang="en-US"/>
              <a:pPr>
                <a:defRPr/>
              </a:pPr>
              <a:t>2023/2/12</a:t>
            </a:fld>
            <a:endParaRPr lang="zh-CN" altLang="en-US" dirty="0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03EC438A-01D8-4F0A-9F37-7830BBC477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1E5BEDF9-B6EB-4AD8-9B43-60136DDAD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97FAFE-BC51-4C75-BC36-0546673CD6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85EEDF-7E2A-4FDA-B69C-2F52DF986B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6B39D1E9-362C-453A-81BE-DB4DA14B10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>
            <a:extLst>
              <a:ext uri="{FF2B5EF4-FFF2-40B4-BE49-F238E27FC236}">
                <a16:creationId xmlns:a16="http://schemas.microsoft.com/office/drawing/2014/main" id="{1D1B7A97-B871-4091-A287-A247F74D4A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>
            <a:extLst>
              <a:ext uri="{FF2B5EF4-FFF2-40B4-BE49-F238E27FC236}">
                <a16:creationId xmlns:a16="http://schemas.microsoft.com/office/drawing/2014/main" id="{EA29D318-3D23-40A9-A2DD-147AC3A112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604" name="灯片编号占位符 3">
            <a:extLst>
              <a:ext uri="{FF2B5EF4-FFF2-40B4-BE49-F238E27FC236}">
                <a16:creationId xmlns:a16="http://schemas.microsoft.com/office/drawing/2014/main" id="{1A1B054A-1225-469D-8D96-658CDF5F20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1F3E725-D022-48C9-8751-E6672E83C5D1}" type="slidenum">
              <a:rPr lang="zh-CN" altLang="en-US" smtClean="0">
                <a:ea typeface="黑体" panose="02010609060101010101" pitchFamily="49" charset="-122"/>
              </a:rPr>
              <a:pPr/>
              <a:t>16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13467056-D8DE-4435-B809-FFCAC1A73A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C88920ED-3263-46A8-AE25-84F00DD127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3"/>
          <a:stretch>
            <a:fillRect/>
          </a:stretch>
        </p:blipFill>
        <p:spPr bwMode="auto">
          <a:xfrm>
            <a:off x="131763" y="3021013"/>
            <a:ext cx="5686425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7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F1AE5AAC-4868-4229-BE88-7F2D42A492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381520E-C699-4F81-8B1C-2CD303F9333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93700"/>
            <a:ext cx="9144000" cy="4344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961AD15-44CF-4CF0-B88B-8AC7FF0518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93700"/>
            <a:ext cx="9144000" cy="84138"/>
          </a:xfrm>
          <a:prstGeom prst="rect">
            <a:avLst/>
          </a:prstGeom>
          <a:solidFill>
            <a:srgbClr val="D3ECF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4D94160-35DD-45ED-AD09-9CF8A40854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697413"/>
            <a:ext cx="9144000" cy="82550"/>
          </a:xfrm>
          <a:prstGeom prst="rect">
            <a:avLst/>
          </a:prstGeom>
          <a:solidFill>
            <a:srgbClr val="D3ECF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6973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501D1A63-045C-46EE-A3C8-0B1A01424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5">
            <a:extLst>
              <a:ext uri="{FF2B5EF4-FFF2-40B4-BE49-F238E27FC236}">
                <a16:creationId xmlns:a16="http://schemas.microsoft.com/office/drawing/2014/main" id="{40857725-D338-44C7-B4C8-88374DD77B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5425" y="206375"/>
            <a:ext cx="8693150" cy="4719638"/>
          </a:xfrm>
          <a:prstGeom prst="roundRect">
            <a:avLst>
              <a:gd name="adj" fmla="val 7824"/>
            </a:avLst>
          </a:prstGeom>
          <a:solidFill>
            <a:srgbClr val="FFFFFF"/>
          </a:solidFill>
          <a:ln w="38100">
            <a:solidFill>
              <a:srgbClr val="D3ECF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5047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>
            <a:extLst>
              <a:ext uri="{FF2B5EF4-FFF2-40B4-BE49-F238E27FC236}">
                <a16:creationId xmlns:a16="http://schemas.microsoft.com/office/drawing/2014/main" id="{A33B0A80-C201-4F82-B38C-6066607282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6">
            <a:extLst>
              <a:ext uri="{FF2B5EF4-FFF2-40B4-BE49-F238E27FC236}">
                <a16:creationId xmlns:a16="http://schemas.microsoft.com/office/drawing/2014/main" id="{5DAF4A95-4537-44DB-91FC-BCEE03C2DE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28" name="图片 1">
            <a:extLst>
              <a:ext uri="{FF2B5EF4-FFF2-40B4-BE49-F238E27FC236}">
                <a16:creationId xmlns:a16="http://schemas.microsoft.com/office/drawing/2014/main" id="{3536CD0F-1230-4339-A08A-B873F9CB6CB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6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6B5B7F6-B3B6-4A42-83A5-3CC73173DE64}"/>
              </a:ext>
            </a:extLst>
          </p:cNvPr>
          <p:cNvCxnSpPr/>
          <p:nvPr/>
        </p:nvCxnSpPr>
        <p:spPr>
          <a:xfrm>
            <a:off x="1793875" y="2486025"/>
            <a:ext cx="51958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副标题 6">
            <a:extLst>
              <a:ext uri="{FF2B5EF4-FFF2-40B4-BE49-F238E27FC236}">
                <a16:creationId xmlns:a16="http://schemas.microsoft.com/office/drawing/2014/main" id="{75ED549D-960E-412B-9935-3EF6B5CF95D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217863" y="2586038"/>
            <a:ext cx="2349500" cy="5000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dirty="0">
                <a:ea typeface="楷体" panose="02010609060101010101" pitchFamily="49" charset="-122"/>
              </a:rPr>
              <a:t>R</a:t>
            </a:r>
            <a:r>
              <a:rPr lang="zh-CN" altLang="en-US" dirty="0">
                <a:latin typeface="+mn-ea"/>
              </a:rPr>
              <a:t>·</a:t>
            </a:r>
            <a:r>
              <a:rPr lang="zh-CN" altLang="en-US" dirty="0">
                <a:ea typeface="楷体" panose="02010609060101010101" pitchFamily="49" charset="-122"/>
              </a:rPr>
              <a:t>六年级下册</a:t>
            </a:r>
          </a:p>
        </p:txBody>
      </p:sp>
      <p:sp>
        <p:nvSpPr>
          <p:cNvPr id="10244" name="标题 5">
            <a:extLst>
              <a:ext uri="{FF2B5EF4-FFF2-40B4-BE49-F238E27FC236}">
                <a16:creationId xmlns:a16="http://schemas.microsoft.com/office/drawing/2014/main" id="{108C7D7A-A7FB-428F-9821-AACEF6CBCE6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711575" y="1800225"/>
            <a:ext cx="233045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3600"/>
              <a:t>正比例</a:t>
            </a:r>
          </a:p>
        </p:txBody>
      </p:sp>
      <p:sp>
        <p:nvSpPr>
          <p:cNvPr id="10245" name="TextBox 1">
            <a:extLst>
              <a:ext uri="{FF2B5EF4-FFF2-40B4-BE49-F238E27FC236}">
                <a16:creationId xmlns:a16="http://schemas.microsoft.com/office/drawing/2014/main" id="{32E1360C-A30C-43EE-81B5-5AC21E686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1179513"/>
            <a:ext cx="4838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4000" b="1">
                <a:latin typeface="Times New Roman" panose="02020603050405020304" pitchFamily="18" charset="0"/>
                <a:ea typeface="黑体" panose="02010609060101010101" pitchFamily="49" charset="-122"/>
              </a:rPr>
              <a:t>正比例和反比例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D964AD4-52A4-44A7-90D8-49B25BE1D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118" y="868742"/>
            <a:ext cx="1484457" cy="13956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A989C130-0DC1-423E-AC70-F3A1BC01A970}"/>
              </a:ext>
            </a:extLst>
          </p:cNvPr>
          <p:cNvGraphicFramePr>
            <a:graphicFrameLocks noGrp="1"/>
          </p:cNvGraphicFramePr>
          <p:nvPr/>
        </p:nvGraphicFramePr>
        <p:xfrm>
          <a:off x="1014413" y="2487613"/>
          <a:ext cx="7135812" cy="8175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1585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9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9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9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9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9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87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时间（时）</a:t>
                      </a:r>
                      <a:endParaRPr lang="zh-CN" sz="20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4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5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6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>
                          <a:effectLst/>
                        </a:rPr>
                        <a:t>…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7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路程（千米）</a:t>
                      </a:r>
                      <a:endParaRPr lang="zh-CN" sz="20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80</a:t>
                      </a:r>
                      <a:endParaRPr lang="zh-CN" sz="20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160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240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320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400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 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…</a:t>
                      </a:r>
                      <a:endParaRPr lang="zh-CN" sz="20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F45F545E-E640-4441-8FDF-D9D1F9B94744}"/>
              </a:ext>
            </a:extLst>
          </p:cNvPr>
          <p:cNvGraphicFramePr/>
          <p:nvPr/>
        </p:nvGraphicFramePr>
        <p:xfrm>
          <a:off x="1014854" y="1138236"/>
          <a:ext cx="7140796" cy="117817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50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4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0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7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38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50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44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9745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数量</a:t>
                      </a: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/m</a:t>
                      </a:r>
                      <a:endParaRPr lang="en-US" altLang="zh-CN" sz="2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...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43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总价</a:t>
                      </a: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元</a:t>
                      </a:r>
                      <a:endParaRPr lang="zh-CN" altLang="en-US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3.5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10.5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17.5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24.5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28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...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FF003C6B-3198-4BD9-921C-0084D645173F}"/>
              </a:ext>
            </a:extLst>
          </p:cNvPr>
          <p:cNvSpPr txBox="1"/>
          <p:nvPr/>
        </p:nvSpPr>
        <p:spPr>
          <a:xfrm>
            <a:off x="166688" y="3438525"/>
            <a:ext cx="917575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zh-CN" altLang="en-US" sz="3200" b="1" dirty="0">
                <a:solidFill>
                  <a:schemeClr val="tx2"/>
                </a:solidFill>
                <a:latin typeface="+mj-lt"/>
                <a:ea typeface="+mj-ea"/>
              </a:rPr>
              <a:t>        一个量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变大</a:t>
            </a:r>
            <a:r>
              <a:rPr lang="zh-CN" altLang="en-US" sz="3200" b="1" dirty="0">
                <a:solidFill>
                  <a:schemeClr val="tx2"/>
                </a:solidFill>
                <a:latin typeface="+mj-lt"/>
                <a:ea typeface="+mj-ea"/>
              </a:rPr>
              <a:t>，另一个量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也变大</a:t>
            </a:r>
            <a:r>
              <a:rPr lang="zh-CN" altLang="en-US" sz="3200" b="1" dirty="0">
                <a:solidFill>
                  <a:schemeClr val="tx2"/>
                </a:solidFill>
                <a:latin typeface="+mj-lt"/>
                <a:ea typeface="+mj-ea"/>
              </a:rPr>
              <a:t>；一个量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变小</a:t>
            </a:r>
            <a:r>
              <a:rPr lang="zh-CN" altLang="en-US" sz="3200" b="1" dirty="0">
                <a:solidFill>
                  <a:schemeClr val="tx2"/>
                </a:solidFill>
                <a:latin typeface="+mj-lt"/>
                <a:ea typeface="+mj-ea"/>
              </a:rPr>
              <a:t>，另一个量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也变小</a:t>
            </a:r>
            <a:r>
              <a:rPr lang="zh-CN" altLang="en-US" sz="3200" b="1" dirty="0">
                <a:solidFill>
                  <a:schemeClr val="tx2"/>
                </a:solidFill>
                <a:latin typeface="+mj-lt"/>
                <a:ea typeface="+mj-ea"/>
              </a:rPr>
              <a:t>；而且这两种量的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比值一定</a:t>
            </a:r>
            <a:r>
              <a:rPr lang="zh-CN" altLang="en-US" sz="3200" b="1" dirty="0">
                <a:solidFill>
                  <a:schemeClr val="tx2"/>
                </a:solidFill>
                <a:latin typeface="+mj-lt"/>
                <a:ea typeface="+mj-ea"/>
              </a:rPr>
              <a:t>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C15D891-5E64-422F-97CE-91B772D672B6}"/>
              </a:ext>
            </a:extLst>
          </p:cNvPr>
          <p:cNvSpPr/>
          <p:nvPr/>
        </p:nvSpPr>
        <p:spPr>
          <a:xfrm>
            <a:off x="628650" y="1490663"/>
            <a:ext cx="67786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3200" b="1" kern="1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成正比例的量的三要素：</a:t>
            </a:r>
          </a:p>
          <a:p>
            <a:pPr algn="just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1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zh-CN" altLang="zh-CN" sz="3200" b="1" kern="1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第一：两种相关联的量。</a:t>
            </a:r>
          </a:p>
          <a:p>
            <a:pPr algn="just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1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zh-CN" altLang="zh-CN" sz="3200" b="1" kern="1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zh-CN" altLang="en-US" sz="3200" b="1" kern="1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zh-CN" altLang="zh-CN" sz="3200" b="1" kern="1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：两个量的比值一定。</a:t>
            </a:r>
          </a:p>
        </p:txBody>
      </p:sp>
      <p:grpSp>
        <p:nvGrpSpPr>
          <p:cNvPr id="19459" name="组合 6">
            <a:extLst>
              <a:ext uri="{FF2B5EF4-FFF2-40B4-BE49-F238E27FC236}">
                <a16:creationId xmlns:a16="http://schemas.microsoft.com/office/drawing/2014/main" id="{0A036231-A6DD-4C5F-90BA-379464790946}"/>
              </a:ext>
            </a:extLst>
          </p:cNvPr>
          <p:cNvGrpSpPr>
            <a:grpSpLocks/>
          </p:cNvGrpSpPr>
          <p:nvPr/>
        </p:nvGrpSpPr>
        <p:grpSpPr bwMode="auto">
          <a:xfrm>
            <a:off x="269875" y="582613"/>
            <a:ext cx="1908175" cy="614362"/>
            <a:chOff x="217184" y="622852"/>
            <a:chExt cx="1907658" cy="613646"/>
          </a:xfrm>
        </p:grpSpPr>
        <p:sp>
          <p:nvSpPr>
            <p:cNvPr id="8" name="矩形: 圆角 1">
              <a:extLst>
                <a:ext uri="{FF2B5EF4-FFF2-40B4-BE49-F238E27FC236}">
                  <a16:creationId xmlns:a16="http://schemas.microsoft.com/office/drawing/2014/main" id="{349BFDCE-C122-4D73-8D41-E5C9A506CE11}"/>
                </a:ext>
              </a:extLst>
            </p:cNvPr>
            <p:cNvSpPr/>
            <p:nvPr/>
          </p:nvSpPr>
          <p:spPr>
            <a:xfrm>
              <a:off x="217184" y="622852"/>
              <a:ext cx="1880678" cy="613646"/>
            </a:xfrm>
            <a:prstGeom prst="roundRect">
              <a:avLst/>
            </a:prstGeom>
            <a:solidFill>
              <a:srgbClr val="C6EEF4"/>
            </a:solidFill>
            <a:ln>
              <a:noFill/>
            </a:ln>
            <a:effectLst>
              <a:outerShdw blurRad="63500" dist="508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Rectangle 16">
              <a:extLst>
                <a:ext uri="{FF2B5EF4-FFF2-40B4-BE49-F238E27FC236}">
                  <a16:creationId xmlns:a16="http://schemas.microsoft.com/office/drawing/2014/main" id="{3805AEFF-B758-49A2-BC38-B2198F70E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89" y="637574"/>
              <a:ext cx="1881153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总结归纳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1B11405-E20E-46A2-AB4E-394DC8BEEA8E}"/>
              </a:ext>
            </a:extLst>
          </p:cNvPr>
          <p:cNvSpPr/>
          <p:nvPr/>
        </p:nvSpPr>
        <p:spPr bwMode="auto">
          <a:xfrm>
            <a:off x="328613" y="1246188"/>
            <a:ext cx="8497887" cy="2689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如果用字母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表示两种相关联的量，用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k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表示它们的比值（一定），正比例关系可以用下面的式子表示：</a:t>
            </a:r>
            <a:r>
              <a:rPr lang="zh-CN" altLang="en-US" sz="3200" b="1" kern="0" dirty="0">
                <a:solidFill>
                  <a:schemeClr val="tx2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             </a:t>
            </a:r>
            <a:endParaRPr lang="en-US" altLang="zh-CN" sz="3200" b="1" kern="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E0030D4F-726D-4FEF-A057-45C2D858CD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150140"/>
              </p:ext>
            </p:extLst>
          </p:nvPr>
        </p:nvGraphicFramePr>
        <p:xfrm>
          <a:off x="3651250" y="2654834"/>
          <a:ext cx="1116013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292" imgH="393359" progId="Equation.DSMT4">
                  <p:embed/>
                </p:oleObj>
              </mc:Choice>
              <mc:Fallback>
                <p:oleObj name="Equation" r:id="rId2" imgW="355292" imgH="393359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2654834"/>
                        <a:ext cx="1116013" cy="123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1">
            <a:extLst>
              <a:ext uri="{FF2B5EF4-FFF2-40B4-BE49-F238E27FC236}">
                <a16:creationId xmlns:a16="http://schemas.microsoft.com/office/drawing/2014/main" id="{A4AA5777-E26E-4A90-A1C7-578DD708C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796" y="1209675"/>
            <a:ext cx="7265987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下表是小林家去年上半年每月用电量情况。</a:t>
            </a:r>
          </a:p>
        </p:txBody>
      </p:sp>
      <p:pic>
        <p:nvPicPr>
          <p:cNvPr id="21507" name="图片 2">
            <a:extLst>
              <a:ext uri="{FF2B5EF4-FFF2-40B4-BE49-F238E27FC236}">
                <a16:creationId xmlns:a16="http://schemas.microsoft.com/office/drawing/2014/main" id="{ECA411FC-4906-45FD-ABAD-CD88CFEFA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768475"/>
            <a:ext cx="66611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文本框 1">
            <a:extLst>
              <a:ext uri="{FF2B5EF4-FFF2-40B4-BE49-F238E27FC236}">
                <a16:creationId xmlns:a16="http://schemas.microsoft.com/office/drawing/2014/main" id="{3AFD933F-C5F1-46F8-8B19-1988A8D3C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6525" y="3094038"/>
            <a:ext cx="924877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）分别写出各月电费与用电量的比，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比较比值的大小。</a:t>
            </a:r>
            <a:endParaRPr lang="en-US" altLang="zh-CN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）说明这个比值表示的意义。</a:t>
            </a:r>
            <a:endParaRPr lang="en-US" altLang="zh-CN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）电费与相应的用电量成正比例关系吗？ 为什么？</a:t>
            </a:r>
          </a:p>
        </p:txBody>
      </p:sp>
      <p:grpSp>
        <p:nvGrpSpPr>
          <p:cNvPr id="21509" name="组合 7">
            <a:extLst>
              <a:ext uri="{FF2B5EF4-FFF2-40B4-BE49-F238E27FC236}">
                <a16:creationId xmlns:a16="http://schemas.microsoft.com/office/drawing/2014/main" id="{011DB0F2-4E5D-4CAC-A474-8CD8AAEC1BED}"/>
              </a:ext>
            </a:extLst>
          </p:cNvPr>
          <p:cNvGrpSpPr>
            <a:grpSpLocks/>
          </p:cNvGrpSpPr>
          <p:nvPr/>
        </p:nvGrpSpPr>
        <p:grpSpPr bwMode="auto">
          <a:xfrm>
            <a:off x="269875" y="582613"/>
            <a:ext cx="1908175" cy="614362"/>
            <a:chOff x="217184" y="622852"/>
            <a:chExt cx="1907658" cy="613646"/>
          </a:xfrm>
        </p:grpSpPr>
        <p:sp>
          <p:nvSpPr>
            <p:cNvPr id="9" name="矩形: 圆角 1">
              <a:extLst>
                <a:ext uri="{FF2B5EF4-FFF2-40B4-BE49-F238E27FC236}">
                  <a16:creationId xmlns:a16="http://schemas.microsoft.com/office/drawing/2014/main" id="{C9D54E5F-B2BF-44EE-B56B-70C275F38FCC}"/>
                </a:ext>
              </a:extLst>
            </p:cNvPr>
            <p:cNvSpPr/>
            <p:nvPr/>
          </p:nvSpPr>
          <p:spPr>
            <a:xfrm>
              <a:off x="217184" y="622852"/>
              <a:ext cx="1880678" cy="613646"/>
            </a:xfrm>
            <a:prstGeom prst="roundRect">
              <a:avLst/>
            </a:prstGeom>
            <a:solidFill>
              <a:srgbClr val="C6EEF4"/>
            </a:solidFill>
            <a:ln>
              <a:noFill/>
            </a:ln>
            <a:effectLst>
              <a:outerShdw blurRad="63500" dist="508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112DC713-2993-4031-9479-189E6C6ED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89" y="637574"/>
              <a:ext cx="1881153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随堂练习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8EFF47F-702B-4687-B596-BAB360329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866775"/>
            <a:ext cx="91027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60∶120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65∶130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55∶110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60∶120</a:t>
            </a:r>
          </a:p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65∶130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75∶150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0.5</a:t>
            </a:r>
          </a:p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）比值表示每千瓦时的电费。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）成正比例关系，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因为电费∶用电量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每千瓦时的电费（一定），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比值一定。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1">
            <a:extLst>
              <a:ext uri="{FF2B5EF4-FFF2-40B4-BE49-F238E27FC236}">
                <a16:creationId xmlns:a16="http://schemas.microsoft.com/office/drawing/2014/main" id="{4342A21D-5E2B-425E-98F0-E81BB0F02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1227138"/>
            <a:ext cx="8367713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已知</a:t>
            </a:r>
            <a:r>
              <a:rPr lang="en-US" altLang="zh-CN" sz="32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en-US" altLang="zh-CN" sz="32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成正比例关系，在下表中的空格中填写合适的数。</a:t>
            </a:r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45C32232-FAC7-4556-BEEE-00C14476247E}"/>
              </a:ext>
            </a:extLst>
          </p:cNvPr>
          <p:cNvGraphicFramePr>
            <a:graphicFrameLocks noGrp="1"/>
          </p:cNvGraphicFramePr>
          <p:nvPr/>
        </p:nvGraphicFramePr>
        <p:xfrm>
          <a:off x="423863" y="2571750"/>
          <a:ext cx="8296272" cy="10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18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8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18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18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18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i="1" dirty="0"/>
                        <a:t>x</a:t>
                      </a:r>
                      <a:endParaRPr lang="zh-CN" altLang="en-US" sz="2800" b="1" i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1</a:t>
                      </a:r>
                      <a:endParaRPr lang="zh-CN" altLang="en-US" sz="2800" b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2</a:t>
                      </a:r>
                      <a:endParaRPr lang="zh-CN" altLang="en-US" sz="2800" b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5</a:t>
                      </a:r>
                      <a:endParaRPr lang="zh-CN" altLang="en-US" sz="2800" b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10</a:t>
                      </a:r>
                      <a:endParaRPr lang="zh-CN" altLang="en-US" sz="2800" b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20</a:t>
                      </a:r>
                      <a:endParaRPr lang="zh-CN" altLang="en-US" sz="2800" dirty="0"/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i="1" dirty="0"/>
                        <a:t>y</a:t>
                      </a:r>
                      <a:endParaRPr lang="zh-CN" altLang="en-US" sz="2800" b="1" i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2.5</a:t>
                      </a:r>
                      <a:endParaRPr lang="zh-CN" altLang="en-US" sz="2800" b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7.5</a:t>
                      </a:r>
                      <a:endParaRPr lang="zh-CN" altLang="en-US" sz="2800" b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20</a:t>
                      </a:r>
                      <a:endParaRPr lang="zh-CN" altLang="en-US" sz="2800" b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37.5</a:t>
                      </a:r>
                      <a:endParaRPr lang="zh-CN" altLang="en-US" sz="2800" b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文本框 12">
            <a:extLst>
              <a:ext uri="{FF2B5EF4-FFF2-40B4-BE49-F238E27FC236}">
                <a16:creationId xmlns:a16="http://schemas.microsoft.com/office/drawing/2014/main" id="{10283226-0752-4F98-9008-A6564140E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363" y="3019425"/>
            <a:ext cx="3905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4F63DCE-A185-4517-B345-2E682746E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113" y="2487613"/>
            <a:ext cx="3905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032A948-7D9E-4DF9-A169-6036486C3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463" y="3019425"/>
            <a:ext cx="9017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12.5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A91B3A8-3274-4151-8586-260B06872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487613"/>
            <a:ext cx="3889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321E4D4-086D-4E8D-8699-E4FE32D6A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1713" y="3009900"/>
            <a:ext cx="5953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25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A7DB845-D10C-4FDF-A598-7DD256480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0563" y="2487613"/>
            <a:ext cx="5953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B71AC53-AB1B-4AAC-B10B-D498205F4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5" y="3009900"/>
            <a:ext cx="5953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50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CBF1D8B-56D6-4210-9445-CC98191B361D}"/>
              </a:ext>
            </a:extLst>
          </p:cNvPr>
          <p:cNvSpPr txBox="1"/>
          <p:nvPr/>
        </p:nvSpPr>
        <p:spPr>
          <a:xfrm>
            <a:off x="500063" y="820738"/>
            <a:ext cx="8086725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zh-CN" sz="3200" b="1" dirty="0">
                <a:latin typeface="+mj-lt"/>
                <a:ea typeface="+mj-ea"/>
              </a:rPr>
              <a:t>3.</a:t>
            </a:r>
            <a:r>
              <a:rPr lang="zh-CN" altLang="en-US" sz="3200" b="1" dirty="0">
                <a:latin typeface="+mj-lt"/>
                <a:ea typeface="+mj-ea"/>
              </a:rPr>
              <a:t>判断下面每题中的两种量是否成正比例关系，并说明理由。</a:t>
            </a:r>
          </a:p>
          <a:p>
            <a:pPr algn="just">
              <a:defRPr/>
            </a:pPr>
            <a:r>
              <a:rPr lang="en-US" altLang="zh-CN" sz="3200" b="1" dirty="0">
                <a:latin typeface="+mj-lt"/>
                <a:ea typeface="+mj-ea"/>
              </a:rPr>
              <a:t>(</a:t>
            </a:r>
            <a:r>
              <a:rPr lang="en-US" altLang="zh-CN" sz="3200" b="1">
                <a:latin typeface="+mj-lt"/>
                <a:ea typeface="+mj-ea"/>
              </a:rPr>
              <a:t>1)</a:t>
            </a:r>
            <a:r>
              <a:rPr lang="zh-CN" altLang="en-US" sz="3200" b="1">
                <a:latin typeface="+mj-lt"/>
                <a:ea typeface="+mj-ea"/>
              </a:rPr>
              <a:t>某杂志的</a:t>
            </a:r>
            <a:r>
              <a:rPr lang="zh-CN" altLang="en-US" sz="3200" b="1" dirty="0">
                <a:latin typeface="+mj-lt"/>
                <a:ea typeface="+mj-ea"/>
              </a:rPr>
              <a:t>单价一定，订阅的费用与订阅的数量。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D87DD34-9736-4E1E-9F07-A7BEDF839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2882900"/>
            <a:ext cx="75866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订阅的费用与订阅的数量是两种相关联的量，</a:t>
            </a:r>
          </a:p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       ，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所以订阅的费用与订阅的数量成正比例关系。</a:t>
            </a: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03D76349-E9F5-40DE-9F97-1D0CD481D2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731003"/>
              </p:ext>
            </p:extLst>
          </p:nvPr>
        </p:nvGraphicFramePr>
        <p:xfrm>
          <a:off x="1733550" y="3314700"/>
          <a:ext cx="5659438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00120" imgH="419040" progId="Equation.DSMT4">
                  <p:embed/>
                </p:oleObj>
              </mc:Choice>
              <mc:Fallback>
                <p:oleObj name="Equation" r:id="rId3" imgW="2400120" imgH="41904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3314700"/>
                        <a:ext cx="5659438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">
            <a:extLst>
              <a:ext uri="{FF2B5EF4-FFF2-40B4-BE49-F238E27FC236}">
                <a16:creationId xmlns:a16="http://schemas.microsoft.com/office/drawing/2014/main" id="{536D58A5-74DB-4894-8FCD-208A6F233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6363" y="985838"/>
            <a:ext cx="651986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）正方体的表面积与它的棱长。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2D4B8AF-37E2-4B38-BF20-EDFBB64E8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1662113"/>
            <a:ext cx="76866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正方体的表面积与它的棱长是两种相关联的量，</a:t>
            </a:r>
          </a:p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，棱长是一个变量，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它们的比值不一定，所以正方体的表面积与它的棱长不成正比例关系。</a:t>
            </a: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040E5F07-086E-46EC-865B-6DE7256CFC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8225" y="2336800"/>
          <a:ext cx="4162425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65300" imgH="419100" progId="Equation.DSMT4">
                  <p:embed/>
                </p:oleObj>
              </mc:Choice>
              <mc:Fallback>
                <p:oleObj name="Equation" r:id="rId2" imgW="1765300" imgH="4191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2336800"/>
                        <a:ext cx="4162425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1">
            <a:extLst>
              <a:ext uri="{FF2B5EF4-FFF2-40B4-BE49-F238E27FC236}">
                <a16:creationId xmlns:a16="http://schemas.microsoft.com/office/drawing/2014/main" id="{A7090831-297E-401C-A414-01FCE3B85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09675"/>
            <a:ext cx="74803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）一个人的身高与他的年龄。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2B472E2-8EEF-4E5B-BC3B-BBC1E10D6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1970088"/>
            <a:ext cx="85121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一个人的身高与他的年龄是两种相关联的量，但它们的比值不一定，所以一个人的身高与他的年龄不成正比例关系。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1">
            <a:extLst>
              <a:ext uri="{FF2B5EF4-FFF2-40B4-BE49-F238E27FC236}">
                <a16:creationId xmlns:a16="http://schemas.microsoft.com/office/drawing/2014/main" id="{F4929C3E-94DF-46A4-820E-5463BC2E3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28" y="1000890"/>
            <a:ext cx="8232832" cy="121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）小麦每公顷产量一定，小麦的总产量与公顷数。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3B7D789-E362-424E-8C3F-F68341697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2184400"/>
            <a:ext cx="744061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小麦的总产量与公顷数是两种相关联的量，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     ，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所以小麦的总产量与公顷数成正比例关系。</a:t>
            </a: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BC78A838-37F8-4915-BA8A-9B3CB89932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00150" y="2876550"/>
          <a:ext cx="63785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05100" imgH="419100" progId="Equation.DSMT4">
                  <p:embed/>
                </p:oleObj>
              </mc:Choice>
              <mc:Fallback>
                <p:oleObj name="Equation" r:id="rId2" imgW="2705100" imgH="4191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2876550"/>
                        <a:ext cx="6378575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C91DD73B-B9E9-4DDF-9F23-917D5E8BA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300163"/>
            <a:ext cx="5899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已知路程和时间，怎样求速度？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E74F09D7-3117-48FF-9E75-9FBC925A2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0" y="1809750"/>
            <a:ext cx="3689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速度 = 路程÷时间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B878677B-4299-4AF8-9C01-C51C37810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2370138"/>
            <a:ext cx="5951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已知总价和数量，怎样求单价？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5FC3CADC-EFBA-41B2-B0A7-753B04806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0" y="2884488"/>
            <a:ext cx="3689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单价 = 总价÷数量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9AEBEF96-A142-4C42-8B9B-C5432D032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3462338"/>
            <a:ext cx="8424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已知工作总量和工作时间，怎样求工作效率？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EB7D1AF4-38D9-4814-96FC-727DC0070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4003675"/>
            <a:ext cx="6161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工作效率 = 工作总量÷工作时间</a:t>
            </a:r>
          </a:p>
        </p:txBody>
      </p:sp>
      <p:grpSp>
        <p:nvGrpSpPr>
          <p:cNvPr id="9224" name="组合 1">
            <a:extLst>
              <a:ext uri="{FF2B5EF4-FFF2-40B4-BE49-F238E27FC236}">
                <a16:creationId xmlns:a16="http://schemas.microsoft.com/office/drawing/2014/main" id="{B589E816-5F45-42EF-BA8C-0DD7D783C915}"/>
              </a:ext>
            </a:extLst>
          </p:cNvPr>
          <p:cNvGrpSpPr>
            <a:grpSpLocks/>
          </p:cNvGrpSpPr>
          <p:nvPr/>
        </p:nvGrpSpPr>
        <p:grpSpPr bwMode="auto">
          <a:xfrm>
            <a:off x="269875" y="582613"/>
            <a:ext cx="1908175" cy="614362"/>
            <a:chOff x="217184" y="622852"/>
            <a:chExt cx="1907658" cy="613646"/>
          </a:xfrm>
        </p:grpSpPr>
        <p:sp>
          <p:nvSpPr>
            <p:cNvPr id="11" name="矩形: 圆角 1">
              <a:extLst>
                <a:ext uri="{FF2B5EF4-FFF2-40B4-BE49-F238E27FC236}">
                  <a16:creationId xmlns:a16="http://schemas.microsoft.com/office/drawing/2014/main" id="{7A5AB16E-ED84-4511-B77A-E58AA5926F6C}"/>
                </a:ext>
              </a:extLst>
            </p:cNvPr>
            <p:cNvSpPr/>
            <p:nvPr/>
          </p:nvSpPr>
          <p:spPr>
            <a:xfrm>
              <a:off x="217184" y="622852"/>
              <a:ext cx="1880678" cy="613646"/>
            </a:xfrm>
            <a:prstGeom prst="roundRect">
              <a:avLst/>
            </a:prstGeom>
            <a:solidFill>
              <a:srgbClr val="C6EEF4"/>
            </a:solidFill>
            <a:ln>
              <a:noFill/>
            </a:ln>
            <a:effectLst>
              <a:outerShdw blurRad="63500" dist="508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5F4BB2B4-BF54-4956-8D03-B095D2755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89" y="637574"/>
              <a:ext cx="1881153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新课导入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框 1">
            <a:extLst>
              <a:ext uri="{FF2B5EF4-FFF2-40B4-BE49-F238E27FC236}">
                <a16:creationId xmlns:a16="http://schemas.microsoft.com/office/drawing/2014/main" id="{66E101EC-83FB-416E-88F4-5B18E6F69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85" y="1038551"/>
            <a:ext cx="8936115" cy="121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）一本书的总页数一定，未读的页数与已读的页数。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2DB138C-951A-4820-9770-89516C0C6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2139817"/>
            <a:ext cx="7866062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未读的页数与已读的页数是两种相关联的量，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未读的页数+已读的页数=书的总页数，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这两种量是和一定，不是比值一定，所以未读的页数与已读的页数不成正比例关系。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组合 5">
            <a:extLst>
              <a:ext uri="{FF2B5EF4-FFF2-40B4-BE49-F238E27FC236}">
                <a16:creationId xmlns:a16="http://schemas.microsoft.com/office/drawing/2014/main" id="{D13330E6-F809-4BD3-800B-15EC54FA802D}"/>
              </a:ext>
            </a:extLst>
          </p:cNvPr>
          <p:cNvGrpSpPr>
            <a:grpSpLocks/>
          </p:cNvGrpSpPr>
          <p:nvPr/>
        </p:nvGrpSpPr>
        <p:grpSpPr bwMode="auto">
          <a:xfrm>
            <a:off x="808038" y="598488"/>
            <a:ext cx="7645400" cy="3554412"/>
            <a:chOff x="619562" y="677303"/>
            <a:chExt cx="7645526" cy="3553943"/>
          </a:xfrm>
        </p:grpSpPr>
        <p:pic>
          <p:nvPicPr>
            <p:cNvPr id="30727" name="图片 6">
              <a:extLst>
                <a:ext uri="{FF2B5EF4-FFF2-40B4-BE49-F238E27FC236}">
                  <a16:creationId xmlns:a16="http://schemas.microsoft.com/office/drawing/2014/main" id="{0B1C6B59-B130-4465-B0E9-9D1628276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4" t="23866" r="10719" b="22557"/>
            <a:stretch>
              <a:fillRect/>
            </a:stretch>
          </p:blipFill>
          <p:spPr bwMode="auto">
            <a:xfrm>
              <a:off x="619562" y="677303"/>
              <a:ext cx="7645526" cy="35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8" name="矩形 2">
              <a:extLst>
                <a:ext uri="{FF2B5EF4-FFF2-40B4-BE49-F238E27FC236}">
                  <a16:creationId xmlns:a16="http://schemas.microsoft.com/office/drawing/2014/main" id="{3FE5D558-62FA-4ACD-A000-FDFBEB996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66" y="1551336"/>
              <a:ext cx="522876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32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同学们，今天的数学课你们有哪些收获呢？</a:t>
              </a:r>
            </a:p>
          </p:txBody>
        </p:sp>
      </p:grpSp>
      <p:pic>
        <p:nvPicPr>
          <p:cNvPr id="30723" name="图片 1">
            <a:extLst>
              <a:ext uri="{FF2B5EF4-FFF2-40B4-BE49-F238E27FC236}">
                <a16:creationId xmlns:a16="http://schemas.microsoft.com/office/drawing/2014/main" id="{9B23500E-1C3E-4C36-BC73-C8AFF4C9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9768" y="3143928"/>
            <a:ext cx="1356652" cy="179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4" name="组合 12">
            <a:extLst>
              <a:ext uri="{FF2B5EF4-FFF2-40B4-BE49-F238E27FC236}">
                <a16:creationId xmlns:a16="http://schemas.microsoft.com/office/drawing/2014/main" id="{820215FA-5A00-41B5-84ED-0DFD78A21C23}"/>
              </a:ext>
            </a:extLst>
          </p:cNvPr>
          <p:cNvGrpSpPr>
            <a:grpSpLocks/>
          </p:cNvGrpSpPr>
          <p:nvPr/>
        </p:nvGrpSpPr>
        <p:grpSpPr bwMode="auto">
          <a:xfrm>
            <a:off x="269875" y="582613"/>
            <a:ext cx="1908175" cy="614362"/>
            <a:chOff x="217184" y="622852"/>
            <a:chExt cx="1907658" cy="613646"/>
          </a:xfrm>
        </p:grpSpPr>
        <p:sp>
          <p:nvSpPr>
            <p:cNvPr id="14" name="矩形: 圆角 1">
              <a:extLst>
                <a:ext uri="{FF2B5EF4-FFF2-40B4-BE49-F238E27FC236}">
                  <a16:creationId xmlns:a16="http://schemas.microsoft.com/office/drawing/2014/main" id="{DED2D657-425A-4F01-AC9A-08FC17AF8DB5}"/>
                </a:ext>
              </a:extLst>
            </p:cNvPr>
            <p:cNvSpPr/>
            <p:nvPr/>
          </p:nvSpPr>
          <p:spPr>
            <a:xfrm>
              <a:off x="217184" y="622852"/>
              <a:ext cx="1880678" cy="613646"/>
            </a:xfrm>
            <a:prstGeom prst="roundRect">
              <a:avLst/>
            </a:prstGeom>
            <a:solidFill>
              <a:srgbClr val="C6EEF4"/>
            </a:solidFill>
            <a:ln>
              <a:noFill/>
            </a:ln>
            <a:effectLst>
              <a:outerShdw blurRad="63500" dist="508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6980390A-5A2F-4B48-9F36-36C2A0E98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89" y="637574"/>
              <a:ext cx="1881153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课堂小结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43">
            <a:extLst>
              <a:ext uri="{FF2B5EF4-FFF2-40B4-BE49-F238E27FC236}">
                <a16:creationId xmlns:a16="http://schemas.microsoft.com/office/drawing/2014/main" id="{2A298E7B-12BE-491B-8E15-31124A2A5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9" y="1273175"/>
            <a:ext cx="4009918" cy="19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文具店有一种彩带，销售的数量与总价的关系如下表。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2FE2EFF3-00F9-48D6-B673-08915C6CAD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0994164"/>
              </p:ext>
            </p:extLst>
          </p:nvPr>
        </p:nvGraphicFramePr>
        <p:xfrm>
          <a:off x="1001602" y="3338032"/>
          <a:ext cx="7140796" cy="117817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50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4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0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7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38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50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44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9745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数量</a:t>
                      </a: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/m</a:t>
                      </a:r>
                      <a:endParaRPr lang="en-US" altLang="zh-CN" sz="2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...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43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2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总价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2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元</a:t>
                      </a:r>
                      <a:endParaRPr lang="zh-CN" altLang="en-US" sz="22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3.5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10.5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17.5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24.5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28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...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1270" name="组合 8">
            <a:extLst>
              <a:ext uri="{FF2B5EF4-FFF2-40B4-BE49-F238E27FC236}">
                <a16:creationId xmlns:a16="http://schemas.microsoft.com/office/drawing/2014/main" id="{71E90355-4514-4360-811C-F43034413272}"/>
              </a:ext>
            </a:extLst>
          </p:cNvPr>
          <p:cNvGrpSpPr>
            <a:grpSpLocks/>
          </p:cNvGrpSpPr>
          <p:nvPr/>
        </p:nvGrpSpPr>
        <p:grpSpPr bwMode="auto">
          <a:xfrm>
            <a:off x="269875" y="582613"/>
            <a:ext cx="1908175" cy="614362"/>
            <a:chOff x="217184" y="622852"/>
            <a:chExt cx="1907658" cy="613646"/>
          </a:xfrm>
        </p:grpSpPr>
        <p:sp>
          <p:nvSpPr>
            <p:cNvPr id="10" name="矩形: 圆角 1">
              <a:extLst>
                <a:ext uri="{FF2B5EF4-FFF2-40B4-BE49-F238E27FC236}">
                  <a16:creationId xmlns:a16="http://schemas.microsoft.com/office/drawing/2014/main" id="{0554306E-27CF-46E4-8860-55CC66D9D430}"/>
                </a:ext>
              </a:extLst>
            </p:cNvPr>
            <p:cNvSpPr/>
            <p:nvPr/>
          </p:nvSpPr>
          <p:spPr>
            <a:xfrm>
              <a:off x="217184" y="622852"/>
              <a:ext cx="1880678" cy="613646"/>
            </a:xfrm>
            <a:prstGeom prst="roundRect">
              <a:avLst/>
            </a:prstGeom>
            <a:solidFill>
              <a:srgbClr val="C6EEF4"/>
            </a:solidFill>
            <a:ln>
              <a:noFill/>
            </a:ln>
            <a:effectLst>
              <a:outerShdw blurRad="63500" dist="508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Rectangle 16">
              <a:extLst>
                <a:ext uri="{FF2B5EF4-FFF2-40B4-BE49-F238E27FC236}">
                  <a16:creationId xmlns:a16="http://schemas.microsoft.com/office/drawing/2014/main" id="{95207E86-7298-4A62-8D98-76A872561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89" y="637574"/>
              <a:ext cx="1881153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探索新知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856764F5-9C5F-41B8-B0F0-280C871DC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65" y="1327074"/>
            <a:ext cx="628937" cy="6696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7A2190B-F93E-471F-89A8-E8C61206EB8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155" y="814559"/>
            <a:ext cx="3894463" cy="2434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7">
            <a:extLst>
              <a:ext uri="{FF2B5EF4-FFF2-40B4-BE49-F238E27FC236}">
                <a16:creationId xmlns:a16="http://schemas.microsoft.com/office/drawing/2014/main" id="{773D983B-A58A-492B-9C06-06B3D0DE9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2359025"/>
            <a:ext cx="7580313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rnd" cmpd="dbl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根据上表，回答下面的问题。</a:t>
            </a:r>
          </a:p>
          <a:p>
            <a:pPr eaLnBrk="1" hangingPunct="1"/>
            <a:r>
              <a:rPr lang="zh-CN" altLang="en-US" sz="30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0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000" b="1">
                <a:latin typeface="Times New Roman" panose="02020603050405020304" pitchFamily="18" charset="0"/>
                <a:ea typeface="黑体" panose="02010609060101010101" pitchFamily="49" charset="-122"/>
              </a:rPr>
              <a:t>）表中有哪两种量？</a:t>
            </a:r>
          </a:p>
          <a:p>
            <a:pPr eaLnBrk="1" hangingPunct="1"/>
            <a:r>
              <a:rPr lang="zh-CN" altLang="en-US" sz="30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000" b="1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000" b="1">
                <a:latin typeface="Times New Roman" panose="02020603050405020304" pitchFamily="18" charset="0"/>
                <a:ea typeface="黑体" panose="02010609060101010101" pitchFamily="49" charset="-122"/>
              </a:rPr>
              <a:t>）总价是怎样随着数量的变化而变化的？</a:t>
            </a:r>
          </a:p>
          <a:p>
            <a:pPr eaLnBrk="1" hangingPunct="1"/>
            <a:r>
              <a:rPr lang="zh-CN" altLang="en-US" sz="30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000" b="1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000" b="1">
                <a:latin typeface="Times New Roman" panose="02020603050405020304" pitchFamily="18" charset="0"/>
                <a:ea typeface="黑体" panose="02010609060101010101" pitchFamily="49" charset="-122"/>
              </a:rPr>
              <a:t>）相应的总价与数量的比分别是多少？</a:t>
            </a:r>
          </a:p>
          <a:p>
            <a:pPr eaLnBrk="1" hangingPunct="1"/>
            <a:r>
              <a:rPr lang="zh-CN" altLang="en-US" sz="3000" b="1">
                <a:latin typeface="Times New Roman" panose="02020603050405020304" pitchFamily="18" charset="0"/>
                <a:ea typeface="黑体" panose="02010609060101010101" pitchFamily="49" charset="-122"/>
              </a:rPr>
              <a:t>          比值是多少？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3DAA177-2D1C-4BCD-8E9D-32D4098A8E60}"/>
              </a:ext>
            </a:extLst>
          </p:cNvPr>
          <p:cNvGraphicFramePr/>
          <p:nvPr/>
        </p:nvGraphicFramePr>
        <p:xfrm>
          <a:off x="914400" y="1050024"/>
          <a:ext cx="7140796" cy="117817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50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4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0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7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38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50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44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9745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数量</a:t>
                      </a: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/m</a:t>
                      </a:r>
                      <a:endParaRPr lang="en-US" altLang="zh-CN" sz="2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...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43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2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总价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2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元</a:t>
                      </a:r>
                      <a:endParaRPr lang="zh-CN" altLang="en-US" sz="22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3.5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10.5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17.5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24.5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28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...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655783C6-24C7-4276-839D-A8EE3E7F010F}"/>
              </a:ext>
            </a:extLst>
          </p:cNvPr>
          <p:cNvGraphicFramePr/>
          <p:nvPr/>
        </p:nvGraphicFramePr>
        <p:xfrm>
          <a:off x="1001602" y="1123455"/>
          <a:ext cx="7140796" cy="117817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50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4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0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7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38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50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44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9745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数量</a:t>
                      </a: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/m</a:t>
                      </a:r>
                      <a:endParaRPr lang="en-US" altLang="zh-CN" sz="2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...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43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2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总价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2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元</a:t>
                      </a:r>
                      <a:endParaRPr lang="zh-CN" altLang="en-US" sz="22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3.5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10.5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17.5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24.5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28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...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AutoShape 37">
            <a:extLst>
              <a:ext uri="{FF2B5EF4-FFF2-40B4-BE49-F238E27FC236}">
                <a16:creationId xmlns:a16="http://schemas.microsoft.com/office/drawing/2014/main" id="{B0F00158-A7EA-42BD-867B-C666CC730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2478088"/>
            <a:ext cx="7315200" cy="1963737"/>
          </a:xfrm>
          <a:prstGeom prst="rect">
            <a:avLst/>
          </a:prstGeom>
          <a:noFill/>
          <a:ln w="19050" cap="rnd" cmpd="dbl">
            <a:noFill/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从上表可以看出：</a:t>
            </a:r>
            <a:endParaRPr lang="zh-CN" altLang="en-US" sz="3200" b="1" kern="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 ker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 ker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zh-CN" altLang="en-US" sz="3200" b="1" ker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总价</a:t>
            </a:r>
            <a:r>
              <a:rPr lang="zh-CN" altLang="en-US" sz="3200" b="1" ker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zh-CN" altLang="en-US" sz="3200" b="1" ker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数量</a:t>
            </a:r>
            <a:r>
              <a:rPr lang="zh-CN" altLang="en-US" sz="3200" b="1" kern="0">
                <a:latin typeface="Times New Roman" panose="02020603050405020304" pitchFamily="18" charset="0"/>
                <a:ea typeface="黑体" panose="02010609060101010101" pitchFamily="49" charset="-122"/>
              </a:rPr>
              <a:t>是</a:t>
            </a:r>
            <a:r>
              <a:rPr lang="zh-CN" altLang="en-US" sz="3200" b="1" ker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两种</a:t>
            </a:r>
            <a:r>
              <a:rPr lang="zh-CN" alt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相关联的量。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 kern="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）数量</a:t>
            </a:r>
            <a:r>
              <a:rPr lang="zh-CN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增加</a:t>
            </a:r>
            <a:r>
              <a:rPr lang="zh-CN" alt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，总价</a:t>
            </a:r>
            <a:r>
              <a:rPr lang="zh-CN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增加</a:t>
            </a:r>
            <a:r>
              <a:rPr lang="zh-CN" alt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；数量</a:t>
            </a:r>
            <a:r>
              <a:rPr lang="zh-CN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减少</a:t>
            </a:r>
            <a:r>
              <a:rPr lang="zh-CN" alt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endParaRPr lang="en-US" altLang="zh-CN" sz="3200" b="1" kern="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</a:t>
            </a:r>
            <a:r>
              <a:rPr lang="zh-CN" alt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总价也</a:t>
            </a:r>
            <a:r>
              <a:rPr lang="zh-CN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减少</a:t>
            </a:r>
            <a:r>
              <a:rPr lang="zh-CN" alt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8123A13-1E26-4E5B-B911-11EDD8623260}"/>
              </a:ext>
            </a:extLst>
          </p:cNvPr>
          <p:cNvSpPr txBox="1"/>
          <p:nvPr/>
        </p:nvSpPr>
        <p:spPr>
          <a:xfrm>
            <a:off x="922338" y="1058863"/>
            <a:ext cx="1346200" cy="655637"/>
          </a:xfrm>
          <a:prstGeom prst="rect">
            <a:avLst/>
          </a:prstGeom>
          <a:solidFill>
            <a:srgbClr val="E7F8FF"/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</a:rPr>
              <a:t>   数量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89EFBA8-52DD-4CAB-9FE8-9C0EA4B1DA55}"/>
              </a:ext>
            </a:extLst>
          </p:cNvPr>
          <p:cNvSpPr txBox="1"/>
          <p:nvPr/>
        </p:nvSpPr>
        <p:spPr>
          <a:xfrm>
            <a:off x="922338" y="1712913"/>
            <a:ext cx="1346200" cy="657225"/>
          </a:xfrm>
          <a:prstGeom prst="rect">
            <a:avLst/>
          </a:prstGeom>
          <a:solidFill>
            <a:srgbClr val="E7F8FF"/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</a:rPr>
              <a:t>   总价</a:t>
            </a: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5E241837-65FA-4460-A82F-348E3E42174C}"/>
              </a:ext>
            </a:extLst>
          </p:cNvPr>
          <p:cNvCxnSpPr>
            <a:cxnSpLocks/>
          </p:cNvCxnSpPr>
          <p:nvPr/>
        </p:nvCxnSpPr>
        <p:spPr>
          <a:xfrm>
            <a:off x="2492375" y="1550988"/>
            <a:ext cx="482282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423397B6-79AF-4D3C-8957-9AD5F31D57AF}"/>
              </a:ext>
            </a:extLst>
          </p:cNvPr>
          <p:cNvCxnSpPr>
            <a:cxnSpLocks/>
          </p:cNvCxnSpPr>
          <p:nvPr/>
        </p:nvCxnSpPr>
        <p:spPr>
          <a:xfrm>
            <a:off x="2492375" y="2216150"/>
            <a:ext cx="482282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hlinkClick r:id="" action="ppaction://ole?verb=1"/>
            <a:extLst>
              <a:ext uri="{FF2B5EF4-FFF2-40B4-BE49-F238E27FC236}">
                <a16:creationId xmlns:a16="http://schemas.microsoft.com/office/drawing/2014/main" id="{D43A93AB-457F-42FB-957D-202D68004D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9413" y="3355975"/>
          <a:ext cx="574675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66820" imgH="394101" progId="Equation.KSEE3">
                  <p:embed/>
                </p:oleObj>
              </mc:Choice>
              <mc:Fallback>
                <p:oleObj r:id="rId2" imgW="266820" imgH="394101" progId="Equation.KSEE3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3355975"/>
                        <a:ext cx="574675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1"/>
            <a:extLst>
              <a:ext uri="{FF2B5EF4-FFF2-40B4-BE49-F238E27FC236}">
                <a16:creationId xmlns:a16="http://schemas.microsoft.com/office/drawing/2014/main" id="{819FCE2E-37C8-4ECA-9A3E-A7D3AA2CC5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7613" y="3355975"/>
          <a:ext cx="327025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52580" imgH="394256" progId="Equation.KSEE3">
                  <p:embed/>
                </p:oleObj>
              </mc:Choice>
              <mc:Fallback>
                <p:oleObj r:id="rId4" imgW="152580" imgH="394256" progId="Equation.KSEE3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3355975"/>
                        <a:ext cx="327025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1"/>
            <a:extLst>
              <a:ext uri="{FF2B5EF4-FFF2-40B4-BE49-F238E27FC236}">
                <a16:creationId xmlns:a16="http://schemas.microsoft.com/office/drawing/2014/main" id="{DDFA1D0C-8F06-4849-B976-CDDAF3C2C0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78013" y="3355975"/>
          <a:ext cx="712787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30641" imgH="394101" progId="Equation.KSEE3">
                  <p:embed/>
                </p:oleObj>
              </mc:Choice>
              <mc:Fallback>
                <p:oleObj r:id="rId6" imgW="330641" imgH="394101" progId="Equation.KSEE3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3" y="3355975"/>
                        <a:ext cx="712787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83D0E69D-3DEF-47CA-9860-DC6FB376A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2663825"/>
            <a:ext cx="698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）相应的总价和数量的比分别为：</a:t>
            </a:r>
            <a:endParaRPr lang="zh-CN" altLang="en-US" sz="32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6" name="对象 5">
            <a:hlinkClick r:id="" action="ppaction://ole?verb=1"/>
            <a:extLst>
              <a:ext uri="{FF2B5EF4-FFF2-40B4-BE49-F238E27FC236}">
                <a16:creationId xmlns:a16="http://schemas.microsoft.com/office/drawing/2014/main" id="{59CB6CAF-7C1E-490F-8581-D4901B2BBC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49575" y="3355975"/>
          <a:ext cx="465138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16065" imgH="394256" progId="Equation.KSEE3">
                  <p:embed/>
                </p:oleObj>
              </mc:Choice>
              <mc:Fallback>
                <p:oleObj r:id="rId8" imgW="216065" imgH="394256" progId="Equation.KSEE3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575" y="3355975"/>
                        <a:ext cx="465138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1"/>
            <a:extLst>
              <a:ext uri="{FF2B5EF4-FFF2-40B4-BE49-F238E27FC236}">
                <a16:creationId xmlns:a16="http://schemas.microsoft.com/office/drawing/2014/main" id="{8E97A732-DC90-4D6E-BB48-26CAD5469C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1575" y="3355975"/>
          <a:ext cx="712788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330641" imgH="394101" progId="Equation.KSEE3">
                  <p:embed/>
                </p:oleObj>
              </mc:Choice>
              <mc:Fallback>
                <p:oleObj r:id="rId10" imgW="330641" imgH="394101" progId="Equation.KSEE3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1575" y="3355975"/>
                        <a:ext cx="712788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1"/>
            <a:extLst>
              <a:ext uri="{FF2B5EF4-FFF2-40B4-BE49-F238E27FC236}">
                <a16:creationId xmlns:a16="http://schemas.microsoft.com/office/drawing/2014/main" id="{75CF3D48-1B02-4D3C-9736-2C79323357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19650" y="3355975"/>
          <a:ext cx="466725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216065" imgH="394256" progId="Equation.KSEE3">
                  <p:embed/>
                </p:oleObj>
              </mc:Choice>
              <mc:Fallback>
                <p:oleObj r:id="rId12" imgW="216065" imgH="394256" progId="Equation.KSEE3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355975"/>
                        <a:ext cx="466725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1"/>
            <a:extLst>
              <a:ext uri="{FF2B5EF4-FFF2-40B4-BE49-F238E27FC236}">
                <a16:creationId xmlns:a16="http://schemas.microsoft.com/office/drawing/2014/main" id="{97C2AA0D-0A7A-4B81-9997-A7A8AAE93C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18163" y="3355975"/>
          <a:ext cx="741362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343261" imgH="394101" progId="Equation.KSEE3">
                  <p:embed/>
                </p:oleObj>
              </mc:Choice>
              <mc:Fallback>
                <p:oleObj r:id="rId14" imgW="343261" imgH="394101" progId="Equation.KSEE3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63" y="3355975"/>
                        <a:ext cx="741362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1"/>
            <a:extLst>
              <a:ext uri="{FF2B5EF4-FFF2-40B4-BE49-F238E27FC236}">
                <a16:creationId xmlns:a16="http://schemas.microsoft.com/office/drawing/2014/main" id="{DA8F9174-0CDA-41B1-A7B4-D7E524B139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43688" y="3355975"/>
          <a:ext cx="493712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28501" imgH="393529" progId="Equation.DSMT4">
                  <p:embed/>
                </p:oleObj>
              </mc:Choice>
              <mc:Fallback>
                <p:oleObj name="Equation" r:id="rId16" imgW="228501" imgH="393529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8" y="3355975"/>
                        <a:ext cx="493712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283227D5-D50B-4829-8600-07E275D3E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3521075"/>
            <a:ext cx="615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25CE977-E164-4EE6-BE91-F162BB83D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3521075"/>
            <a:ext cx="615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92A56FE-FA93-47B8-B41E-57FB218EE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8" y="3521075"/>
            <a:ext cx="615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32A4391-41C7-4C92-BEC7-58C4E8CF8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963" y="3521075"/>
            <a:ext cx="615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CF03B71-A0F0-435B-9D61-262BBB932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1350" y="3521075"/>
            <a:ext cx="615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B2DAA2D-5D90-4488-9F15-53674E082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3521075"/>
            <a:ext cx="615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5DA05BC-404A-42E9-8C93-5D387BC10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913" y="3521075"/>
            <a:ext cx="615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6C94BAE-AFF2-4443-BF21-CD053131D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25" y="3521075"/>
            <a:ext cx="941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72F8BFA-6936-40E1-8CDF-A1B3D7F07012}"/>
              </a:ext>
            </a:extLst>
          </p:cNvPr>
          <p:cNvGrpSpPr>
            <a:grpSpLocks/>
          </p:cNvGrpSpPr>
          <p:nvPr/>
        </p:nvGrpSpPr>
        <p:grpSpPr bwMode="auto">
          <a:xfrm>
            <a:off x="7419975" y="3411538"/>
            <a:ext cx="1657350" cy="628650"/>
            <a:chOff x="7419014" y="2976447"/>
            <a:chExt cx="1656724" cy="628766"/>
          </a:xfrm>
        </p:grpSpPr>
        <p:sp>
          <p:nvSpPr>
            <p:cNvPr id="14357" name="文本框 45">
              <a:extLst>
                <a:ext uri="{FF2B5EF4-FFF2-40B4-BE49-F238E27FC236}">
                  <a16:creationId xmlns:a16="http://schemas.microsoft.com/office/drawing/2014/main" id="{A7860EB5-DE7A-4B03-B4A4-081A35DA7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4638" y="3086100"/>
              <a:ext cx="615950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=</a:t>
              </a:r>
            </a:p>
          </p:txBody>
        </p:sp>
        <p:sp>
          <p:nvSpPr>
            <p:cNvPr id="14358" name="文本框 46">
              <a:extLst>
                <a:ext uri="{FF2B5EF4-FFF2-40B4-BE49-F238E27FC236}">
                  <a16:creationId xmlns:a16="http://schemas.microsoft.com/office/drawing/2014/main" id="{62BB768E-4C9D-4936-A66B-3D03C3A31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1663" y="3086100"/>
              <a:ext cx="854075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3.5</a:t>
              </a:r>
            </a:p>
          </p:txBody>
        </p:sp>
        <p:sp>
          <p:nvSpPr>
            <p:cNvPr id="14359" name="矩形 1">
              <a:extLst>
                <a:ext uri="{FF2B5EF4-FFF2-40B4-BE49-F238E27FC236}">
                  <a16:creationId xmlns:a16="http://schemas.microsoft.com/office/drawing/2014/main" id="{EE005544-23D7-4966-B2FA-1A7FA16EB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9014" y="2976447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…</a:t>
              </a:r>
              <a:endParaRPr lang="zh-CN" altLang="en-US"/>
            </a:p>
          </p:txBody>
        </p:sp>
      </p:grpSp>
      <p:graphicFrame>
        <p:nvGraphicFramePr>
          <p:cNvPr id="24" name="表格 23">
            <a:extLst>
              <a:ext uri="{FF2B5EF4-FFF2-40B4-BE49-F238E27FC236}">
                <a16:creationId xmlns:a16="http://schemas.microsoft.com/office/drawing/2014/main" id="{F95F6C80-58EF-4052-A723-6247C68F3AEF}"/>
              </a:ext>
            </a:extLst>
          </p:cNvPr>
          <p:cNvGraphicFramePr/>
          <p:nvPr/>
        </p:nvGraphicFramePr>
        <p:xfrm>
          <a:off x="869080" y="1348743"/>
          <a:ext cx="7140796" cy="117817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50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4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0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7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38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50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44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9745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数量</a:t>
                      </a: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/m</a:t>
                      </a:r>
                      <a:endParaRPr lang="en-US" altLang="zh-CN" sz="2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...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43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2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总价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2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元</a:t>
                      </a:r>
                      <a:endParaRPr lang="zh-CN" altLang="en-US" sz="22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3.5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10.5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17.5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24.5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28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...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4">
            <a:extLst>
              <a:ext uri="{FF2B5EF4-FFF2-40B4-BE49-F238E27FC236}">
                <a16:creationId xmlns:a16="http://schemas.microsoft.com/office/drawing/2014/main" id="{7663A7D8-35ED-4C79-B999-89C8C5D0A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2455863"/>
            <a:ext cx="81629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        比值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3.5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，实际就是彩带的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单价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。用式子表示它们的关系就是：                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9BEAC50F-9B1B-4C4E-B1F9-BE297AFA9C6E}"/>
              </a:ext>
            </a:extLst>
          </p:cNvPr>
          <p:cNvGraphicFramePr/>
          <p:nvPr/>
        </p:nvGraphicFramePr>
        <p:xfrm>
          <a:off x="988350" y="1203038"/>
          <a:ext cx="7140796" cy="117817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50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4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0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7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38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50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44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9745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数量</a:t>
                      </a: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/m</a:t>
                      </a:r>
                      <a:endParaRPr lang="en-US" altLang="zh-CN" sz="2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...</a:t>
                      </a:r>
                      <a:endParaRPr lang="en-US" altLang="zh-CN" sz="2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43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2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总价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2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元</a:t>
                      </a:r>
                      <a:endParaRPr lang="zh-CN" altLang="en-US" sz="22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3.5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10.5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17.5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24.5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28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...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340" name="对象 1">
            <a:extLst>
              <a:ext uri="{FF2B5EF4-FFF2-40B4-BE49-F238E27FC236}">
                <a16:creationId xmlns:a16="http://schemas.microsoft.com/office/drawing/2014/main" id="{56CC20AD-B877-4A59-9E10-B90840CE01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95688" y="3597275"/>
          <a:ext cx="168751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400" imgH="419100" progId="Equation.DSMT4">
                  <p:embed/>
                </p:oleObj>
              </mc:Choice>
              <mc:Fallback>
                <p:oleObj name="Equation" r:id="rId2" imgW="787400" imgH="4191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88" y="3597275"/>
                        <a:ext cx="1687512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970CEEC-59B4-4769-8B9F-C14E9E01CCA4}"/>
              </a:ext>
            </a:extLst>
          </p:cNvPr>
          <p:cNvSpPr/>
          <p:nvPr/>
        </p:nvSpPr>
        <p:spPr bwMode="auto">
          <a:xfrm>
            <a:off x="296863" y="1643063"/>
            <a:ext cx="8502650" cy="25225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两种相关联的量，一种量变化，另一种量也随着变化，如果这两种量中相对应的两个数的比值一定，这两种</a:t>
            </a:r>
            <a:r>
              <a:rPr lang="zh-CN" altLang="en-US" sz="3200" b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量就叫作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成正比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例的量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，它们</a:t>
            </a:r>
            <a:r>
              <a:rPr lang="zh-CN" altLang="en-US" sz="3200" b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的关系叫作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正比例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关系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3200" b="1" kern="0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grpSp>
        <p:nvGrpSpPr>
          <p:cNvPr id="16387" name="组合 5">
            <a:extLst>
              <a:ext uri="{FF2B5EF4-FFF2-40B4-BE49-F238E27FC236}">
                <a16:creationId xmlns:a16="http://schemas.microsoft.com/office/drawing/2014/main" id="{4B5328E7-D4A8-47F7-9AB7-47068151DE50}"/>
              </a:ext>
            </a:extLst>
          </p:cNvPr>
          <p:cNvGrpSpPr>
            <a:grpSpLocks/>
          </p:cNvGrpSpPr>
          <p:nvPr/>
        </p:nvGrpSpPr>
        <p:grpSpPr bwMode="auto">
          <a:xfrm>
            <a:off x="269875" y="582613"/>
            <a:ext cx="1908175" cy="614362"/>
            <a:chOff x="217184" y="622852"/>
            <a:chExt cx="1907658" cy="613646"/>
          </a:xfrm>
        </p:grpSpPr>
        <p:sp>
          <p:nvSpPr>
            <p:cNvPr id="7" name="矩形: 圆角 1">
              <a:extLst>
                <a:ext uri="{FF2B5EF4-FFF2-40B4-BE49-F238E27FC236}">
                  <a16:creationId xmlns:a16="http://schemas.microsoft.com/office/drawing/2014/main" id="{DDB49C41-2927-4094-B939-C28707C5A26C}"/>
                </a:ext>
              </a:extLst>
            </p:cNvPr>
            <p:cNvSpPr/>
            <p:nvPr/>
          </p:nvSpPr>
          <p:spPr>
            <a:xfrm>
              <a:off x="217184" y="622852"/>
              <a:ext cx="1880678" cy="613646"/>
            </a:xfrm>
            <a:prstGeom prst="roundRect">
              <a:avLst/>
            </a:prstGeom>
            <a:solidFill>
              <a:srgbClr val="C6EEF4"/>
            </a:solidFill>
            <a:ln>
              <a:noFill/>
            </a:ln>
            <a:effectLst>
              <a:outerShdw blurRad="63500" dist="508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Rectangle 16">
              <a:extLst>
                <a:ext uri="{FF2B5EF4-FFF2-40B4-BE49-F238E27FC236}">
                  <a16:creationId xmlns:a16="http://schemas.microsoft.com/office/drawing/2014/main" id="{13485721-448D-438E-BA64-174ACB4B2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89" y="637574"/>
              <a:ext cx="1881153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总结归纳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7FEE5D6-E1B6-4CE7-B492-A7562460E31A}"/>
              </a:ext>
            </a:extLst>
          </p:cNvPr>
          <p:cNvGraphicFramePr>
            <a:graphicFrameLocks noGrp="1"/>
          </p:cNvGraphicFramePr>
          <p:nvPr/>
        </p:nvGraphicFramePr>
        <p:xfrm>
          <a:off x="944563" y="1830388"/>
          <a:ext cx="7135812" cy="8159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1585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9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9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9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9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9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7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时间（时）</a:t>
                      </a:r>
                      <a:endParaRPr lang="zh-CN" sz="20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4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5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6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>
                          <a:effectLst/>
                        </a:rPr>
                        <a:t>…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路程（千米）</a:t>
                      </a:r>
                      <a:endParaRPr lang="zh-CN" sz="20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80</a:t>
                      </a:r>
                      <a:endParaRPr lang="zh-CN" sz="20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160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240</a:t>
                      </a:r>
                      <a:endParaRPr lang="zh-CN" sz="20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320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400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 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…</a:t>
                      </a:r>
                      <a:endParaRPr lang="zh-CN" sz="20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AFB1B150-6D8B-4F51-A08C-058B9DCF872E}"/>
              </a:ext>
            </a:extLst>
          </p:cNvPr>
          <p:cNvSpPr/>
          <p:nvPr/>
        </p:nvSpPr>
        <p:spPr>
          <a:xfrm>
            <a:off x="419100" y="1114425"/>
            <a:ext cx="8185150" cy="555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zh-CN" sz="27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一辆汽车在公路上行驶，行驶的时间和路程如下表。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8169027-A0A4-483C-BE89-DC16B3517F76}"/>
              </a:ext>
            </a:extLst>
          </p:cNvPr>
          <p:cNvSpPr/>
          <p:nvPr/>
        </p:nvSpPr>
        <p:spPr>
          <a:xfrm>
            <a:off x="419100" y="2860675"/>
            <a:ext cx="8647113" cy="617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7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一辆自行车在公路上行驶，行驶的时间和路程如下表。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488E81A8-9D73-4EED-A0DD-06CD88A2F17F}"/>
              </a:ext>
            </a:extLst>
          </p:cNvPr>
          <p:cNvGraphicFramePr>
            <a:graphicFrameLocks noGrp="1"/>
          </p:cNvGraphicFramePr>
          <p:nvPr/>
        </p:nvGraphicFramePr>
        <p:xfrm>
          <a:off x="944563" y="3643313"/>
          <a:ext cx="7156448" cy="8159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1589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2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2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52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52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7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>
                          <a:effectLst/>
                        </a:rPr>
                        <a:t>时间（时）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4</a:t>
                      </a:r>
                      <a:endParaRPr lang="zh-CN" sz="20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5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6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>
                          <a:effectLst/>
                        </a:rPr>
                        <a:t>…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>
                          <a:effectLst/>
                        </a:rPr>
                        <a:t>路程（千米）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20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24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30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44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53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 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…</a:t>
                      </a:r>
                      <a:endParaRPr lang="zh-CN" sz="20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>
          <a:solidFill>
            <a:srgbClr val="3399FF"/>
          </a:solidFill>
          <a:miter lim="800000"/>
        </a:ln>
      </a:spPr>
      <a:bodyPr anchor="ctr"/>
      <a:lstStyle>
        <a:defPPr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 b="1" kern="0" dirty="0">
            <a:solidFill>
              <a:srgbClr val="1C1C1C"/>
            </a:solidFill>
            <a:latin typeface="宋体" panose="02010600030101010101" pitchFamily="2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b="1" dirty="0" smtClean="0">
            <a:latin typeface="+mj-lt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2268</TotalTime>
  <Pages>0</Pages>
  <Words>1064</Words>
  <Characters>0</Characters>
  <Application>Microsoft Office PowerPoint</Application>
  <DocSecurity>0</DocSecurity>
  <PresentationFormat>全屏显示(16:9)</PresentationFormat>
  <Lines>0</Lines>
  <Paragraphs>271</Paragraphs>
  <Slides>21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等线</vt:lpstr>
      <vt:lpstr>黑体</vt:lpstr>
      <vt:lpstr>宋体</vt:lpstr>
      <vt:lpstr>微软雅黑</vt:lpstr>
      <vt:lpstr>Arial</vt:lpstr>
      <vt:lpstr>Calibri</vt:lpstr>
      <vt:lpstr>Times New Roman</vt:lpstr>
      <vt:lpstr>1_Office 主题​​</vt:lpstr>
      <vt:lpstr>Equation.KSEE3</vt:lpstr>
      <vt:lpstr>Equation</vt:lpstr>
      <vt:lpstr>正比例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User</dc:creator>
  <cp:keywords/>
  <dc:description/>
  <cp:lastModifiedBy>魏洲 许</cp:lastModifiedBy>
  <cp:revision>357</cp:revision>
  <dcterms:created xsi:type="dcterms:W3CDTF">2016-01-14T07:05:12Z</dcterms:created>
  <dcterms:modified xsi:type="dcterms:W3CDTF">2023-02-12T15:15:48Z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