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</p:sldMasterIdLst>
  <p:notesMasterIdLst>
    <p:notesMasterId r:id="rId22"/>
  </p:notesMasterIdLst>
  <p:sldIdLst>
    <p:sldId id="320" r:id="rId4"/>
    <p:sldId id="300" r:id="rId5"/>
    <p:sldId id="301" r:id="rId6"/>
    <p:sldId id="305" r:id="rId7"/>
    <p:sldId id="306" r:id="rId8"/>
    <p:sldId id="307" r:id="rId9"/>
    <p:sldId id="308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3FC"/>
    <a:srgbClr val="22D3EE"/>
    <a:srgbClr val="FFE4B5"/>
    <a:srgbClr val="FFFACD"/>
    <a:srgbClr val="90CAF9"/>
    <a:srgbClr val="FFAB91"/>
    <a:srgbClr val="FFCCBC"/>
    <a:srgbClr val="7ED4FA"/>
    <a:srgbClr val="B3E5FC"/>
    <a:srgbClr val="71B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6778-AF9C-4A87-8963-FC7B93315DB9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E348-9AF4-423E-87EB-276CDB771F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0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0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661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401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292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128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409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317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327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037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3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7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00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00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72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24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23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53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E348-9AF4-423E-87EB-276CDB771F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1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204071" y="168275"/>
            <a:ext cx="11759329" cy="6547177"/>
            <a:chOff x="204071" y="168275"/>
            <a:chExt cx="11759329" cy="6547177"/>
          </a:xfrm>
        </p:grpSpPr>
        <p:sp>
          <p:nvSpPr>
            <p:cNvPr id="35" name="文本框 34"/>
            <p:cNvSpPr txBox="1"/>
            <p:nvPr userDrawn="1"/>
          </p:nvSpPr>
          <p:spPr>
            <a:xfrm>
              <a:off x="311386" y="168275"/>
              <a:ext cx="45783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教科版六年级下册（</a:t>
              </a:r>
              <a:r>
                <a:rPr lang="zh-CN" altLang="en-US" sz="2400" b="1" spc="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最新教材</a:t>
              </a:r>
              <a:r>
                <a:rPr lang="zh-CN" altLang="en-US" sz="2400" b="1" spc="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）</a:t>
              </a:r>
            </a:p>
          </p:txBody>
        </p:sp>
        <p:cxnSp>
          <p:nvCxnSpPr>
            <p:cNvPr id="38" name="直接连接符 37"/>
            <p:cNvCxnSpPr/>
            <p:nvPr userDrawn="1"/>
          </p:nvCxnSpPr>
          <p:spPr>
            <a:xfrm flipV="1">
              <a:off x="381000" y="6556712"/>
              <a:ext cx="4660900" cy="3175"/>
            </a:xfrm>
            <a:prstGeom prst="line">
              <a:avLst/>
            </a:prstGeom>
            <a:solidFill>
              <a:srgbClr val="FFFF99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直接连接符 38"/>
            <p:cNvCxnSpPr/>
            <p:nvPr userDrawn="1"/>
          </p:nvCxnSpPr>
          <p:spPr>
            <a:xfrm flipV="1">
              <a:off x="7391400" y="6553537"/>
              <a:ext cx="4572000" cy="3175"/>
            </a:xfrm>
            <a:prstGeom prst="line">
              <a:avLst/>
            </a:prstGeom>
            <a:solidFill>
              <a:srgbClr val="FFFF99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" name="文本框 8"/>
            <p:cNvSpPr txBox="1"/>
            <p:nvPr userDrawn="1"/>
          </p:nvSpPr>
          <p:spPr>
            <a:xfrm>
              <a:off x="5056505" y="6347152"/>
              <a:ext cx="2320925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Ebrima" panose="02000000000000000000" charset="0"/>
                </a:rPr>
                <a:t>www.youyi100.com</a:t>
              </a:r>
            </a:p>
          </p:txBody>
        </p:sp>
        <p:cxnSp>
          <p:nvCxnSpPr>
            <p:cNvPr id="41" name="直接连接符 40"/>
            <p:cNvCxnSpPr/>
            <p:nvPr userDrawn="1"/>
          </p:nvCxnSpPr>
          <p:spPr>
            <a:xfrm flipH="1">
              <a:off x="285115" y="626110"/>
              <a:ext cx="4631055" cy="82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 userDrawn="1"/>
          </p:nvSpPr>
          <p:spPr>
            <a:xfrm flipH="1">
              <a:off x="204071" y="56230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íṥḻíḑé"/>
          <p:cNvSpPr/>
          <p:nvPr userDrawn="1"/>
        </p:nvSpPr>
        <p:spPr>
          <a:xfrm rot="10800000">
            <a:off x="1480456" y="5488227"/>
            <a:ext cx="3408495" cy="1369771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rgbClr val="FF9100">
              <a:lumMod val="40000"/>
              <a:lumOff val="60000"/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ïṡḷïḍe"/>
          <p:cNvSpPr/>
          <p:nvPr userDrawn="1"/>
        </p:nvSpPr>
        <p:spPr>
          <a:xfrm>
            <a:off x="4086165" y="1"/>
            <a:ext cx="2564301" cy="1030515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rgbClr val="FF9100">
              <a:lumMod val="20000"/>
              <a:lumOff val="80000"/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1674826" y="1776805"/>
            <a:ext cx="8842348" cy="2387563"/>
          </a:xfrm>
          <a:prstGeom prst="roundRect">
            <a:avLst>
              <a:gd name="adj" fmla="val 80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21春新领程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1568" y="168284"/>
            <a:ext cx="2228215" cy="563909"/>
          </a:xfrm>
          <a:prstGeom prst="rect">
            <a:avLst/>
          </a:prstGeom>
        </p:spPr>
      </p:pic>
      <p:pic>
        <p:nvPicPr>
          <p:cNvPr id="14" name="图片 13" descr="428d95e7e6fcffbba939265c4b52ee49"/>
          <p:cNvPicPr>
            <a:picLocks noChangeAspect="1"/>
          </p:cNvPicPr>
          <p:nvPr userDrawn="1"/>
        </p:nvPicPr>
        <p:blipFill>
          <a:blip r:embed="rId3"/>
          <a:srcRect l="23967" r="35147"/>
          <a:stretch>
            <a:fillRect/>
          </a:stretch>
        </p:blipFill>
        <p:spPr>
          <a:xfrm>
            <a:off x="3180024" y="5637218"/>
            <a:ext cx="862330" cy="8426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 userDrawn="1"/>
        </p:nvGrpSpPr>
        <p:grpSpPr>
          <a:xfrm>
            <a:off x="370802" y="5105732"/>
            <a:ext cx="3021330" cy="1357630"/>
            <a:chOff x="5199" y="8008"/>
            <a:chExt cx="4758" cy="2138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3" y="8008"/>
              <a:ext cx="1539" cy="155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 userDrawn="1"/>
          </p:nvSpPr>
          <p:spPr>
            <a:xfrm>
              <a:off x="5199" y="9566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>
                  <a:latin typeface="黑体" panose="02010609060101010101" pitchFamily="2" charset="-122"/>
                  <a:ea typeface="黑体" panose="02010609060101010101" pitchFamily="2" charset="-122"/>
                </a:rPr>
                <a:t>实验演示</a:t>
              </a:r>
            </a:p>
          </p:txBody>
        </p:sp>
        <p:sp>
          <p:nvSpPr>
            <p:cNvPr id="18" name="文本框 25"/>
            <p:cNvSpPr txBox="1"/>
            <p:nvPr userDrawn="1"/>
          </p:nvSpPr>
          <p:spPr>
            <a:xfrm>
              <a:off x="6991" y="9566"/>
              <a:ext cx="296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优翼教师俱乐部</a:t>
              </a:r>
            </a:p>
          </p:txBody>
        </p:sp>
        <p:pic>
          <p:nvPicPr>
            <p:cNvPr id="19" name="图片 99"/>
            <p:cNvPicPr/>
            <p:nvPr userDrawn="1"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59" y="8008"/>
              <a:ext cx="1653" cy="16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矩形: 圆角 21"/>
          <p:cNvSpPr/>
          <p:nvPr userDrawn="1"/>
        </p:nvSpPr>
        <p:spPr>
          <a:xfrm>
            <a:off x="1758000" y="1851904"/>
            <a:ext cx="8676000" cy="2232000"/>
          </a:xfrm>
          <a:prstGeom prst="roundRect">
            <a:avLst>
              <a:gd name="adj" fmla="val 7149"/>
            </a:avLst>
          </a:prstGeom>
          <a:noFill/>
          <a:ln w="19050">
            <a:solidFill>
              <a:srgbClr val="F2C993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 descr="2021秋新领程科学封面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7431" y="3146454"/>
            <a:ext cx="4611168" cy="3276602"/>
          </a:xfrm>
          <a:prstGeom prst="rect">
            <a:avLst/>
          </a:prstGeom>
        </p:spPr>
      </p:pic>
      <p:sp>
        <p:nvSpPr>
          <p:cNvPr id="26" name="椭圆 25"/>
          <p:cNvSpPr/>
          <p:nvPr userDrawn="1"/>
        </p:nvSpPr>
        <p:spPr>
          <a:xfrm>
            <a:off x="10928282" y="1200025"/>
            <a:ext cx="456110" cy="45611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217046" y="4030005"/>
            <a:ext cx="777615" cy="77761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 userDrawn="1"/>
        </p:nvSpPr>
        <p:spPr>
          <a:xfrm rot="6815108">
            <a:off x="981537" y="1283905"/>
            <a:ext cx="499483" cy="578684"/>
          </a:xfrm>
          <a:prstGeom prst="triangle">
            <a:avLst/>
          </a:prstGeom>
          <a:solidFill>
            <a:srgbClr val="FEE74F"/>
          </a:solidFill>
          <a:ln w="4445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>
          <a:xfrm rot="3101727">
            <a:off x="1078104" y="1733431"/>
            <a:ext cx="283091" cy="438155"/>
          </a:xfrm>
          <a:prstGeom prst="triangle">
            <a:avLst/>
          </a:prstGeom>
          <a:solidFill>
            <a:srgbClr val="FEE7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 userDrawn="1"/>
        </p:nvSpPr>
        <p:spPr>
          <a:xfrm rot="10569899">
            <a:off x="1452084" y="1183144"/>
            <a:ext cx="283091" cy="438155"/>
          </a:xfrm>
          <a:prstGeom prst="triangle">
            <a:avLst/>
          </a:prstGeom>
          <a:solidFill>
            <a:srgbClr val="FEE7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星形: 五角 30"/>
          <p:cNvSpPr/>
          <p:nvPr userDrawn="1"/>
        </p:nvSpPr>
        <p:spPr>
          <a:xfrm rot="20750653">
            <a:off x="4040174" y="1228598"/>
            <a:ext cx="288000" cy="306736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星形: 五角 31"/>
          <p:cNvSpPr/>
          <p:nvPr userDrawn="1"/>
        </p:nvSpPr>
        <p:spPr>
          <a:xfrm>
            <a:off x="5866130" y="4747845"/>
            <a:ext cx="229869" cy="244823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星形: 五角 32"/>
          <p:cNvSpPr/>
          <p:nvPr userDrawn="1"/>
        </p:nvSpPr>
        <p:spPr>
          <a:xfrm rot="617673">
            <a:off x="1791856" y="4605543"/>
            <a:ext cx="229869" cy="244823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íṥḻíḑé"/>
          <p:cNvSpPr/>
          <p:nvPr userDrawn="1"/>
        </p:nvSpPr>
        <p:spPr>
          <a:xfrm rot="10800000">
            <a:off x="1480456" y="5488227"/>
            <a:ext cx="3408495" cy="1369771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rgbClr val="FF9100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ïṡḷïḍe"/>
          <p:cNvSpPr/>
          <p:nvPr userDrawn="1"/>
        </p:nvSpPr>
        <p:spPr>
          <a:xfrm>
            <a:off x="4086165" y="1"/>
            <a:ext cx="2564301" cy="1030515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矩形: 圆角 33"/>
          <p:cNvSpPr/>
          <p:nvPr userDrawn="1"/>
        </p:nvSpPr>
        <p:spPr>
          <a:xfrm>
            <a:off x="187708" y="178540"/>
            <a:ext cx="11816584" cy="6500921"/>
          </a:xfrm>
          <a:prstGeom prst="roundRect">
            <a:avLst>
              <a:gd name="adj" fmla="val 2884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椭圆 34"/>
          <p:cNvSpPr/>
          <p:nvPr userDrawn="1"/>
        </p:nvSpPr>
        <p:spPr>
          <a:xfrm>
            <a:off x="11903609" y="515258"/>
            <a:ext cx="576781" cy="576781"/>
          </a:xfrm>
          <a:prstGeom prst="ellipse">
            <a:avLst/>
          </a:prstGeom>
          <a:noFill/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-647057" y="5488227"/>
            <a:ext cx="777615" cy="777615"/>
          </a:xfrm>
          <a:prstGeom prst="ellipse">
            <a:avLst/>
          </a:prstGeom>
          <a:noFill/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椭圆 36"/>
          <p:cNvSpPr/>
          <p:nvPr userDrawn="1"/>
        </p:nvSpPr>
        <p:spPr>
          <a:xfrm flipH="1">
            <a:off x="508678" y="-381964"/>
            <a:ext cx="1073552" cy="1073552"/>
          </a:xfrm>
          <a:prstGeom prst="ellipse">
            <a:avLst/>
          </a:prstGeom>
          <a:noFill/>
          <a:ln w="603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59226" y="783894"/>
            <a:ext cx="72000" cy="694663"/>
            <a:chOff x="4158165" y="-1614116"/>
            <a:chExt cx="72000" cy="694663"/>
          </a:xfrm>
        </p:grpSpPr>
        <p:sp>
          <p:nvSpPr>
            <p:cNvPr id="39" name="椭圆 38"/>
            <p:cNvSpPr/>
            <p:nvPr userDrawn="1"/>
          </p:nvSpPr>
          <p:spPr>
            <a:xfrm rot="5400000">
              <a:off x="4158165" y="-1458450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椭圆 39"/>
            <p:cNvSpPr/>
            <p:nvPr userDrawn="1"/>
          </p:nvSpPr>
          <p:spPr>
            <a:xfrm rot="5400000">
              <a:off x="4158165" y="-1614116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椭圆 40"/>
            <p:cNvSpPr/>
            <p:nvPr userDrawn="1"/>
          </p:nvSpPr>
          <p:spPr>
            <a:xfrm rot="5400000">
              <a:off x="4158165" y="-1302784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椭圆 41"/>
            <p:cNvSpPr/>
            <p:nvPr userDrawn="1"/>
          </p:nvSpPr>
          <p:spPr>
            <a:xfrm rot="5400000">
              <a:off x="4158165" y="-1147118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椭圆 42"/>
            <p:cNvSpPr/>
            <p:nvPr userDrawn="1"/>
          </p:nvSpPr>
          <p:spPr>
            <a:xfrm rot="5400000">
              <a:off x="4158165" y="-991453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44" name="椭圆 43"/>
          <p:cNvSpPr/>
          <p:nvPr userDrawn="1"/>
        </p:nvSpPr>
        <p:spPr>
          <a:xfrm>
            <a:off x="11160941" y="6703189"/>
            <a:ext cx="536776" cy="536776"/>
          </a:xfrm>
          <a:prstGeom prst="ellipse">
            <a:avLst/>
          </a:prstGeom>
          <a:noFill/>
          <a:ln w="349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5" name="图片 44" descr="21春新领程LOGO（左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8284" y="519630"/>
            <a:ext cx="1431925" cy="455930"/>
          </a:xfrm>
          <a:prstGeom prst="rect">
            <a:avLst/>
          </a:prstGeom>
        </p:spPr>
      </p:pic>
      <p:sp>
        <p:nvSpPr>
          <p:cNvPr id="56" name="矩形: 圆角 55"/>
          <p:cNvSpPr/>
          <p:nvPr userDrawn="1"/>
        </p:nvSpPr>
        <p:spPr>
          <a:xfrm>
            <a:off x="264000" y="261000"/>
            <a:ext cx="11664000" cy="6336000"/>
          </a:xfrm>
          <a:prstGeom prst="roundRect">
            <a:avLst>
              <a:gd name="adj" fmla="val 2432"/>
            </a:avLst>
          </a:prstGeom>
          <a:noFill/>
          <a:ln w="19050" cap="flat" cmpd="sng" algn="ctr">
            <a:solidFill>
              <a:srgbClr val="F2C993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9F39688-E45E-42C8-BC0D-7564FC6F7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607B42F-C26F-4D0C-9187-000C1D8C7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42928ED-6211-40AB-85FB-CD0585A1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07B3C3-C54C-4B67-800A-553542151DB0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BB6690A-1100-4EF4-A18D-B6932CD0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D9B32BA-781E-4E3B-A928-91850322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A44BFD-24BA-4B7F-9634-9CCAF3150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52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204071" y="168275"/>
            <a:ext cx="11759329" cy="6547177"/>
            <a:chOff x="204071" y="168275"/>
            <a:chExt cx="11759329" cy="6547177"/>
          </a:xfrm>
        </p:grpSpPr>
        <p:sp>
          <p:nvSpPr>
            <p:cNvPr id="35" name="文本框 34"/>
            <p:cNvSpPr txBox="1"/>
            <p:nvPr userDrawn="1"/>
          </p:nvSpPr>
          <p:spPr>
            <a:xfrm>
              <a:off x="311402" y="168275"/>
              <a:ext cx="415353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教科版五年级下册（</a:t>
              </a:r>
              <a:r>
                <a:rPr lang="zh-CN" altLang="en-US" sz="2400" b="1" spc="2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最新</a:t>
              </a:r>
              <a:r>
                <a:rPr lang="zh-CN" altLang="en-US" sz="2400" b="1" spc="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）</a:t>
              </a:r>
            </a:p>
          </p:txBody>
        </p:sp>
        <p:cxnSp>
          <p:nvCxnSpPr>
            <p:cNvPr id="38" name="直接连接符 37"/>
            <p:cNvCxnSpPr/>
            <p:nvPr userDrawn="1"/>
          </p:nvCxnSpPr>
          <p:spPr>
            <a:xfrm flipV="1">
              <a:off x="381000" y="6556712"/>
              <a:ext cx="4660900" cy="3175"/>
            </a:xfrm>
            <a:prstGeom prst="line">
              <a:avLst/>
            </a:prstGeom>
            <a:solidFill>
              <a:srgbClr val="FFFF99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直接连接符 38"/>
            <p:cNvCxnSpPr/>
            <p:nvPr userDrawn="1"/>
          </p:nvCxnSpPr>
          <p:spPr>
            <a:xfrm flipV="1">
              <a:off x="7391400" y="6553537"/>
              <a:ext cx="4572000" cy="3175"/>
            </a:xfrm>
            <a:prstGeom prst="line">
              <a:avLst/>
            </a:prstGeom>
            <a:solidFill>
              <a:srgbClr val="FFFF99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" name="文本框 8"/>
            <p:cNvSpPr txBox="1"/>
            <p:nvPr userDrawn="1"/>
          </p:nvSpPr>
          <p:spPr>
            <a:xfrm>
              <a:off x="5056505" y="6347152"/>
              <a:ext cx="2320925" cy="368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8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Ebrima" panose="02000000000000000000" charset="0"/>
                </a:rPr>
                <a:t>www.youyi100.com</a:t>
              </a:r>
            </a:p>
          </p:txBody>
        </p:sp>
        <p:cxnSp>
          <p:nvCxnSpPr>
            <p:cNvPr id="41" name="直接连接符 40"/>
            <p:cNvCxnSpPr/>
            <p:nvPr userDrawn="1"/>
          </p:nvCxnSpPr>
          <p:spPr>
            <a:xfrm flipH="1">
              <a:off x="285285" y="634308"/>
              <a:ext cx="390825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 userDrawn="1"/>
          </p:nvSpPr>
          <p:spPr>
            <a:xfrm flipH="1">
              <a:off x="204071" y="562308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íṥḻíḑé"/>
          <p:cNvSpPr/>
          <p:nvPr userDrawn="1"/>
        </p:nvSpPr>
        <p:spPr>
          <a:xfrm rot="10800000">
            <a:off x="1480456" y="5488227"/>
            <a:ext cx="3408495" cy="1369771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ïṡḷïḍe"/>
          <p:cNvSpPr/>
          <p:nvPr userDrawn="1"/>
        </p:nvSpPr>
        <p:spPr>
          <a:xfrm>
            <a:off x="4086165" y="1"/>
            <a:ext cx="2564301" cy="1030515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1674826" y="1776805"/>
            <a:ext cx="8842348" cy="2387563"/>
          </a:xfrm>
          <a:prstGeom prst="roundRect">
            <a:avLst>
              <a:gd name="adj" fmla="val 806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21春新领程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1568" y="168284"/>
            <a:ext cx="2228215" cy="563909"/>
          </a:xfrm>
          <a:prstGeom prst="rect">
            <a:avLst/>
          </a:prstGeom>
        </p:spPr>
      </p:pic>
      <p:pic>
        <p:nvPicPr>
          <p:cNvPr id="14" name="图片 13" descr="428d95e7e6fcffbba939265c4b52ee49"/>
          <p:cNvPicPr>
            <a:picLocks noChangeAspect="1"/>
          </p:cNvPicPr>
          <p:nvPr userDrawn="1"/>
        </p:nvPicPr>
        <p:blipFill>
          <a:blip r:embed="rId3"/>
          <a:srcRect l="23967" r="35147"/>
          <a:stretch>
            <a:fillRect/>
          </a:stretch>
        </p:blipFill>
        <p:spPr>
          <a:xfrm>
            <a:off x="3180024" y="5637218"/>
            <a:ext cx="862330" cy="8426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 userDrawn="1"/>
        </p:nvGrpSpPr>
        <p:grpSpPr>
          <a:xfrm>
            <a:off x="370802" y="5105732"/>
            <a:ext cx="3021330" cy="1357630"/>
            <a:chOff x="5199" y="8008"/>
            <a:chExt cx="4758" cy="2138"/>
          </a:xfrm>
        </p:grpSpPr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3" y="8008"/>
              <a:ext cx="1539" cy="155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 userDrawn="1"/>
          </p:nvSpPr>
          <p:spPr>
            <a:xfrm>
              <a:off x="5199" y="9566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>
                  <a:latin typeface="黑体" panose="02010609060101010101" pitchFamily="2" charset="-122"/>
                  <a:ea typeface="黑体" panose="02010609060101010101" pitchFamily="2" charset="-122"/>
                </a:rPr>
                <a:t>实验演示</a:t>
              </a:r>
            </a:p>
          </p:txBody>
        </p:sp>
        <p:sp>
          <p:nvSpPr>
            <p:cNvPr id="18" name="文本框 25"/>
            <p:cNvSpPr txBox="1"/>
            <p:nvPr userDrawn="1"/>
          </p:nvSpPr>
          <p:spPr>
            <a:xfrm>
              <a:off x="6991" y="9566"/>
              <a:ext cx="296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优翼教师俱乐部</a:t>
              </a:r>
            </a:p>
          </p:txBody>
        </p:sp>
        <p:pic>
          <p:nvPicPr>
            <p:cNvPr id="19" name="图片 99"/>
            <p:cNvPicPr/>
            <p:nvPr userDrawn="1"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59" y="8008"/>
              <a:ext cx="1653" cy="16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矩形: 圆角 21"/>
          <p:cNvSpPr/>
          <p:nvPr userDrawn="1"/>
        </p:nvSpPr>
        <p:spPr>
          <a:xfrm>
            <a:off x="1758000" y="1851904"/>
            <a:ext cx="8676000" cy="2232000"/>
          </a:xfrm>
          <a:prstGeom prst="roundRect">
            <a:avLst>
              <a:gd name="adj" fmla="val 7149"/>
            </a:avLst>
          </a:prstGeom>
          <a:noFill/>
          <a:ln w="19050">
            <a:solidFill>
              <a:srgbClr val="FFE4B5"/>
            </a:solidFill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 descr="2021秋新领程科学封面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7431" y="3146454"/>
            <a:ext cx="4611168" cy="3276602"/>
          </a:xfrm>
          <a:prstGeom prst="rect">
            <a:avLst/>
          </a:prstGeom>
        </p:spPr>
      </p:pic>
      <p:sp>
        <p:nvSpPr>
          <p:cNvPr id="26" name="椭圆 25"/>
          <p:cNvSpPr/>
          <p:nvPr userDrawn="1"/>
        </p:nvSpPr>
        <p:spPr>
          <a:xfrm>
            <a:off x="10928282" y="1200025"/>
            <a:ext cx="456110" cy="45611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217046" y="4030005"/>
            <a:ext cx="777615" cy="77761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 userDrawn="1"/>
        </p:nvSpPr>
        <p:spPr>
          <a:xfrm rot="6815108">
            <a:off x="981537" y="1283905"/>
            <a:ext cx="499483" cy="578684"/>
          </a:xfrm>
          <a:prstGeom prst="triangle">
            <a:avLst/>
          </a:prstGeom>
          <a:solidFill>
            <a:srgbClr val="FEE74F"/>
          </a:solidFill>
          <a:ln w="44450" cmpd="sng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 userDrawn="1"/>
        </p:nvSpPr>
        <p:spPr>
          <a:xfrm rot="3101727">
            <a:off x="1078104" y="1733431"/>
            <a:ext cx="283091" cy="438155"/>
          </a:xfrm>
          <a:prstGeom prst="triangle">
            <a:avLst/>
          </a:prstGeom>
          <a:solidFill>
            <a:srgbClr val="FEE7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 userDrawn="1"/>
        </p:nvSpPr>
        <p:spPr>
          <a:xfrm rot="10569899">
            <a:off x="1452084" y="1183144"/>
            <a:ext cx="283091" cy="438155"/>
          </a:xfrm>
          <a:prstGeom prst="triangle">
            <a:avLst/>
          </a:prstGeom>
          <a:solidFill>
            <a:srgbClr val="FEE74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星形: 五角 30"/>
          <p:cNvSpPr/>
          <p:nvPr userDrawn="1"/>
        </p:nvSpPr>
        <p:spPr>
          <a:xfrm rot="20750653">
            <a:off x="4040174" y="1228598"/>
            <a:ext cx="288000" cy="306736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星形: 五角 31"/>
          <p:cNvSpPr/>
          <p:nvPr userDrawn="1"/>
        </p:nvSpPr>
        <p:spPr>
          <a:xfrm>
            <a:off x="5866130" y="4747845"/>
            <a:ext cx="229869" cy="244823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星形: 五角 32"/>
          <p:cNvSpPr/>
          <p:nvPr userDrawn="1"/>
        </p:nvSpPr>
        <p:spPr>
          <a:xfrm rot="617673">
            <a:off x="1791856" y="4605543"/>
            <a:ext cx="229869" cy="244823"/>
          </a:xfrm>
          <a:prstGeom prst="star5">
            <a:avLst/>
          </a:prstGeom>
          <a:solidFill>
            <a:srgbClr val="FEE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íṥḻíḑé"/>
          <p:cNvSpPr/>
          <p:nvPr userDrawn="1"/>
        </p:nvSpPr>
        <p:spPr>
          <a:xfrm rot="10800000">
            <a:off x="1480456" y="5488227"/>
            <a:ext cx="3408495" cy="1369771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ïṡḷïḍe"/>
          <p:cNvSpPr/>
          <p:nvPr userDrawn="1"/>
        </p:nvSpPr>
        <p:spPr>
          <a:xfrm>
            <a:off x="4086165" y="1"/>
            <a:ext cx="2564301" cy="1030515"/>
          </a:xfrm>
          <a:custGeom>
            <a:avLst/>
            <a:gdLst>
              <a:gd name="connsiteX0" fmla="*/ 0 w 2564301"/>
              <a:gd name="connsiteY0" fmla="*/ 0 h 1030515"/>
              <a:gd name="connsiteX1" fmla="*/ 2564301 w 2564301"/>
              <a:gd name="connsiteY1" fmla="*/ 0 h 1030515"/>
              <a:gd name="connsiteX2" fmla="*/ 2536639 w 2564301"/>
              <a:gd name="connsiteY2" fmla="*/ 107580 h 1030515"/>
              <a:gd name="connsiteX3" fmla="*/ 1282150 w 2564301"/>
              <a:gd name="connsiteY3" fmla="*/ 1030515 h 1030515"/>
              <a:gd name="connsiteX4" fmla="*/ 27662 w 2564301"/>
              <a:gd name="connsiteY4" fmla="*/ 107580 h 10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301" h="1030515">
                <a:moveTo>
                  <a:pt x="0" y="0"/>
                </a:moveTo>
                <a:lnTo>
                  <a:pt x="2564301" y="0"/>
                </a:lnTo>
                <a:lnTo>
                  <a:pt x="2536639" y="107580"/>
                </a:lnTo>
                <a:cubicBezTo>
                  <a:pt x="2370330" y="642282"/>
                  <a:pt x="1871578" y="1030515"/>
                  <a:pt x="1282150" y="1030515"/>
                </a:cubicBezTo>
                <a:cubicBezTo>
                  <a:pt x="692722" y="1030515"/>
                  <a:pt x="193971" y="642282"/>
                  <a:pt x="27662" y="10758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矩形: 圆角 33"/>
          <p:cNvSpPr/>
          <p:nvPr userDrawn="1"/>
        </p:nvSpPr>
        <p:spPr>
          <a:xfrm>
            <a:off x="187708" y="178540"/>
            <a:ext cx="11816584" cy="6500921"/>
          </a:xfrm>
          <a:prstGeom prst="roundRect">
            <a:avLst>
              <a:gd name="adj" fmla="val 2884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椭圆 34"/>
          <p:cNvSpPr/>
          <p:nvPr userDrawn="1"/>
        </p:nvSpPr>
        <p:spPr>
          <a:xfrm>
            <a:off x="11903609" y="515258"/>
            <a:ext cx="576781" cy="576781"/>
          </a:xfrm>
          <a:prstGeom prst="ellipse">
            <a:avLst/>
          </a:prstGeom>
          <a:noFill/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-647057" y="5488227"/>
            <a:ext cx="777615" cy="777615"/>
          </a:xfrm>
          <a:prstGeom prst="ellipse">
            <a:avLst/>
          </a:prstGeom>
          <a:noFill/>
          <a:ln w="254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椭圆 36"/>
          <p:cNvSpPr/>
          <p:nvPr userDrawn="1"/>
        </p:nvSpPr>
        <p:spPr>
          <a:xfrm flipH="1">
            <a:off x="508678" y="-381964"/>
            <a:ext cx="1073552" cy="1073552"/>
          </a:xfrm>
          <a:prstGeom prst="ellipse">
            <a:avLst/>
          </a:prstGeom>
          <a:noFill/>
          <a:ln w="603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59226" y="783894"/>
            <a:ext cx="72000" cy="694663"/>
            <a:chOff x="4158165" y="-1614116"/>
            <a:chExt cx="72000" cy="694663"/>
          </a:xfrm>
        </p:grpSpPr>
        <p:sp>
          <p:nvSpPr>
            <p:cNvPr id="39" name="椭圆 38"/>
            <p:cNvSpPr/>
            <p:nvPr userDrawn="1"/>
          </p:nvSpPr>
          <p:spPr>
            <a:xfrm rot="5400000">
              <a:off x="4158165" y="-1458450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0" name="椭圆 39"/>
            <p:cNvSpPr/>
            <p:nvPr userDrawn="1"/>
          </p:nvSpPr>
          <p:spPr>
            <a:xfrm rot="5400000">
              <a:off x="4158165" y="-1614116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1" name="椭圆 40"/>
            <p:cNvSpPr/>
            <p:nvPr userDrawn="1"/>
          </p:nvSpPr>
          <p:spPr>
            <a:xfrm rot="5400000">
              <a:off x="4158165" y="-1302784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2" name="椭圆 41"/>
            <p:cNvSpPr/>
            <p:nvPr userDrawn="1"/>
          </p:nvSpPr>
          <p:spPr>
            <a:xfrm rot="5400000">
              <a:off x="4158165" y="-1147118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3" name="椭圆 42"/>
            <p:cNvSpPr/>
            <p:nvPr userDrawn="1"/>
          </p:nvSpPr>
          <p:spPr>
            <a:xfrm rot="5400000">
              <a:off x="4158165" y="-991453"/>
              <a:ext cx="72000" cy="720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44" name="椭圆 43"/>
          <p:cNvSpPr/>
          <p:nvPr userDrawn="1"/>
        </p:nvSpPr>
        <p:spPr>
          <a:xfrm>
            <a:off x="11160941" y="6703189"/>
            <a:ext cx="536776" cy="536776"/>
          </a:xfrm>
          <a:prstGeom prst="ellipse">
            <a:avLst/>
          </a:prstGeom>
          <a:noFill/>
          <a:ln w="349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5" name="图片 44" descr="21春新领程LOGO（左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8284" y="519630"/>
            <a:ext cx="1431925" cy="455930"/>
          </a:xfrm>
          <a:prstGeom prst="rect">
            <a:avLst/>
          </a:prstGeom>
        </p:spPr>
      </p:pic>
      <p:sp>
        <p:nvSpPr>
          <p:cNvPr id="56" name="矩形: 圆角 55"/>
          <p:cNvSpPr/>
          <p:nvPr userDrawn="1"/>
        </p:nvSpPr>
        <p:spPr>
          <a:xfrm>
            <a:off x="264000" y="261000"/>
            <a:ext cx="11664000" cy="6336000"/>
          </a:xfrm>
          <a:prstGeom prst="roundRect">
            <a:avLst>
              <a:gd name="adj" fmla="val 2432"/>
            </a:avLst>
          </a:prstGeom>
          <a:noFill/>
          <a:ln w="19050" cap="flat" cmpd="sng" algn="ctr">
            <a:solidFill>
              <a:srgbClr val="FFE4B5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3.jpeg"/><Relationship Id="rId2" Type="http://schemas.openxmlformats.org/officeDocument/2006/relationships/tags" Target="../tags/tag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4390" y="713105"/>
            <a:ext cx="312356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/>
                <a:latin typeface="Heiti SC Medium" panose="02000000000000000000" charset="-122"/>
                <a:ea typeface="Heiti SC Medium" panose="02000000000000000000" charset="-122"/>
              </a:rPr>
              <a:t>认识星座、观星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4390" y="1677035"/>
            <a:ext cx="3881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认识星座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4390" y="2174875"/>
            <a:ext cx="44697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建一个星座模型：从不同的角度观察，观察到的星座图像是不同的。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875" t="22326" r="13802" b="22415"/>
          <a:stretch>
            <a:fillRect/>
          </a:stretch>
        </p:blipFill>
        <p:spPr>
          <a:xfrm>
            <a:off x="5558155" y="1098550"/>
            <a:ext cx="5882005" cy="2898140"/>
          </a:xfrm>
          <a:prstGeom prst="rect">
            <a:avLst/>
          </a:prstGeom>
        </p:spPr>
      </p:pic>
      <p:pic>
        <p:nvPicPr>
          <p:cNvPr id="6" name="图片 5" descr="0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886" t="25059" r="2886" b="25059"/>
          <a:stretch>
            <a:fillRect/>
          </a:stretch>
        </p:blipFill>
        <p:spPr>
          <a:xfrm>
            <a:off x="5524500" y="4204970"/>
            <a:ext cx="5949315" cy="2030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3935" y="4744085"/>
            <a:ext cx="4130675" cy="9531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/>
              <a:t>北斗七星是</a:t>
            </a:r>
            <a:r>
              <a:rPr lang="zh-CN" altLang="en-US" sz="2800">
                <a:solidFill>
                  <a:srgbClr val="FF0000"/>
                </a:solidFill>
              </a:rPr>
              <a:t>大熊星座</a:t>
            </a:r>
            <a:r>
              <a:rPr lang="zh-CN" altLang="en-US" sz="2800"/>
              <a:t>的明显标志。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35330" y="621665"/>
            <a:ext cx="3881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夏季星空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63930" y="1506220"/>
            <a:ext cx="51663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/>
              <a:t>寻找北极星：</a:t>
            </a:r>
            <a:r>
              <a:rPr lang="zh-CN" altLang="en-US" sz="2800" dirty="0">
                <a:cs typeface="+mn-ea"/>
                <a:sym typeface="+mn-lt"/>
              </a:rPr>
              <a:t>北极星位于北斗七星的勺子前端（勺口）两颗星连线向外延长</a:t>
            </a:r>
            <a:r>
              <a:rPr lang="en-US" altLang="zh-CN" sz="2800" dirty="0">
                <a:cs typeface="+mn-ea"/>
                <a:sym typeface="+mn-lt"/>
              </a:rPr>
              <a:t>5</a:t>
            </a:r>
            <a:r>
              <a:rPr lang="zh-CN" altLang="en-US" sz="2800" dirty="0">
                <a:cs typeface="+mn-ea"/>
                <a:sym typeface="+mn-lt"/>
              </a:rPr>
              <a:t>倍处。北极星能够帮助我们在夜晚辨别方向。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078865" y="4711065"/>
            <a:ext cx="4937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</a:rPr>
              <a:t>北极星是小熊星座的显著标志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239510" y="1506220"/>
            <a:ext cx="3930015" cy="4290060"/>
            <a:chOff x="1406" y="2508"/>
            <a:chExt cx="13406" cy="1264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" y="2508"/>
              <a:ext cx="13406" cy="12647"/>
            </a:xfrm>
            <a:prstGeom prst="round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818" y="3274"/>
              <a:ext cx="8961" cy="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30">
                  <a:solidFill>
                    <a:schemeClr val="bg1"/>
                  </a:solidFill>
                  <a:cs typeface="+mn-ea"/>
                  <a:sym typeface="+mn-lt"/>
                </a:rPr>
                <a:t>北斗七星及大熊星座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16390" y="1341120"/>
            <a:ext cx="2738755" cy="706755"/>
            <a:chOff x="5530863" y="1460768"/>
            <a:chExt cx="3037189" cy="788195"/>
          </a:xfrm>
        </p:grpSpPr>
        <p:sp>
          <p:nvSpPr>
            <p:cNvPr id="11" name="文本框 10"/>
            <p:cNvSpPr txBox="1"/>
            <p:nvPr/>
          </p:nvSpPr>
          <p:spPr>
            <a:xfrm>
              <a:off x="6480117" y="1460768"/>
              <a:ext cx="2087935" cy="788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C00000"/>
                  </a:solidFill>
                  <a:cs typeface="+mn-ea"/>
                  <a:sym typeface="+mn-lt"/>
                </a:rPr>
                <a:t>北极星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V="1">
              <a:off x="5530863" y="1843889"/>
              <a:ext cx="1064037" cy="906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4080" y="878840"/>
            <a:ext cx="3184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认识星座的方法：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03630" y="2023110"/>
            <a:ext cx="6887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/>
              <a:t>定方向。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/>
              <a:t>找明显特征。</a:t>
            </a:r>
            <a:r>
              <a:rPr lang="en-US" altLang="zh-CN" sz="2800"/>
              <a:t>“</a:t>
            </a:r>
            <a:r>
              <a:rPr lang="zh-CN" altLang="en-US" sz="2800"/>
              <a:t>银河</a:t>
            </a:r>
            <a:r>
              <a:rPr lang="en-US" altLang="zh-CN" sz="2800"/>
              <a:t>”</a:t>
            </a:r>
            <a:endParaRPr lang="zh-CN" altLang="en-US" sz="280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800"/>
              <a:t>找亮星，定星座。</a:t>
            </a:r>
            <a:r>
              <a:rPr lang="en-US" altLang="zh-CN" sz="2800"/>
              <a:t>“</a:t>
            </a:r>
            <a:r>
              <a:rPr lang="zh-CN" altLang="en-US" sz="2800"/>
              <a:t>夏季大三角</a:t>
            </a:r>
            <a:r>
              <a:rPr lang="en-US" altLang="zh-CN" sz="2800"/>
              <a:t>”——</a:t>
            </a:r>
            <a:r>
              <a:rPr lang="zh-CN" altLang="en-US" sz="2800"/>
              <a:t>天津四、织女星、牛郎星。</a:t>
            </a:r>
          </a:p>
        </p:txBody>
      </p:sp>
      <p:pic>
        <p:nvPicPr>
          <p:cNvPr id="4" name="图片 3" descr="0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5163" t="10165" r="24826" b="10821"/>
          <a:stretch>
            <a:fillRect/>
          </a:stretch>
        </p:blipFill>
        <p:spPr>
          <a:xfrm>
            <a:off x="7797800" y="1477010"/>
            <a:ext cx="3831590" cy="390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4080" y="878840"/>
            <a:ext cx="3582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利用活动观星盘观星</a:t>
            </a:r>
          </a:p>
        </p:txBody>
      </p:sp>
      <p:pic>
        <p:nvPicPr>
          <p:cNvPr id="3" name="图片 2" descr="04"/>
          <p:cNvPicPr>
            <a:picLocks noChangeAspect="1"/>
          </p:cNvPicPr>
          <p:nvPr/>
        </p:nvPicPr>
        <p:blipFill>
          <a:blip r:embed="rId4"/>
          <a:srcRect t="18714" b="17418"/>
          <a:stretch>
            <a:fillRect/>
          </a:stretch>
        </p:blipFill>
        <p:spPr>
          <a:xfrm>
            <a:off x="2329180" y="1631315"/>
            <a:ext cx="7534275" cy="3102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97660" y="5288280"/>
            <a:ext cx="8997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先找到北斗七星，在寻找观察其他星座。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4390" y="713105"/>
            <a:ext cx="312356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/>
                <a:latin typeface="Heiti SC Medium" panose="02000000000000000000" charset="-122"/>
                <a:ea typeface="Heiti SC Medium" panose="02000000000000000000" charset="-122"/>
              </a:rPr>
              <a:t>探索浩瀚的宇宙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4390" y="1518920"/>
            <a:ext cx="3881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浩瀚的宇宙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1003935" y="2414270"/>
            <a:ext cx="52457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/>
              <a:t>银河系大约由</a:t>
            </a:r>
            <a:r>
              <a:rPr lang="en-US" altLang="zh-CN" sz="2800">
                <a:solidFill>
                  <a:srgbClr val="FF0000"/>
                </a:solidFill>
              </a:rPr>
              <a:t>2000</a:t>
            </a:r>
            <a:r>
              <a:rPr lang="zh-CN" altLang="en-US" sz="2800">
                <a:solidFill>
                  <a:srgbClr val="FF0000"/>
                </a:solidFill>
              </a:rPr>
              <a:t>亿到</a:t>
            </a:r>
            <a:r>
              <a:rPr lang="en-US" altLang="zh-CN" sz="2800">
                <a:solidFill>
                  <a:srgbClr val="FF0000"/>
                </a:solidFill>
              </a:rPr>
              <a:t>4000</a:t>
            </a:r>
            <a:r>
              <a:rPr lang="zh-CN" altLang="en-US" sz="2800">
                <a:solidFill>
                  <a:srgbClr val="FF0000"/>
                </a:solidFill>
              </a:rPr>
              <a:t>亿</a:t>
            </a:r>
            <a:r>
              <a:rPr lang="zh-CN" altLang="en-US" sz="2800"/>
              <a:t>颗恒星组成，直径约</a:t>
            </a:r>
            <a:r>
              <a:rPr lang="en-US" altLang="zh-CN" sz="2800">
                <a:solidFill>
                  <a:srgbClr val="FF0000"/>
                </a:solidFill>
              </a:rPr>
              <a:t>10</a:t>
            </a:r>
            <a:r>
              <a:rPr lang="zh-CN" altLang="en-US" sz="2800">
                <a:solidFill>
                  <a:srgbClr val="FF0000"/>
                </a:solidFill>
              </a:rPr>
              <a:t>万光年</a:t>
            </a:r>
            <a:r>
              <a:rPr lang="zh-CN" altLang="en-US" sz="2800"/>
              <a:t>，距离银河系中心约</a:t>
            </a:r>
            <a:r>
              <a:rPr lang="en-US" altLang="zh-CN" sz="2800"/>
              <a:t>2.6</a:t>
            </a:r>
            <a:r>
              <a:rPr lang="zh-CN" altLang="en-US" sz="2800"/>
              <a:t>万光年。</a:t>
            </a:r>
          </a:p>
        </p:txBody>
      </p:sp>
      <p:pic>
        <p:nvPicPr>
          <p:cNvPr id="3" name="图片 2" descr="0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3300" y="1271270"/>
            <a:ext cx="6691630" cy="431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54045" y="5317490"/>
            <a:ext cx="5883910" cy="521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CN" altLang="en-US" sz="2800"/>
              <a:t>河外星系：银河系以外星系的统称。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5935" y="812165"/>
            <a:ext cx="3881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探索宇宙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495935" y="1624965"/>
            <a:ext cx="6122035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800"/>
              <a:t>人类探索宇宙的历史</a:t>
            </a:r>
          </a:p>
          <a:p>
            <a:pPr>
              <a:lnSpc>
                <a:spcPct val="180000"/>
              </a:lnSpc>
            </a:pPr>
            <a:r>
              <a:rPr lang="zh-CN" altLang="en-US" sz="2800"/>
              <a:t>第一阶段（古代）：肉眼观测</a:t>
            </a:r>
            <a:r>
              <a:rPr lang="en-US" altLang="zh-CN" sz="2800"/>
              <a:t>    </a:t>
            </a:r>
          </a:p>
          <a:p>
            <a:pPr>
              <a:lnSpc>
                <a:spcPct val="180000"/>
              </a:lnSpc>
            </a:pPr>
            <a:r>
              <a:rPr lang="zh-CN" altLang="en-US" sz="2800"/>
              <a:t>第二阶段（近代）：借助望远镜观测</a:t>
            </a:r>
          </a:p>
          <a:p>
            <a:pPr>
              <a:lnSpc>
                <a:spcPct val="180000"/>
              </a:lnSpc>
            </a:pPr>
            <a:r>
              <a:rPr lang="zh-CN" altLang="en-US" sz="2800"/>
              <a:t>第三阶段（现代）：航天时代</a:t>
            </a:r>
            <a:r>
              <a:rPr lang="en-US" altLang="zh-CN" sz="280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图片 2" descr="0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rcRect l="-6977" r="6977"/>
          <a:stretch>
            <a:fillRect/>
          </a:stretch>
        </p:blipFill>
        <p:spPr>
          <a:xfrm>
            <a:off x="5897245" y="1334770"/>
            <a:ext cx="5852160" cy="377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4550" y="770890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/>
              <a:t>我国在太空探索方面的成就：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24128" y="2408464"/>
          <a:ext cx="3496310" cy="340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155"/>
                <a:gridCol w="1748155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发射时间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嫦娥一号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2007-10-24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嫦娥二号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2010-10-01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嫦娥三号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2013-12-02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嫦娥四号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2018-12-08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嫦娥五号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2020-11-24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485614" y="1560857"/>
            <a:ext cx="3263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“</a:t>
            </a:r>
            <a:r>
              <a:rPr lang="zh-CN" altLang="en-US" sz="2800" dirty="0">
                <a:cs typeface="+mn-ea"/>
                <a:sym typeface="+mn-lt"/>
              </a:rPr>
              <a:t>嫦娥</a:t>
            </a:r>
            <a:r>
              <a:rPr lang="en-US" altLang="zh-CN" sz="2800" dirty="0">
                <a:cs typeface="+mn-ea"/>
                <a:sym typeface="+mn-lt"/>
              </a:rPr>
              <a:t>”</a:t>
            </a:r>
            <a:r>
              <a:rPr lang="zh-CN" altLang="en-US" sz="2800" dirty="0">
                <a:cs typeface="+mn-ea"/>
                <a:sym typeface="+mn-lt"/>
              </a:rPr>
              <a:t>系列探月工程</a:t>
            </a:r>
          </a:p>
        </p:txBody>
      </p:sp>
      <p:sp>
        <p:nvSpPr>
          <p:cNvPr id="6" name="矩形 5"/>
          <p:cNvSpPr/>
          <p:nvPr/>
        </p:nvSpPr>
        <p:spPr>
          <a:xfrm>
            <a:off x="6971826" y="1560857"/>
            <a:ext cx="21971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“</a:t>
            </a:r>
            <a:r>
              <a:rPr lang="zh-CN" altLang="en-US" sz="2800" dirty="0">
                <a:cs typeface="+mn-ea"/>
                <a:sym typeface="+mn-lt"/>
              </a:rPr>
              <a:t>天宫</a:t>
            </a:r>
            <a:r>
              <a:rPr lang="en-US" altLang="zh-CN" sz="2800" dirty="0">
                <a:cs typeface="+mn-ea"/>
                <a:sym typeface="+mn-lt"/>
              </a:rPr>
              <a:t>”</a:t>
            </a:r>
            <a:r>
              <a:rPr lang="zh-CN" altLang="en-US" sz="2800" dirty="0">
                <a:cs typeface="+mn-ea"/>
                <a:sym typeface="+mn-lt"/>
              </a:rPr>
              <a:t>空间站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538230" y="2408464"/>
          <a:ext cx="3539490" cy="161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发射时间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5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天宫一号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2011-09-29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天宫二号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2016-09-15</a:t>
                      </a:r>
                    </a:p>
                  </a:txBody>
                  <a:tcPr marL="60933" marR="60933" marT="30466" marB="304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929005" y="815340"/>
          <a:ext cx="9302115" cy="563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945"/>
                <a:gridCol w="2202815"/>
                <a:gridCol w="3839845"/>
                <a:gridCol w="1413510"/>
              </a:tblGrid>
              <a:tr h="4425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编号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发射时间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乘组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发射地点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神舟一号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1999-11-20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无人飞船</a:t>
                      </a:r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endParaRPr lang="zh-CN" altLang="en-US" sz="200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酒泉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神舟二号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2001-01-10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无人飞船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神舟三号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2002-03-25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模拟载人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神舟四号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2002-12-30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模拟载人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神舟五号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2003-10-15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杨利伟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神舟六号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2005-10-12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费俊龙、聂海胜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神舟七号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2008-09-25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翟志刚、刘伯明、景海鹏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神舟八号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2011-11-01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模拟载人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神舟九号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2012-06-16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景海鹏、刘旺、刘洋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神舟十号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2013-06-11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聂海胜、张晓光、王亚平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神舟十一号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2016-10-17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景海鹏、陈冬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神舟十二号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2021-06-17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聂海胜、刘伯明、汤洪波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神舟十三号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2021-10-16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翟志刚、王亚平、叶光富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947905" y="293576"/>
            <a:ext cx="3263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“</a:t>
            </a:r>
            <a:r>
              <a:rPr lang="zh-CN" altLang="en-US" sz="2800" dirty="0">
                <a:cs typeface="+mn-ea"/>
                <a:sym typeface="+mn-lt"/>
              </a:rPr>
              <a:t>神舟</a:t>
            </a:r>
            <a:r>
              <a:rPr lang="en-US" altLang="zh-CN" sz="2800" dirty="0">
                <a:cs typeface="+mn-ea"/>
                <a:sym typeface="+mn-lt"/>
              </a:rPr>
              <a:t>”</a:t>
            </a:r>
            <a:r>
              <a:rPr lang="zh-CN" altLang="en-US" sz="2800" dirty="0">
                <a:cs typeface="+mn-ea"/>
                <a:sym typeface="+mn-lt"/>
              </a:rPr>
              <a:t>系列载人飞船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91856" y="1912699"/>
            <a:ext cx="8608288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600" normalizeH="0" baseline="0" noProof="0" dirty="0">
                <a:ln>
                  <a:noFill/>
                </a:ln>
                <a:solidFill>
                  <a:srgbClr val="EBAC57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lt"/>
              </a:rPr>
              <a:t>《宇宙》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600" normalizeH="0" baseline="0" noProof="0" dirty="0">
                <a:ln>
                  <a:noFill/>
                </a:ln>
                <a:solidFill>
                  <a:srgbClr val="EBAC57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lt"/>
              </a:rPr>
              <a:t>复习课件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6591935" y="582930"/>
            <a:ext cx="2610485" cy="5692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1.太阳系大家庭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2.八颗行星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3.日食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4.认识星座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5.夏季星空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6.浩瀚的宇宙</a:t>
            </a:r>
          </a:p>
          <a:p>
            <a:pPr algn="l"/>
            <a:endParaRPr lang="zh-CN" altLang="en-US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7.探索宇宙</a:t>
            </a:r>
          </a:p>
        </p:txBody>
      </p:sp>
      <p:pic>
        <p:nvPicPr>
          <p:cNvPr id="17" name="图片 16" descr="src=http___pic.51yuansu.com_pic3_cover_03_53_16_5bc53c73db2b6_610.jpg&amp;refer=http___pic.51yuansu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365" y="330835"/>
            <a:ext cx="1495425" cy="110363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265555" y="1691640"/>
            <a:ext cx="4889500" cy="3220720"/>
            <a:chOff x="1969" y="2664"/>
            <a:chExt cx="7700" cy="507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l="9374" t="13067" r="11631" b="14265"/>
            <a:stretch>
              <a:fillRect/>
            </a:stretch>
          </p:blipFill>
          <p:spPr>
            <a:xfrm flipH="1">
              <a:off x="1969" y="2664"/>
              <a:ext cx="7700" cy="507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130" y="3441"/>
              <a:ext cx="5848" cy="2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</a:rPr>
                <a:t>   </a:t>
              </a:r>
              <a:r>
                <a:rPr lang="zh-CN" altLang="en-US" sz="28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</a:rPr>
                <a:t>回顾：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b="1">
                  <a:solidFill>
                    <a:schemeClr val="tx1"/>
                  </a:solidFill>
                  <a:effectLst/>
                  <a:latin typeface="华文楷体" panose="02010600040101010101" charset="-122"/>
                  <a:ea typeface="华文楷体" panose="02010600040101010101" charset="-122"/>
                </a:rPr>
                <a:t>本单元我们学了什么？</a:t>
              </a:r>
            </a:p>
          </p:txBody>
        </p:sp>
      </p:grpSp>
      <p:pic>
        <p:nvPicPr>
          <p:cNvPr id="21" name="图片 20" descr="女03 3拷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80" y="4725035"/>
            <a:ext cx="1177290" cy="162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500630" y="412115"/>
            <a:ext cx="2610485" cy="5647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solidFill>
                  <a:schemeClr val="accent6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1.太阳系大家庭</a:t>
            </a:r>
          </a:p>
          <a:p>
            <a:pPr algn="l"/>
            <a:endParaRPr lang="zh-CN" altLang="en-US" sz="2800">
              <a:solidFill>
                <a:schemeClr val="accent6">
                  <a:lumMod val="50000"/>
                </a:schemeClr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/>
            <a:r>
              <a:rPr lang="en-US" altLang="zh-CN" sz="2800">
                <a:solidFill>
                  <a:schemeClr val="accent6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2.</a:t>
            </a:r>
            <a:r>
              <a:rPr lang="zh-CN" altLang="en-US" sz="2800">
                <a:solidFill>
                  <a:schemeClr val="accent6">
                    <a:lumMod val="50000"/>
                  </a:schemeClr>
                </a:solidFill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八颗行星</a:t>
            </a:r>
          </a:p>
          <a:p>
            <a:pPr algn="l"/>
            <a:endParaRPr lang="zh-CN" altLang="en-US" sz="2800">
              <a:solidFill>
                <a:schemeClr val="accent6">
                  <a:lumMod val="50000"/>
                </a:schemeClr>
              </a:solidFill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>
              <a:lnSpc>
                <a:spcPct val="40000"/>
              </a:lnSpc>
            </a:pPr>
            <a:endParaRPr lang="en-US" altLang="zh-CN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3.</a:t>
            </a:r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日食</a:t>
            </a:r>
          </a:p>
          <a:p>
            <a:pPr algn="l">
              <a:lnSpc>
                <a:spcPct val="230000"/>
              </a:lnSpc>
            </a:pPr>
            <a:r>
              <a:rPr lang="en-US" altLang="zh-CN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4.</a:t>
            </a:r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认识星座</a:t>
            </a:r>
          </a:p>
          <a:p>
            <a:pPr algn="l">
              <a:lnSpc>
                <a:spcPct val="130000"/>
              </a:lnSpc>
            </a:pPr>
            <a:r>
              <a:rPr lang="en-US" altLang="zh-CN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5.</a:t>
            </a:r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夏季星空</a:t>
            </a:r>
          </a:p>
          <a:p>
            <a:pPr algn="l"/>
            <a:endParaRPr lang="en-US" altLang="zh-CN" sz="2800">
              <a:latin typeface="Heiti SC Light" panose="02000000000000000000" charset="-122"/>
              <a:ea typeface="Heiti SC Light" panose="02000000000000000000" charset="-122"/>
              <a:cs typeface="Heiti SC Light" panose="02000000000000000000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6.</a:t>
            </a:r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浩瀚的宇宙</a:t>
            </a:r>
          </a:p>
          <a:p>
            <a:pPr algn="l">
              <a:lnSpc>
                <a:spcPct val="170000"/>
              </a:lnSpc>
            </a:pPr>
            <a:r>
              <a:rPr lang="en-US" altLang="zh-CN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7.</a:t>
            </a:r>
            <a:r>
              <a:rPr lang="zh-CN" altLang="en-US" sz="2800">
                <a:latin typeface="Heiti SC Light" panose="02000000000000000000" charset="-122"/>
                <a:ea typeface="Heiti SC Light" panose="02000000000000000000" charset="-122"/>
                <a:cs typeface="Heiti SC Light" panose="02000000000000000000" charset="-122"/>
              </a:rPr>
              <a:t>探索宇宙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510155" y="412115"/>
            <a:ext cx="3227705" cy="166370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2500630" y="3093085"/>
            <a:ext cx="3131820" cy="122745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pic>
        <p:nvPicPr>
          <p:cNvPr id="5" name="图片 4" descr="src=http___pic.51yuansu.com_pic3_cover_03_53_16_5bc53c73db2b6_610.jpg&amp;refer=http___pic.51yuansu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125" y="311150"/>
            <a:ext cx="1495425" cy="11036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94550" y="1011555"/>
            <a:ext cx="1970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Heiti SC Medium" panose="02000000000000000000" charset="-122"/>
                <a:ea typeface="Heiti SC Medium" panose="02000000000000000000" charset="-122"/>
              </a:rPr>
              <a:t>认识太阳系</a:t>
            </a:r>
          </a:p>
        </p:txBody>
      </p:sp>
      <p:sp>
        <p:nvSpPr>
          <p:cNvPr id="13" name="右箭头 12"/>
          <p:cNvSpPr/>
          <p:nvPr/>
        </p:nvSpPr>
        <p:spPr>
          <a:xfrm>
            <a:off x="5818505" y="1199515"/>
            <a:ext cx="1308100" cy="21463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708650" y="3627120"/>
            <a:ext cx="2093595" cy="1949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21625" y="3338195"/>
            <a:ext cx="268541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Heiti SC Medium" panose="02000000000000000000" charset="-122"/>
                <a:ea typeface="Heiti SC Medium" panose="02000000000000000000" charset="-122"/>
              </a:rPr>
              <a:t>认识星座、观星</a:t>
            </a:r>
          </a:p>
        </p:txBody>
      </p:sp>
      <p:sp>
        <p:nvSpPr>
          <p:cNvPr id="8" name="右箭头 7"/>
          <p:cNvSpPr/>
          <p:nvPr/>
        </p:nvSpPr>
        <p:spPr>
          <a:xfrm>
            <a:off x="5595620" y="5155565"/>
            <a:ext cx="1605915" cy="1752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93305" y="4733290"/>
            <a:ext cx="268541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Heiti SC Medium" panose="02000000000000000000" charset="-122"/>
                <a:ea typeface="Heiti SC Medium" panose="02000000000000000000" charset="-122"/>
              </a:rPr>
              <a:t>探索浩瀚的宇宙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500630" y="4733290"/>
            <a:ext cx="2903220" cy="122745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ldLvl="0" animBg="1"/>
      <p:bldP spid="16" grpId="0" bldLvl="0" animBg="1"/>
      <p:bldP spid="6" grpId="0"/>
      <p:bldP spid="8" grpId="0" bldLvl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83360" y="602615"/>
            <a:ext cx="8638540" cy="2757170"/>
            <a:chOff x="2352" y="495"/>
            <a:chExt cx="13604" cy="4342"/>
          </a:xfrm>
        </p:grpSpPr>
        <p:pic>
          <p:nvPicPr>
            <p:cNvPr id="5" name="图片 4" descr="u=1847829781,867060371&amp;fm=26&amp;gp=0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rcRect t="14042" b="15455"/>
            <a:stretch>
              <a:fillRect/>
            </a:stretch>
          </p:blipFill>
          <p:spPr>
            <a:xfrm>
              <a:off x="2352" y="495"/>
              <a:ext cx="13605" cy="434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043" y="2340"/>
              <a:ext cx="892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整理：本单元主要科学概念</a:t>
              </a:r>
            </a:p>
          </p:txBody>
        </p:sp>
      </p:grpSp>
      <p:pic>
        <p:nvPicPr>
          <p:cNvPr id="4" name="图片 3" descr="src=http___ku.90sjimg.com_element_origin_min_pic_17_08_16_335310468f4ab697a34d5c7e99bc7f1e.jpg&amp;refer=http___ku.90sjim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210" y="3450590"/>
            <a:ext cx="3249295" cy="324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4390" y="713105"/>
            <a:ext cx="2397760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/>
                <a:latin typeface="Heiti SC Medium" panose="02000000000000000000" charset="-122"/>
                <a:ea typeface="Heiti SC Medium" panose="02000000000000000000" charset="-122"/>
              </a:rPr>
              <a:t>认识太阳系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4855" y="1525270"/>
            <a:ext cx="2418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1.</a:t>
            </a:r>
            <a:r>
              <a:rPr lang="zh-CN" altLang="en-US" sz="3200"/>
              <a:t>关于太阳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3955" y="2261235"/>
            <a:ext cx="56337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太阳是太阳系的中心</a:t>
            </a:r>
            <a:r>
              <a:rPr lang="zh-CN" altLang="en-US" sz="2800"/>
              <a:t>，它的质量占整个太阳系所有天体质量</a:t>
            </a:r>
            <a:r>
              <a:rPr lang="en-US" altLang="zh-CN" sz="2800"/>
              <a:t>99.86%</a:t>
            </a:r>
            <a:r>
              <a:rPr lang="zh-CN" altLang="en-US" sz="2800"/>
              <a:t>。</a:t>
            </a:r>
          </a:p>
        </p:txBody>
      </p:sp>
      <p:pic>
        <p:nvPicPr>
          <p:cNvPr id="5" name="图片 4" descr="0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9065" y="1873885"/>
            <a:ext cx="5852160" cy="3526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3955" y="3937635"/>
            <a:ext cx="56337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太阳是</a:t>
            </a:r>
            <a:r>
              <a:rPr lang="zh-CN" sz="2800">
                <a:solidFill>
                  <a:srgbClr val="FF0000"/>
                </a:solidFill>
              </a:rPr>
              <a:t>一颗恒星</a:t>
            </a:r>
            <a:r>
              <a:rPr lang="zh-CN" sz="2800"/>
              <a:t>，每时每刻都在向太空发出光和热</a:t>
            </a:r>
            <a:r>
              <a:rPr lang="zh-CN" altLang="en-US" sz="280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4855" y="649605"/>
            <a:ext cx="2418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2.</a:t>
            </a:r>
            <a:r>
              <a:rPr lang="zh-CN" altLang="en-US" sz="3200"/>
              <a:t>八颗行星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3460" y="1419225"/>
            <a:ext cx="557530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按离太阳的距离（由近到远）排序：</a:t>
            </a:r>
            <a:r>
              <a:rPr lang="zh-CN" altLang="en-US" sz="2800"/>
              <a:t>水星、金星、地球、火星、木星、土星、天王星、海王星。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3460" y="3584575"/>
            <a:ext cx="557530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按赤道直径（由小到大）排序：</a:t>
            </a:r>
            <a:r>
              <a:rPr lang="zh-CN" altLang="en-US" sz="2800"/>
              <a:t>水星、火星、金星、地球、海王星、天王星、土星、木星。</a:t>
            </a:r>
          </a:p>
        </p:txBody>
      </p:sp>
      <p:pic>
        <p:nvPicPr>
          <p:cNvPr id="5" name="图片 4" descr="0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760" y="1738630"/>
            <a:ext cx="5241925" cy="338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85" y="1541780"/>
            <a:ext cx="5852160" cy="37731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4700" y="1767205"/>
            <a:ext cx="518160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日食</a:t>
            </a:r>
            <a:r>
              <a:rPr lang="zh-CN" altLang="en-US" sz="2800"/>
              <a:t>是由日、地、月三者相互运动形成的。当月球运行到地球和太阳之间，三者处于同一直线时，月球挡住了太阳射向地球的光，就发生了日食。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4390" y="713105"/>
            <a:ext cx="107505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/>
                <a:latin typeface="Heiti SC Medium" panose="02000000000000000000" charset="-122"/>
                <a:ea typeface="Heiti SC Medium" panose="02000000000000000000" charset="-122"/>
              </a:rPr>
              <a:t>日食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85" y="1317625"/>
            <a:ext cx="5852160" cy="3773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6440" y="1664335"/>
            <a:ext cx="48672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/>
              <a:t>日食的类型：日全食、日环食、日偏食。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5820" y="4132580"/>
            <a:ext cx="4628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/>
              <a:t>日食发生的时间：农历初一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17,&quot;width&quot;:511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43,&quot;width&quot;:1360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42,&quot;width&quot;:921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cc0584e-cc7d-49a0-9a99-c9f317470c1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d982e5-36eb-47c2-9dec-05b4268bb4a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c244712-0c18-43a7-a321-a850814f61e8}"/>
</p:tagLst>
</file>

<file path=ppt/theme/theme1.xml><?xml version="1.0" encoding="utf-8"?>
<a:theme xmlns:a="http://schemas.openxmlformats.org/drawingml/2006/main" name="5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rszrrxqk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2C993"/>
          </a:solidFill>
        </a:ln>
      </a:spPr>
      <a:bodyPr rtlCol="0" anchor="ctr"/>
      <a:lstStyle>
        <a:defPPr algn="ctr">
          <a:defRPr sz="3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qhfr2g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81D4F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宽屏</PresentationFormat>
  <Paragraphs>162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Heiti SC Light</vt:lpstr>
      <vt:lpstr>Heiti SC Medium</vt:lpstr>
      <vt:lpstr>等线</vt:lpstr>
      <vt:lpstr>黑体</vt:lpstr>
      <vt:lpstr>华文楷体</vt:lpstr>
      <vt:lpstr>楷体</vt:lpstr>
      <vt:lpstr>微软雅黑</vt:lpstr>
      <vt:lpstr>Arial</vt:lpstr>
      <vt:lpstr>Ebrima</vt:lpstr>
      <vt:lpstr>Wingdings</vt:lpstr>
      <vt:lpstr>5_Office 主题​​</vt:lpstr>
      <vt:lpstr>8_Office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池东双</dc:creator>
  <cp:lastModifiedBy>PC</cp:lastModifiedBy>
  <cp:revision>36</cp:revision>
  <dcterms:created xsi:type="dcterms:W3CDTF">2021-08-23T03:01:00Z</dcterms:created>
  <dcterms:modified xsi:type="dcterms:W3CDTF">2022-08-10T04:14:50Z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3D4D362AF23F47DDA777E9F82DF7FB5B</vt:lpwstr>
  </property>
  <property fmtid="{D5CDD505-2E9C-101B-9397-08002B2CF9AE}" pid="3" name="KSOProductBuildVer">
    <vt:lpwstr>2052-11.1.0.11115</vt:lpwstr>
  </property>
</Properties>
</file>