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5" r:id="rId3"/>
  </p:sldMasterIdLst>
  <p:notesMasterIdLst>
    <p:notesMasterId r:id="rId20"/>
  </p:notesMasterIdLst>
  <p:handoutMasterIdLst>
    <p:handoutMasterId r:id="rId21"/>
  </p:handoutMasterIdLst>
  <p:sldIdLst>
    <p:sldId id="544" r:id="rId4"/>
    <p:sldId id="588" r:id="rId5"/>
    <p:sldId id="606" r:id="rId6"/>
    <p:sldId id="580" r:id="rId7"/>
    <p:sldId id="614" r:id="rId8"/>
    <p:sldId id="615" r:id="rId9"/>
    <p:sldId id="638" r:id="rId10"/>
    <p:sldId id="639" r:id="rId11"/>
    <p:sldId id="640" r:id="rId12"/>
    <p:sldId id="597" r:id="rId13"/>
    <p:sldId id="618" r:id="rId14"/>
    <p:sldId id="642" r:id="rId15"/>
    <p:sldId id="617" r:id="rId16"/>
    <p:sldId id="641" r:id="rId17"/>
    <p:sldId id="634" r:id="rId18"/>
    <p:sldId id="627" r:id="rId19"/>
  </p:sldIdLst>
  <p:sldSz cx="9144000" cy="5143500"/>
  <p:notesSz cx="6858000" cy="9144000"/>
  <p:custDataLst>
    <p:tags r:id="rId2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77"/>
        <p:guide pos="3081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76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5.xml"/><Relationship Id="rId8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7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51.xml"/><Relationship Id="rId8" Type="http://schemas.openxmlformats.org/officeDocument/2006/relationships/tags" Target="../tags/tag50.xml"/><Relationship Id="rId7" Type="http://schemas.openxmlformats.org/officeDocument/2006/relationships/tags" Target="../tags/tag49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35" Type="http://schemas.openxmlformats.org/officeDocument/2006/relationships/vmlDrawing" Target="../drawings/vmlDrawing3.vml"/><Relationship Id="rId34" Type="http://schemas.openxmlformats.org/officeDocument/2006/relationships/slideLayout" Target="../slideLayouts/slideLayout12.xml"/><Relationship Id="rId33" Type="http://schemas.openxmlformats.org/officeDocument/2006/relationships/tags" Target="../tags/tag67.xml"/><Relationship Id="rId32" Type="http://schemas.openxmlformats.org/officeDocument/2006/relationships/tags" Target="../tags/tag66.xml"/><Relationship Id="rId31" Type="http://schemas.openxmlformats.org/officeDocument/2006/relationships/tags" Target="../tags/tag65.xml"/><Relationship Id="rId30" Type="http://schemas.openxmlformats.org/officeDocument/2006/relationships/tags" Target="../tags/tag64.xml"/><Relationship Id="rId3" Type="http://schemas.openxmlformats.org/officeDocument/2006/relationships/tags" Target="../tags/tag45.xml"/><Relationship Id="rId29" Type="http://schemas.openxmlformats.org/officeDocument/2006/relationships/tags" Target="../tags/tag63.xml"/><Relationship Id="rId28" Type="http://schemas.openxmlformats.org/officeDocument/2006/relationships/image" Target="../media/image12.wmf"/><Relationship Id="rId27" Type="http://schemas.openxmlformats.org/officeDocument/2006/relationships/oleObject" Target="../embeddings/oleObject9.bin"/><Relationship Id="rId26" Type="http://schemas.openxmlformats.org/officeDocument/2006/relationships/tags" Target="../tags/tag62.xml"/><Relationship Id="rId25" Type="http://schemas.openxmlformats.org/officeDocument/2006/relationships/tags" Target="../tags/tag61.xml"/><Relationship Id="rId24" Type="http://schemas.openxmlformats.org/officeDocument/2006/relationships/image" Target="../media/image11.wmf"/><Relationship Id="rId23" Type="http://schemas.openxmlformats.org/officeDocument/2006/relationships/oleObject" Target="../embeddings/oleObject8.bin"/><Relationship Id="rId22" Type="http://schemas.openxmlformats.org/officeDocument/2006/relationships/tags" Target="../tags/tag60.xml"/><Relationship Id="rId21" Type="http://schemas.openxmlformats.org/officeDocument/2006/relationships/tags" Target="../tags/tag59.xml"/><Relationship Id="rId20" Type="http://schemas.openxmlformats.org/officeDocument/2006/relationships/image" Target="../media/image10.wmf"/><Relationship Id="rId2" Type="http://schemas.openxmlformats.org/officeDocument/2006/relationships/tags" Target="../tags/tag44.xml"/><Relationship Id="rId19" Type="http://schemas.openxmlformats.org/officeDocument/2006/relationships/oleObject" Target="../embeddings/oleObject7.bin"/><Relationship Id="rId18" Type="http://schemas.openxmlformats.org/officeDocument/2006/relationships/tags" Target="../tags/tag58.xml"/><Relationship Id="rId17" Type="http://schemas.openxmlformats.org/officeDocument/2006/relationships/tags" Target="../tags/tag57.xml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6.bin"/><Relationship Id="rId14" Type="http://schemas.openxmlformats.org/officeDocument/2006/relationships/tags" Target="../tags/tag56.xml"/><Relationship Id="rId13" Type="http://schemas.openxmlformats.org/officeDocument/2006/relationships/tags" Target="../tags/tag55.xml"/><Relationship Id="rId12" Type="http://schemas.openxmlformats.org/officeDocument/2006/relationships/tags" Target="../tags/tag54.xml"/><Relationship Id="rId11" Type="http://schemas.openxmlformats.org/officeDocument/2006/relationships/tags" Target="../tags/tag53.xml"/><Relationship Id="rId10" Type="http://schemas.openxmlformats.org/officeDocument/2006/relationships/tags" Target="../tags/tag52.xml"/><Relationship Id="rId1" Type="http://schemas.openxmlformats.org/officeDocument/2006/relationships/tags" Target="../tags/tag43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3.xml"/><Relationship Id="rId5" Type="http://schemas.openxmlformats.org/officeDocument/2006/relationships/tags" Target="../tags/tag72.xml"/><Relationship Id="rId4" Type="http://schemas.openxmlformats.org/officeDocument/2006/relationships/tags" Target="../tags/tag71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3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3.png"/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1.xml"/><Relationship Id="rId8" Type="http://schemas.openxmlformats.org/officeDocument/2006/relationships/tags" Target="../tags/tag10.xml"/><Relationship Id="rId7" Type="http://schemas.openxmlformats.org/officeDocument/2006/relationships/tags" Target="../tags/tag9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2" Type="http://schemas.openxmlformats.org/officeDocument/2006/relationships/vmlDrawing" Target="../drawings/vmlDrawing1.vml"/><Relationship Id="rId21" Type="http://schemas.openxmlformats.org/officeDocument/2006/relationships/slideLayout" Target="../slideLayouts/slideLayout5.xml"/><Relationship Id="rId20" Type="http://schemas.openxmlformats.org/officeDocument/2006/relationships/tags" Target="../tags/tag22.xml"/><Relationship Id="rId2" Type="http://schemas.openxmlformats.org/officeDocument/2006/relationships/image" Target="../media/image4.wmf"/><Relationship Id="rId19" Type="http://schemas.openxmlformats.org/officeDocument/2006/relationships/tags" Target="../tags/tag21.xml"/><Relationship Id="rId18" Type="http://schemas.openxmlformats.org/officeDocument/2006/relationships/tags" Target="../tags/tag20.xml"/><Relationship Id="rId17" Type="http://schemas.openxmlformats.org/officeDocument/2006/relationships/tags" Target="../tags/tag19.xml"/><Relationship Id="rId16" Type="http://schemas.openxmlformats.org/officeDocument/2006/relationships/tags" Target="../tags/tag18.xml"/><Relationship Id="rId15" Type="http://schemas.openxmlformats.org/officeDocument/2006/relationships/tags" Target="../tags/tag17.xml"/><Relationship Id="rId14" Type="http://schemas.openxmlformats.org/officeDocument/2006/relationships/tags" Target="../tags/tag16.xml"/><Relationship Id="rId13" Type="http://schemas.openxmlformats.org/officeDocument/2006/relationships/tags" Target="../tags/tag15.xml"/><Relationship Id="rId12" Type="http://schemas.openxmlformats.org/officeDocument/2006/relationships/tags" Target="../tags/tag14.xml"/><Relationship Id="rId11" Type="http://schemas.openxmlformats.org/officeDocument/2006/relationships/tags" Target="../tags/tag13.xml"/><Relationship Id="rId10" Type="http://schemas.openxmlformats.org/officeDocument/2006/relationships/tags" Target="../tags/tag12.xml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5.wmf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6.xml"/><Relationship Id="rId10" Type="http://schemas.openxmlformats.org/officeDocument/2006/relationships/tags" Target="../tags/tag24.xml"/><Relationship Id="rId1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8.xml"/><Relationship Id="rId4" Type="http://schemas.openxmlformats.org/officeDocument/2006/relationships/tags" Target="../tags/tag27.xml"/><Relationship Id="rId3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36.xml"/><Relationship Id="rId8" Type="http://schemas.openxmlformats.org/officeDocument/2006/relationships/tags" Target="../tags/tag35.xml"/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6" Type="http://schemas.openxmlformats.org/officeDocument/2006/relationships/slideLayout" Target="../slideLayouts/slideLayout10.xml"/><Relationship Id="rId15" Type="http://schemas.openxmlformats.org/officeDocument/2006/relationships/tags" Target="../tags/tag42.xml"/><Relationship Id="rId14" Type="http://schemas.openxmlformats.org/officeDocument/2006/relationships/tags" Target="../tags/tag41.xml"/><Relationship Id="rId13" Type="http://schemas.openxmlformats.org/officeDocument/2006/relationships/tags" Target="../tags/tag40.xml"/><Relationship Id="rId12" Type="http://schemas.openxmlformats.org/officeDocument/2006/relationships/tags" Target="../tags/tag39.xml"/><Relationship Id="rId11" Type="http://schemas.openxmlformats.org/officeDocument/2006/relationships/tags" Target="../tags/tag38.xml"/><Relationship Id="rId10" Type="http://schemas.openxmlformats.org/officeDocument/2006/relationships/tags" Target="../tags/tag37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6200" y="302895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406265" y="3183255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766820" y="3087370"/>
            <a:ext cx="240411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6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第 </a:t>
            </a:r>
            <a:r>
              <a:rPr lang="en-US" altLang="zh-CN" sz="36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</a:t>
            </a:r>
            <a:r>
              <a:rPr lang="zh-CN" altLang="en-US" sz="3600" b="1" spc="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课时</a:t>
            </a:r>
            <a:endParaRPr lang="zh-CN" altLang="en-US" sz="3600" b="1" spc="200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142990" y="3088005"/>
            <a:ext cx="30111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数的运算（</a:t>
            </a:r>
            <a:r>
              <a:rPr lang="en-US" altLang="zh-CN" sz="36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2</a:t>
            </a:r>
            <a:r>
              <a:rPr lang="zh-CN" sz="3600" b="1"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）</a:t>
            </a:r>
            <a:endParaRPr lang="zh-CN" sz="3600" b="1">
              <a:solidFill>
                <a:schemeClr val="tx1"/>
              </a:solidFill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04485" y="2506980"/>
            <a:ext cx="212090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</a:t>
            </a:r>
            <a:r>
              <a:rPr 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数与代数</a:t>
            </a:r>
            <a:endParaRPr lang="zh-CN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29150" y="1947545"/>
            <a:ext cx="38842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</a:t>
            </a:r>
            <a:r>
              <a:rPr lang="zh-CN" altLang="en-US" sz="32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 整理和复习  </a:t>
            </a:r>
            <a:endParaRPr lang="zh-CN" altLang="en-US" sz="32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99635" y="402717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0865" y="749935"/>
            <a:ext cx="1431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估算。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21055" y="1452880"/>
            <a:ext cx="2000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803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－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207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00245" y="1452880"/>
            <a:ext cx="2000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798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＋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205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endParaRPr lang="en-US" altLang="zh-CN" sz="2800" b="1">
              <a:latin typeface="楷体" panose="02010609060101010101" charset="-122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21055" y="2455545"/>
            <a:ext cx="2000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498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00245" y="2455545"/>
            <a:ext cx="2000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632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÷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69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67000" y="1452880"/>
            <a:ext cx="875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24600" y="1428750"/>
            <a:ext cx="988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38400" y="2455545"/>
            <a:ext cx="11271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226810" y="2455545"/>
            <a:ext cx="5607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89885" y="177800"/>
            <a:ext cx="28752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T3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889885" y="81280"/>
            <a:ext cx="29940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T4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478790"/>
            <a:ext cx="646112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估一估，在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○</a:t>
            </a:r>
            <a:r>
              <a:rPr lang="zh-CN" altLang="en-US" sz="2800" b="1" dirty="0">
                <a:ea typeface="宋体" panose="02010600030101010101" pitchFamily="2" charset="-122"/>
                <a:cs typeface="Times New Roman" panose="02020603050405020304" pitchFamily="18" charset="0"/>
              </a:rPr>
              <a:t>里填上“＞”或“＜”。</a:t>
            </a:r>
            <a:endParaRPr lang="zh-CN" altLang="en-US" sz="2800" b="1" dirty="0"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9" name="组合 4"/>
          <p:cNvGrpSpPr/>
          <p:nvPr/>
        </p:nvGrpSpPr>
        <p:grpSpPr bwMode="auto">
          <a:xfrm>
            <a:off x="767714" y="1086168"/>
            <a:ext cx="3529527" cy="636587"/>
            <a:chOff x="912921" y="1401635"/>
            <a:chExt cx="3529364" cy="637184"/>
          </a:xfrm>
        </p:grpSpPr>
        <p:sp>
          <p:nvSpPr>
            <p:cNvPr id="20" name="文本框 2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12921" y="1401635"/>
              <a:ext cx="3529364" cy="608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5pPr>
              <a:lvl6pPr marL="25146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6pPr>
              <a:lvl7pPr marL="29718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7pPr>
              <a:lvl8pPr marL="34290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8pPr>
              <a:lvl9pPr marL="38862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zh-CN" sz="2800" b="1" dirty="0"/>
                <a:t>5.9×9.9             60</a:t>
              </a:r>
              <a:endParaRPr lang="en-US" altLang="zh-CN" sz="2800" b="1" dirty="0"/>
            </a:p>
          </p:txBody>
        </p:sp>
        <p:sp>
          <p:nvSpPr>
            <p:cNvPr id="21" name="椭圆 20"/>
            <p:cNvSpPr/>
            <p:nvPr>
              <p:custDataLst>
                <p:tags r:id="rId3"/>
              </p:custDataLst>
            </p:nvPr>
          </p:nvSpPr>
          <p:spPr>
            <a:xfrm>
              <a:off x="2543209" y="1446127"/>
              <a:ext cx="606397" cy="592692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组合 5"/>
          <p:cNvGrpSpPr/>
          <p:nvPr/>
        </p:nvGrpSpPr>
        <p:grpSpPr bwMode="auto">
          <a:xfrm>
            <a:off x="4667886" y="1129030"/>
            <a:ext cx="3568652" cy="608964"/>
            <a:chOff x="1241203" y="1446057"/>
            <a:chExt cx="3568487" cy="608585"/>
          </a:xfrm>
        </p:grpSpPr>
        <p:sp>
          <p:nvSpPr>
            <p:cNvPr id="23" name="文本框 6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241203" y="1447325"/>
              <a:ext cx="3568487" cy="607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5pPr>
              <a:lvl6pPr marL="25146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6pPr>
              <a:lvl7pPr marL="29718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7pPr>
              <a:lvl8pPr marL="34290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8pPr>
              <a:lvl9pPr marL="38862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zh-CN" sz="2800" b="1" dirty="0"/>
                <a:t>32÷1.2        32</a:t>
              </a:r>
              <a:endParaRPr lang="en-US" altLang="zh-CN" sz="2800" b="1" dirty="0"/>
            </a:p>
          </p:txBody>
        </p:sp>
        <p:sp>
          <p:nvSpPr>
            <p:cNvPr id="24" name="椭圆 23"/>
            <p:cNvSpPr/>
            <p:nvPr>
              <p:custDataLst>
                <p:tags r:id="rId5"/>
              </p:custDataLst>
            </p:nvPr>
          </p:nvSpPr>
          <p:spPr>
            <a:xfrm>
              <a:off x="2543209" y="1446057"/>
              <a:ext cx="606397" cy="593356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组合 8"/>
          <p:cNvGrpSpPr/>
          <p:nvPr/>
        </p:nvGrpSpPr>
        <p:grpSpPr bwMode="auto">
          <a:xfrm>
            <a:off x="869314" y="1964055"/>
            <a:ext cx="3393551" cy="638175"/>
            <a:chOff x="1014516" y="1401635"/>
            <a:chExt cx="3393395" cy="637778"/>
          </a:xfrm>
        </p:grpSpPr>
        <p:sp>
          <p:nvSpPr>
            <p:cNvPr id="26" name="文本框 9"/>
            <p:cNvSpPr txBox="1"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014516" y="1401635"/>
              <a:ext cx="3393395" cy="607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5pPr>
              <a:lvl6pPr marL="25146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6pPr>
              <a:lvl7pPr marL="29718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7pPr>
              <a:lvl8pPr marL="34290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8pPr>
              <a:lvl9pPr marL="38862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zh-CN" sz="2800" b="1" dirty="0"/>
                <a:t>57×0.8             57</a:t>
              </a:r>
              <a:endParaRPr lang="en-US" altLang="zh-CN" sz="2800" b="1" dirty="0"/>
            </a:p>
          </p:txBody>
        </p:sp>
        <p:sp>
          <p:nvSpPr>
            <p:cNvPr id="28" name="椭圆 27"/>
            <p:cNvSpPr/>
            <p:nvPr>
              <p:custDataLst>
                <p:tags r:id="rId7"/>
              </p:custDataLst>
            </p:nvPr>
          </p:nvSpPr>
          <p:spPr>
            <a:xfrm>
              <a:off x="2543209" y="1446057"/>
              <a:ext cx="606397" cy="593356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14342" name="组合 11"/>
          <p:cNvGrpSpPr/>
          <p:nvPr/>
        </p:nvGrpSpPr>
        <p:grpSpPr bwMode="auto">
          <a:xfrm>
            <a:off x="4667885" y="1962785"/>
            <a:ext cx="2967990" cy="638175"/>
            <a:chOff x="1241203" y="1401635"/>
            <a:chExt cx="2933525" cy="637778"/>
          </a:xfrm>
        </p:grpSpPr>
        <p:sp>
          <p:nvSpPr>
            <p:cNvPr id="14347" name="文本框 12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241203" y="1401635"/>
              <a:ext cx="2933525" cy="607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5pPr>
              <a:lvl6pPr marL="25146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6pPr>
              <a:lvl7pPr marL="29718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7pPr>
              <a:lvl8pPr marL="34290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8pPr>
              <a:lvl9pPr marL="3886200" indent="-228600" defTabSz="91313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zh-CN" sz="2800" b="1" dirty="0"/>
                <a:t>10.1×37        370</a:t>
              </a:r>
              <a:endParaRPr lang="en-US" altLang="zh-CN" sz="2800" b="1" dirty="0"/>
            </a:p>
          </p:txBody>
        </p:sp>
        <p:sp>
          <p:nvSpPr>
            <p:cNvPr id="29" name="椭圆 28"/>
            <p:cNvSpPr/>
            <p:nvPr>
              <p:custDataLst>
                <p:tags r:id="rId9"/>
              </p:custDataLst>
            </p:nvPr>
          </p:nvSpPr>
          <p:spPr>
            <a:xfrm>
              <a:off x="2730536" y="1446057"/>
              <a:ext cx="607988" cy="593356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sp>
        <p:nvSpPr>
          <p:cNvPr id="31" name="文本框 3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428240" y="1092518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</a:rPr>
              <a:t>＜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32" name="文本框 31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55665" y="1106805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＜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34" name="文本框 3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366328" y="1979930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＜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35" name="文本框 3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198553" y="1964055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＞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grpSp>
        <p:nvGrpSpPr>
          <p:cNvPr id="41" name="组合 11"/>
          <p:cNvGrpSpPr/>
          <p:nvPr/>
        </p:nvGrpSpPr>
        <p:grpSpPr bwMode="auto">
          <a:xfrm>
            <a:off x="1515745" y="2743518"/>
            <a:ext cx="2027238" cy="942975"/>
            <a:chOff x="1201738" y="1012825"/>
            <a:chExt cx="2027237" cy="942975"/>
          </a:xfrm>
        </p:grpSpPr>
        <p:graphicFrame>
          <p:nvGraphicFramePr>
            <p:cNvPr id="42" name="Object 14"/>
            <p:cNvGraphicFramePr>
              <a:graphicFrameLocks noChangeAspect="1"/>
            </p:cNvGraphicFramePr>
            <p:nvPr>
              <p:custDataLst>
                <p:tags r:id="rId14"/>
              </p:custDataLst>
            </p:nvPr>
          </p:nvGraphicFramePr>
          <p:xfrm>
            <a:off x="1201738" y="1012825"/>
            <a:ext cx="2027237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4" name="Equation" r:id="rId15" imgW="850265" imgH="393700" progId="Equation.DSMT4">
                    <p:embed/>
                  </p:oleObj>
                </mc:Choice>
                <mc:Fallback>
                  <p:oleObj name="Equation" r:id="rId15" imgW="850265" imgH="3937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1738" y="1012825"/>
                          <a:ext cx="2027237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椭圆 42"/>
            <p:cNvSpPr/>
            <p:nvPr>
              <p:custDataLst>
                <p:tags r:id="rId17"/>
              </p:custDataLst>
            </p:nvPr>
          </p:nvSpPr>
          <p:spPr>
            <a:xfrm>
              <a:off x="2205038" y="1187450"/>
              <a:ext cx="608013" cy="593725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44" name="组合 12"/>
          <p:cNvGrpSpPr/>
          <p:nvPr/>
        </p:nvGrpSpPr>
        <p:grpSpPr bwMode="auto">
          <a:xfrm>
            <a:off x="4850448" y="2743518"/>
            <a:ext cx="2571750" cy="942975"/>
            <a:chOff x="1005320" y="1012212"/>
            <a:chExt cx="2571750" cy="942975"/>
          </a:xfrm>
        </p:grpSpPr>
        <p:graphicFrame>
          <p:nvGraphicFramePr>
            <p:cNvPr id="15374" name="Object 14"/>
            <p:cNvGraphicFramePr>
              <a:graphicFrameLocks noChangeAspect="1"/>
            </p:cNvGraphicFramePr>
            <p:nvPr>
              <p:custDataLst>
                <p:tags r:id="rId18"/>
              </p:custDataLst>
            </p:nvPr>
          </p:nvGraphicFramePr>
          <p:xfrm>
            <a:off x="1005320" y="1012212"/>
            <a:ext cx="2571750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5" name="Equation" r:id="rId19" imgW="1078865" imgH="393700" progId="Equation.DSMT4">
                    <p:embed/>
                  </p:oleObj>
                </mc:Choice>
                <mc:Fallback>
                  <p:oleObj name="Equation" r:id="rId19" imgW="1078865" imgH="3937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5320" y="1012212"/>
                          <a:ext cx="2571750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椭圆 44"/>
            <p:cNvSpPr/>
            <p:nvPr>
              <p:custDataLst>
                <p:tags r:id="rId21"/>
              </p:custDataLst>
            </p:nvPr>
          </p:nvSpPr>
          <p:spPr>
            <a:xfrm>
              <a:off x="2204517" y="1186837"/>
              <a:ext cx="608013" cy="595312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组合 15"/>
          <p:cNvGrpSpPr/>
          <p:nvPr/>
        </p:nvGrpSpPr>
        <p:grpSpPr bwMode="auto">
          <a:xfrm>
            <a:off x="1203008" y="3868738"/>
            <a:ext cx="2390775" cy="942975"/>
            <a:chOff x="852697" y="1012444"/>
            <a:chExt cx="2390775" cy="942975"/>
          </a:xfrm>
        </p:grpSpPr>
        <p:graphicFrame>
          <p:nvGraphicFramePr>
            <p:cNvPr id="15372" name="Object 14"/>
            <p:cNvGraphicFramePr>
              <a:graphicFrameLocks noChangeAspect="1"/>
            </p:cNvGraphicFramePr>
            <p:nvPr>
              <p:custDataLst>
                <p:tags r:id="rId22"/>
              </p:custDataLst>
            </p:nvPr>
          </p:nvGraphicFramePr>
          <p:xfrm>
            <a:off x="852697" y="1012444"/>
            <a:ext cx="2390775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" name="Equation" r:id="rId23" imgW="1002665" imgH="393700" progId="Equation.DSMT4">
                    <p:embed/>
                  </p:oleObj>
                </mc:Choice>
                <mc:Fallback>
                  <p:oleObj name="Equation" r:id="rId23" imgW="1002665" imgH="3937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2697" y="1012444"/>
                          <a:ext cx="2390775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7" name="椭圆 46"/>
            <p:cNvSpPr/>
            <p:nvPr>
              <p:custDataLst>
                <p:tags r:id="rId25"/>
              </p:custDataLst>
            </p:nvPr>
          </p:nvSpPr>
          <p:spPr>
            <a:xfrm>
              <a:off x="2205247" y="1187069"/>
              <a:ext cx="606425" cy="593725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组合 18"/>
          <p:cNvGrpSpPr/>
          <p:nvPr/>
        </p:nvGrpSpPr>
        <p:grpSpPr bwMode="auto">
          <a:xfrm>
            <a:off x="4986179" y="3873500"/>
            <a:ext cx="2209800" cy="942975"/>
            <a:chOff x="1089937" y="1012444"/>
            <a:chExt cx="2209800" cy="942975"/>
          </a:xfrm>
        </p:grpSpPr>
        <p:graphicFrame>
          <p:nvGraphicFramePr>
            <p:cNvPr id="15370" name="Object 14"/>
            <p:cNvGraphicFramePr>
              <a:graphicFrameLocks noChangeAspect="1"/>
            </p:cNvGraphicFramePr>
            <p:nvPr>
              <p:custDataLst>
                <p:tags r:id="rId26"/>
              </p:custDataLst>
            </p:nvPr>
          </p:nvGraphicFramePr>
          <p:xfrm>
            <a:off x="1089937" y="1012444"/>
            <a:ext cx="2209800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7" name="Equation" r:id="rId27" imgW="927100" imgH="393700" progId="Equation.DSMT4">
                    <p:embed/>
                  </p:oleObj>
                </mc:Choice>
                <mc:Fallback>
                  <p:oleObj name="Equation" r:id="rId27" imgW="927100" imgH="3937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89937" y="1012444"/>
                          <a:ext cx="2209800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椭圆 48"/>
            <p:cNvSpPr/>
            <p:nvPr>
              <p:custDataLst>
                <p:tags r:id="rId29"/>
              </p:custDataLst>
            </p:nvPr>
          </p:nvSpPr>
          <p:spPr>
            <a:xfrm>
              <a:off x="2205791" y="1187069"/>
              <a:ext cx="608012" cy="593725"/>
            </a:xfrm>
            <a:prstGeom prst="ellipse">
              <a:avLst/>
            </a:prstGeom>
            <a:solidFill>
              <a:srgbClr val="FFD9EF"/>
            </a:solidFill>
            <a:ln>
              <a:solidFill>
                <a:srgbClr val="FF9FD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2800">
                <a:solidFill>
                  <a:schemeClr val="tx1"/>
                </a:solidFill>
              </a:endParaRPr>
            </a:p>
          </p:txBody>
        </p:sp>
      </p:grpSp>
      <p:sp>
        <p:nvSpPr>
          <p:cNvPr id="50" name="文本框 4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549208" y="2887980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＞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51" name="文本框 50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094095" y="2886393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＞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52" name="文本框 51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585720" y="4032250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＞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53" name="文本框 52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108383" y="4024313"/>
            <a:ext cx="540385" cy="607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</a:rPr>
              <a:t>＜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/>
      <p:bldP spid="35" grpId="0"/>
      <p:bldP spid="50" grpId="0"/>
      <p:bldP spid="51" grpId="0"/>
      <p:bldP spid="52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-111125" y="742950"/>
            <a:ext cx="9255125" cy="3322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4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.判断。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）886－(186＋135)＝886－186＋135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）250×2.8＝250×4×0.7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）1200÷25÷8＝1200÷(25×8)＝120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÷200＝6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）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）78×9.9＝78×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(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10－0.1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)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＝78×10－78×0.1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等线" panose="02010600030101010101" charset="-122"/>
              </a:rPr>
              <a:t>）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  <a:sym typeface="等线" panose="0201060003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8285480" y="1573530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8285480" y="2181860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8285480" y="2819400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8285480" y="3456940"/>
            <a:ext cx="54038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8203"/>
          <p:cNvSpPr txBox="1">
            <a:spLocks noChangeArrowheads="1"/>
          </p:cNvSpPr>
          <p:nvPr/>
        </p:nvSpPr>
        <p:spPr bwMode="auto">
          <a:xfrm>
            <a:off x="297180" y="455930"/>
            <a:ext cx="8507730" cy="15125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六年级有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个班，人数依次为：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学校小礼堂有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个座位，如果召开六年级毕业典礼，需要加椅子吗？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8203"/>
          <p:cNvSpPr txBox="1">
            <a:spLocks noChangeArrowheads="1"/>
          </p:cNvSpPr>
          <p:nvPr/>
        </p:nvSpPr>
        <p:spPr bwMode="auto">
          <a:xfrm>
            <a:off x="838200" y="1892935"/>
            <a:ext cx="7277100" cy="25374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43＋40＋41＋44＋42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40×5 ＝ 200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（人）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2800" b="1" i="0" u="none" strike="noStrike" kern="1200" cap="none" spc="0" normalizeH="0" baseline="0" dirty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       </a:t>
            </a:r>
            <a:r>
              <a:rPr kumimoji="0" lang="zh-CN" altLang="en-US" sz="2800" b="1" i="0" u="none" strike="noStrike" kern="1200" cap="none" spc="0" normalizeH="0" baseline="0" dirty="0">
                <a:solidFill>
                  <a:srgbClr val="0000FF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因为把43、41、44、42看成40计算时，都把原数看小了，所以这5个数的和的准确值要比近似值200大，说明开会的人数比椅子数多。因此需要加椅子。</a:t>
            </a:r>
            <a:endParaRPr kumimoji="0" lang="zh-CN" altLang="en-US" sz="2800" b="1" i="0" u="none" strike="noStrike" kern="1200" cap="none" spc="0" normalizeH="0" baseline="0" dirty="0">
              <a:solidFill>
                <a:srgbClr val="0000FF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86000" y="4430395"/>
            <a:ext cx="30429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答：需要加椅子。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79065" y="105410"/>
            <a:ext cx="40468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P76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下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面的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charRg st="27" end="1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charRg st="27" end="1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文本框 1"/>
          <p:cNvSpPr txBox="1"/>
          <p:nvPr/>
        </p:nvSpPr>
        <p:spPr>
          <a:xfrm>
            <a:off x="476250" y="599440"/>
            <a:ext cx="782129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6.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用计算器计算左边一列题，你能发现什么规律？直接写出右</a:t>
            </a:r>
            <a:r>
              <a:rPr lang="zh-CN" altLang="en-US" sz="2800" b="1" dirty="0">
                <a:latin typeface="Times New Roman" panose="02020603050405020304" pitchFamily="18" charset="0"/>
                <a:sym typeface="+mn-ea"/>
              </a:rPr>
              <a:t>边一列题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的得数。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06" name="文本框 2"/>
          <p:cNvSpPr txBox="1"/>
          <p:nvPr/>
        </p:nvSpPr>
        <p:spPr>
          <a:xfrm>
            <a:off x="990283" y="1809433"/>
            <a:ext cx="17887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9×9－1＝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07" name="文本框 3"/>
          <p:cNvSpPr txBox="1"/>
          <p:nvPr/>
        </p:nvSpPr>
        <p:spPr>
          <a:xfrm>
            <a:off x="812483" y="2436495"/>
            <a:ext cx="19665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98×9－2＝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08" name="文本框 4"/>
          <p:cNvSpPr txBox="1"/>
          <p:nvPr/>
        </p:nvSpPr>
        <p:spPr>
          <a:xfrm>
            <a:off x="634683" y="3063558"/>
            <a:ext cx="2144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987×9－3＝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09" name="文本框 5"/>
          <p:cNvSpPr txBox="1"/>
          <p:nvPr/>
        </p:nvSpPr>
        <p:spPr>
          <a:xfrm>
            <a:off x="456883" y="3701733"/>
            <a:ext cx="23221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9876×9－4＝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10" name="文本框 6"/>
          <p:cNvSpPr txBox="1"/>
          <p:nvPr/>
        </p:nvSpPr>
        <p:spPr>
          <a:xfrm>
            <a:off x="4724400" y="1843088"/>
            <a:ext cx="24999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98765×9－5＝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11" name="文本框 7"/>
          <p:cNvSpPr txBox="1"/>
          <p:nvPr/>
        </p:nvSpPr>
        <p:spPr>
          <a:xfrm>
            <a:off x="4546600" y="2470150"/>
            <a:ext cx="26777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987654×9－6＝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12" name="文本框 8"/>
          <p:cNvSpPr txBox="1"/>
          <p:nvPr/>
        </p:nvSpPr>
        <p:spPr>
          <a:xfrm>
            <a:off x="4368800" y="3097213"/>
            <a:ext cx="28555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9876543×9－7＝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1513" name="文本框 9"/>
          <p:cNvSpPr txBox="1"/>
          <p:nvPr/>
        </p:nvSpPr>
        <p:spPr>
          <a:xfrm>
            <a:off x="4191000" y="3735388"/>
            <a:ext cx="30333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98765432×9－8＝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67000" y="1820228"/>
            <a:ext cx="5384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67000" y="2440940"/>
            <a:ext cx="7162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667000" y="3082290"/>
            <a:ext cx="8940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667000" y="3710940"/>
            <a:ext cx="10718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148195" y="1818005"/>
            <a:ext cx="12496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148195" y="2445068"/>
            <a:ext cx="14274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7148195" y="3067368"/>
            <a:ext cx="16052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88888880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148195" y="3699193"/>
            <a:ext cx="178308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888888880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889885" y="81280"/>
            <a:ext cx="29940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T6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3365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课堂总结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457200" y="1484630"/>
            <a:ext cx="8173720" cy="1320165"/>
          </a:xfrm>
          <a:prstGeom prst="roundRect">
            <a:avLst/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p>
            <a:pPr algn="ctr"/>
            <a:r>
              <a:rPr lang="zh-CN" altLang="en-US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等线" panose="02010600030101010101" charset="-122"/>
              </a:rPr>
              <a:t>通过这节课的学习，你有什么收获</a:t>
            </a:r>
            <a:r>
              <a:rPr lang="en-US" altLang="zh-CN" sz="3600" b="1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?</a:t>
            </a:r>
            <a:endParaRPr lang="en-US" altLang="zh-CN" sz="3600" b="1">
              <a:solidFill>
                <a:sysClr val="windowText" lastClr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</p:txBody>
      </p:sp>
      <p:pic>
        <p:nvPicPr>
          <p:cNvPr id="9" name="图片 8" descr="F:\ppt素材\新画人物图\兔子3 拷贝.png兔子3 拷贝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/>
          <a:stretch>
            <a:fillRect/>
          </a:stretch>
        </p:blipFill>
        <p:spPr>
          <a:xfrm flipH="1">
            <a:off x="7619683" y="1962150"/>
            <a:ext cx="1437005" cy="18516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19735" y="3873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课后作业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7585" name="Rectangle 2"/>
          <p:cNvSpPr/>
          <p:nvPr/>
        </p:nvSpPr>
        <p:spPr>
          <a:xfrm>
            <a:off x="381000" y="1733550"/>
            <a:ext cx="8129270" cy="129413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从课后习题中选取；</a:t>
            </a:r>
            <a:endParaRPr lang="en-US" altLang="zh-CN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342900" indent="-342900" eaLnBrk="0" latinLnBrk="1" hangingPunct="0">
              <a:spcBef>
                <a:spcPct val="20000"/>
              </a:spcBef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2.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完成本课时的习题。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整理复习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18434" name="Group 2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27330" y="1358265"/>
          <a:ext cx="8778240" cy="3060700"/>
        </p:xfrm>
        <a:graphic>
          <a:graphicData uri="http://schemas.openxmlformats.org/drawingml/2006/table">
            <a:tbl>
              <a:tblPr/>
              <a:tblGrid>
                <a:gridCol w="1767840"/>
                <a:gridCol w="3815080"/>
                <a:gridCol w="3195320"/>
              </a:tblGrid>
              <a:tr h="48069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名   称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举   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用字母表示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49085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加法交换律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15＋28＝28＋15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US" sz="2000" b="1" i="1"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  <a:sym typeface="+mn-ea"/>
                        </a:rPr>
                        <a:t>a</a:t>
                      </a: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b＝b</a:t>
                      </a:r>
                      <a:r>
                        <a:rPr kumimoji="0" lang="en-US" sz="20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</a:rPr>
                        <a:t>＋</a:t>
                      </a:r>
                      <a:r>
                        <a:rPr lang="en-US" sz="2000" b="1" i="1">
                          <a:latin typeface="Times New Roman" panose="02020603050405020304" pitchFamily="18" charset="0"/>
                          <a:ea typeface="黑体" panose="02010609060101010101" pitchFamily="2" charset="-122"/>
                          <a:cs typeface="Times New Roman" panose="02020603050405020304" pitchFamily="18" charset="0"/>
                          <a:sym typeface="+mn-ea"/>
                        </a:rPr>
                        <a:t>a</a:t>
                      </a:r>
                      <a:endParaRPr kumimoji="0" lang="en-US" sz="2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黑体" panose="0201060906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69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加法结合律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乘法交换律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546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乘法结合律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015"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楷体" panose="02010609060101010101" charset="-122"/>
                          <a:ea typeface="楷体" panose="02010609060101010101" charset="-122"/>
                        </a:rPr>
                        <a:t>乘法分配律</a:t>
                      </a:r>
                      <a:endParaRPr kumimoji="0" 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zh-CN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黑体" panose="02010609060101010101" pitchFamily="2" charset="-122"/>
                        <a:ea typeface="黑体" panose="0201060906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64" name="矩形 3"/>
          <p:cNvSpPr/>
          <p:nvPr/>
        </p:nvSpPr>
        <p:spPr>
          <a:xfrm>
            <a:off x="5825967" y="2376170"/>
            <a:ext cx="321437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469" name="矩形 8"/>
          <p:cNvSpPr/>
          <p:nvPr/>
        </p:nvSpPr>
        <p:spPr>
          <a:xfrm>
            <a:off x="1944847" y="2419350"/>
            <a:ext cx="400431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58＋27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＋23＝58＋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27＋23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lang="zh-CN" altLang="en-US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465" name="矩形 4"/>
          <p:cNvSpPr/>
          <p:nvPr/>
        </p:nvSpPr>
        <p:spPr>
          <a:xfrm>
            <a:off x="6566059" y="2919413"/>
            <a:ext cx="145669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endParaRPr lang="en-US" altLang="zh-CN" sz="20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470" name="矩形 9"/>
          <p:cNvSpPr/>
          <p:nvPr/>
        </p:nvSpPr>
        <p:spPr>
          <a:xfrm>
            <a:off x="2877027" y="2915603"/>
            <a:ext cx="196469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35×12＝12×35</a:t>
            </a:r>
            <a:endParaRPr lang="en-US" altLang="zh-CN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466" name="矩形 5"/>
          <p:cNvSpPr/>
          <p:nvPr/>
        </p:nvSpPr>
        <p:spPr>
          <a:xfrm>
            <a:off x="5826284" y="3462973"/>
            <a:ext cx="321437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471" name="矩形 10"/>
          <p:cNvSpPr/>
          <p:nvPr/>
        </p:nvSpPr>
        <p:spPr>
          <a:xfrm>
            <a:off x="2056130" y="3439160"/>
            <a:ext cx="373316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37×25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×4＝37×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25×4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467" name="矩形 6"/>
          <p:cNvSpPr/>
          <p:nvPr/>
        </p:nvSpPr>
        <p:spPr>
          <a:xfrm>
            <a:off x="5785962" y="3964623"/>
            <a:ext cx="307213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×c＋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20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en-US" altLang="zh-CN" sz="2000" b="1" i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472" name="矩形 11"/>
          <p:cNvSpPr/>
          <p:nvPr/>
        </p:nvSpPr>
        <p:spPr>
          <a:xfrm>
            <a:off x="1921352" y="3962083"/>
            <a:ext cx="387604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ctr"/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50＋125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×8＝50×8＋125×8</a:t>
            </a:r>
            <a:endParaRPr lang="en-US" altLang="zh-CN" sz="20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457200" y="666750"/>
            <a:ext cx="6239510" cy="521970"/>
            <a:chOff x="720" y="2628"/>
            <a:chExt cx="9826" cy="822"/>
          </a:xfrm>
        </p:grpSpPr>
        <p:sp>
          <p:nvSpPr>
            <p:cNvPr id="6" name="椭圆 5"/>
            <p:cNvSpPr/>
            <p:nvPr>
              <p:custDataLst>
                <p:tags r:id="rId3"/>
              </p:custDataLst>
            </p:nvPr>
          </p:nvSpPr>
          <p:spPr>
            <a:xfrm>
              <a:off x="720" y="2730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>
              <p:custDataLst>
                <p:tags r:id="rId4"/>
              </p:custDataLst>
            </p:nvPr>
          </p:nvSpPr>
          <p:spPr>
            <a:xfrm>
              <a:off x="720" y="2628"/>
              <a:ext cx="9826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1</a:t>
              </a:r>
              <a:r>
                <a:rPr lang="en-US" altLang="zh-CN" sz="2800" b="1" dirty="0" smtClean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</a:t>
              </a:r>
              <a:r>
                <a:rPr lang="zh-CN" altLang="en-US" sz="2800" b="1" dirty="0" smtClean="0">
                  <a:solidFill>
                    <a:sysClr val="windowText" lastClr="000000"/>
                  </a:solidFill>
                  <a:latin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我们学过哪些运算律？请完成下表</a:t>
              </a:r>
              <a:r>
                <a:rPr lang="zh-CN" altLang="en-US" sz="2800" b="1" dirty="0" smtClean="0">
                  <a:solidFill>
                    <a:sysClr val="windowText" lastClr="000000"/>
                  </a:solidFill>
                  <a:latin typeface="宋体" panose="02010600030101010101" pitchFamily="2" charset="-122"/>
                  <a:cs typeface="Times New Roman" panose="02020603050405020304" pitchFamily="18" charset="0"/>
                  <a:sym typeface="+mn-ea"/>
                </a:rPr>
                <a:t>。</a:t>
              </a:r>
              <a:endParaRPr lang="zh-CN" altLang="en-US" sz="2800" b="1" dirty="0" smtClean="0">
                <a:solidFill>
                  <a:sysClr val="windowText" lastClr="00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4" grpId="0"/>
      <p:bldP spid="18469" grpId="0"/>
      <p:bldP spid="18465" grpId="0"/>
      <p:bldP spid="18470" grpId="0"/>
      <p:bldP spid="18466" grpId="0"/>
      <p:bldP spid="18471" grpId="0"/>
      <p:bldP spid="18467" grpId="0"/>
      <p:bldP spid="184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7525" y="1379855"/>
            <a:ext cx="2940050" cy="650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减法的运算性质：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 bwMode="auto">
          <a:xfrm>
            <a:off x="2053590" y="2269490"/>
            <a:ext cx="4342130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3551555" y="1371600"/>
            <a:ext cx="3877310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－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8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 err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72440" y="3143250"/>
            <a:ext cx="3075940" cy="650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除法的运算性质：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 bwMode="auto">
          <a:xfrm>
            <a:off x="2114550" y="3942080"/>
            <a:ext cx="4272915" cy="6508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30÷2÷5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30÷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2×5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 bwMode="auto">
          <a:xfrm>
            <a:off x="3288983" y="3135630"/>
            <a:ext cx="4038600" cy="650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p>
            <a:pPr marR="0" algn="just" defTabSz="914400" hangingPunct="1">
              <a:lnSpc>
                <a:spcPct val="130000"/>
              </a:lnSpc>
              <a:buClrTx/>
              <a:buSzTx/>
              <a:buFontTx/>
              <a:defRPr/>
            </a:pP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8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8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÷ 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8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×</a:t>
            </a:r>
            <a:r>
              <a:rPr kumimoji="0" lang="en-US" altLang="zh-CN" sz="2800" b="1" i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图片 3" descr="书本 拷贝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9645" y="473710"/>
            <a:ext cx="1056005" cy="1329055"/>
          </a:xfrm>
          <a:prstGeom prst="rect">
            <a:avLst/>
          </a:prstGeom>
        </p:spPr>
      </p:pic>
      <p:sp>
        <p:nvSpPr>
          <p:cNvPr id="7" name="圆角矩形标注 6"/>
          <p:cNvSpPr/>
          <p:nvPr/>
        </p:nvSpPr>
        <p:spPr>
          <a:xfrm>
            <a:off x="2870835" y="325120"/>
            <a:ext cx="4000500" cy="1045845"/>
          </a:xfrm>
          <a:prstGeom prst="wedgeRoundRectCallout">
            <a:avLst>
              <a:gd name="adj1" fmla="val 58102"/>
              <a:gd name="adj2" fmla="val 30740"/>
              <a:gd name="adj3" fmla="val 16667"/>
            </a:avLst>
          </a:prstGeom>
          <a:noFill/>
          <a:ln w="19050">
            <a:solidFill>
              <a:srgbClr val="0787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 sz="2800" b="1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你还记得减法和除法的运算性质吗？</a:t>
            </a:r>
            <a:endParaRPr lang="zh-CN" altLang="en-US" sz="2800" b="1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  <p:bldP spid="9" grpId="0"/>
      <p:bldP spid="10" grpId="0"/>
      <p:bldP spid="7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0375" y="800100"/>
            <a:ext cx="30918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计算下面各题。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220" name="对象 18"/>
          <p:cNvGraphicFramePr>
            <a:graphicFrameLocks noChangeAspect="1"/>
          </p:cNvGraphicFramePr>
          <p:nvPr/>
        </p:nvGraphicFramePr>
        <p:xfrm>
          <a:off x="3545840" y="1268095"/>
          <a:ext cx="1459865" cy="938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622300" imgH="393700" progId="Equation.DSMT4">
                  <p:embed/>
                </p:oleObj>
              </mc:Choice>
              <mc:Fallback>
                <p:oleObj name="" r:id="rId1" imgW="622300" imgH="393700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45840" y="1268095"/>
                        <a:ext cx="1459865" cy="93853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2868930" y="191770"/>
            <a:ext cx="40468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P76  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上面的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做一做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2400" y="2832735"/>
            <a:ext cx="152590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52400" y="2166620"/>
            <a:ext cx="2875280" cy="698733"/>
            <a:chOff x="5054" y="5610"/>
            <a:chExt cx="4528" cy="1175"/>
          </a:xfrm>
        </p:grpSpPr>
        <p:sp>
          <p:nvSpPr>
            <p:cNvPr id="8" name="文本框 7"/>
            <p:cNvSpPr txBox="1"/>
            <p:nvPr>
              <p:custDataLst>
                <p:tags r:id="rId3"/>
              </p:custDataLst>
            </p:nvPr>
          </p:nvSpPr>
          <p:spPr>
            <a:xfrm>
              <a:off x="5054" y="5767"/>
              <a:ext cx="4528" cy="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＝4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×（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4"/>
              </p:custDataLst>
            </p:nvPr>
          </p:nvSpPr>
          <p:spPr>
            <a:xfrm>
              <a:off x="7220" y="5610"/>
              <a:ext cx="679" cy="117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文本框 11"/>
            <p:cNvSpPr txBox="1"/>
            <p:nvPr>
              <p:custDataLst>
                <p:tags r:id="rId5"/>
              </p:custDataLst>
            </p:nvPr>
          </p:nvSpPr>
          <p:spPr>
            <a:xfrm>
              <a:off x="8301" y="5610"/>
              <a:ext cx="679" cy="1135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16560" y="1374458"/>
            <a:ext cx="2563495" cy="779780"/>
            <a:chOff x="6000" y="5610"/>
            <a:chExt cx="4037" cy="1228"/>
          </a:xfrm>
        </p:grpSpPr>
        <p:sp>
          <p:nvSpPr>
            <p:cNvPr id="14" name="文本框 13"/>
            <p:cNvSpPr txBox="1"/>
            <p:nvPr>
              <p:custDataLst>
                <p:tags r:id="rId6"/>
              </p:custDataLst>
            </p:nvPr>
          </p:nvSpPr>
          <p:spPr>
            <a:xfrm>
              <a:off x="6000" y="5850"/>
              <a:ext cx="403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4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4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endPara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5" name="文本框 14"/>
            <p:cNvSpPr txBox="1"/>
            <p:nvPr>
              <p:custDataLst>
                <p:tags r:id="rId7"/>
              </p:custDataLst>
            </p:nvPr>
          </p:nvSpPr>
          <p:spPr>
            <a:xfrm>
              <a:off x="720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文本框 15"/>
            <p:cNvSpPr txBox="1"/>
            <p:nvPr>
              <p:custDataLst>
                <p:tags r:id="rId8"/>
              </p:custDataLst>
            </p:nvPr>
          </p:nvSpPr>
          <p:spPr>
            <a:xfrm>
              <a:off x="9064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152400" y="3366770"/>
            <a:ext cx="91249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126105" y="2147570"/>
            <a:ext cx="2875280" cy="779780"/>
            <a:chOff x="5054" y="5610"/>
            <a:chExt cx="4528" cy="1228"/>
          </a:xfrm>
        </p:grpSpPr>
        <p:sp>
          <p:nvSpPr>
            <p:cNvPr id="21" name="文本框 20"/>
            <p:cNvSpPr txBox="1"/>
            <p:nvPr>
              <p:custDataLst>
                <p:tags r:id="rId9"/>
              </p:custDataLst>
            </p:nvPr>
          </p:nvSpPr>
          <p:spPr>
            <a:xfrm>
              <a:off x="5054" y="5767"/>
              <a:ext cx="4528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＝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－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）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24" name="文本框 23"/>
            <p:cNvSpPr txBox="1"/>
            <p:nvPr>
              <p:custDataLst>
                <p:tags r:id="rId10"/>
              </p:custDataLst>
            </p:nvPr>
          </p:nvSpPr>
          <p:spPr>
            <a:xfrm>
              <a:off x="7451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11"/>
              </p:custDataLst>
            </p:nvPr>
          </p:nvSpPr>
          <p:spPr>
            <a:xfrm>
              <a:off x="8534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文本框 25"/>
            <p:cNvSpPr txBox="1"/>
            <p:nvPr>
              <p:custDataLst>
                <p:tags r:id="rId12"/>
              </p:custDataLst>
            </p:nvPr>
          </p:nvSpPr>
          <p:spPr>
            <a:xfrm>
              <a:off x="567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3089910" y="2822575"/>
            <a:ext cx="1525270" cy="779780"/>
            <a:chOff x="6600" y="4171"/>
            <a:chExt cx="2402" cy="1228"/>
          </a:xfrm>
        </p:grpSpPr>
        <p:sp>
          <p:nvSpPr>
            <p:cNvPr id="27" name="文本框 26"/>
            <p:cNvSpPr txBox="1"/>
            <p:nvPr/>
          </p:nvSpPr>
          <p:spPr>
            <a:xfrm>
              <a:off x="6600" y="4336"/>
              <a:ext cx="2403" cy="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－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1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28" name="文本框 27"/>
            <p:cNvSpPr txBox="1"/>
            <p:nvPr>
              <p:custDataLst>
                <p:tags r:id="rId13"/>
              </p:custDataLst>
            </p:nvPr>
          </p:nvSpPr>
          <p:spPr>
            <a:xfrm>
              <a:off x="7320" y="4171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3089910" y="3514090"/>
            <a:ext cx="1066165" cy="779780"/>
            <a:chOff x="6600" y="4171"/>
            <a:chExt cx="1679" cy="1228"/>
          </a:xfrm>
        </p:grpSpPr>
        <p:sp>
          <p:nvSpPr>
            <p:cNvPr id="31" name="文本框 30"/>
            <p:cNvSpPr txBox="1"/>
            <p:nvPr/>
          </p:nvSpPr>
          <p:spPr>
            <a:xfrm>
              <a:off x="6600" y="4336"/>
              <a:ext cx="1679" cy="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2" name="文本框 31"/>
            <p:cNvSpPr txBox="1"/>
            <p:nvPr>
              <p:custDataLst>
                <p:tags r:id="rId14"/>
              </p:custDataLst>
            </p:nvPr>
          </p:nvSpPr>
          <p:spPr>
            <a:xfrm>
              <a:off x="7320" y="4171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128385" y="1322070"/>
            <a:ext cx="2798445" cy="779780"/>
            <a:chOff x="5054" y="5576"/>
            <a:chExt cx="4407" cy="1228"/>
          </a:xfrm>
        </p:grpSpPr>
        <p:sp>
          <p:nvSpPr>
            <p:cNvPr id="34" name="文本框 33"/>
            <p:cNvSpPr txBox="1"/>
            <p:nvPr>
              <p:custDataLst>
                <p:tags r:id="rId15"/>
              </p:custDataLst>
            </p:nvPr>
          </p:nvSpPr>
          <p:spPr>
            <a:xfrm>
              <a:off x="5054" y="5767"/>
              <a:ext cx="440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（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－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  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）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45</a:t>
              </a:r>
              <a:endPara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5" name="文本框 34"/>
            <p:cNvSpPr txBox="1"/>
            <p:nvPr>
              <p:custDataLst>
                <p:tags r:id="rId16"/>
              </p:custDataLst>
            </p:nvPr>
          </p:nvSpPr>
          <p:spPr>
            <a:xfrm>
              <a:off x="5662" y="5576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文本框 36"/>
            <p:cNvSpPr txBox="1"/>
            <p:nvPr>
              <p:custDataLst>
                <p:tags r:id="rId17"/>
              </p:custDataLst>
            </p:nvPr>
          </p:nvSpPr>
          <p:spPr>
            <a:xfrm>
              <a:off x="6982" y="5576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768340" y="2107248"/>
            <a:ext cx="3067050" cy="779780"/>
            <a:chOff x="5299" y="5643"/>
            <a:chExt cx="4830" cy="1228"/>
          </a:xfrm>
        </p:grpSpPr>
        <p:sp>
          <p:nvSpPr>
            <p:cNvPr id="39" name="文本框 38"/>
            <p:cNvSpPr txBox="1"/>
            <p:nvPr>
              <p:custDataLst>
                <p:tags r:id="rId18"/>
              </p:custDataLst>
            </p:nvPr>
          </p:nvSpPr>
          <p:spPr>
            <a:xfrm>
              <a:off x="5299" y="5850"/>
              <a:ext cx="483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45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－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45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40" name="文本框 39"/>
            <p:cNvSpPr txBox="1"/>
            <p:nvPr>
              <p:custDataLst>
                <p:tags r:id="rId19"/>
              </p:custDataLst>
            </p:nvPr>
          </p:nvSpPr>
          <p:spPr>
            <a:xfrm>
              <a:off x="6184" y="5643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文本框 40"/>
            <p:cNvSpPr txBox="1"/>
            <p:nvPr>
              <p:custDataLst>
                <p:tags r:id="rId20"/>
              </p:custDataLst>
            </p:nvPr>
          </p:nvSpPr>
          <p:spPr>
            <a:xfrm>
              <a:off x="8224" y="5643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5943600" y="2835910"/>
            <a:ext cx="152590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5943600" y="3364865"/>
            <a:ext cx="1525905" cy="52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18" grpId="1"/>
      <p:bldP spid="42" grpId="1"/>
      <p:bldP spid="4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381000" y="897255"/>
            <a:ext cx="5591175" cy="7372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7.99×9.99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比，哪个大？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组合 2"/>
          <p:cNvGrpSpPr/>
          <p:nvPr/>
        </p:nvGrpSpPr>
        <p:grpSpPr>
          <a:xfrm>
            <a:off x="332105" y="2726368"/>
            <a:ext cx="3798570" cy="842010"/>
            <a:chOff x="899031" y="993771"/>
            <a:chExt cx="3798815" cy="843342"/>
          </a:xfrm>
        </p:grpSpPr>
        <p:sp>
          <p:nvSpPr>
            <p:cNvPr id="7" name="文本框 6"/>
            <p:cNvSpPr txBox="1">
              <a:spLocks noChangeArrowheads="1"/>
            </p:cNvSpPr>
            <p:nvPr/>
          </p:nvSpPr>
          <p:spPr bwMode="auto">
            <a:xfrm>
              <a:off x="899031" y="993771"/>
              <a:ext cx="3798815" cy="73840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（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）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比</a:t>
              </a:r>
              <a:r>
                <a:rPr kumimoji="0" lang="en-US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zh-CN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大吗？</a:t>
              </a:r>
              <a:endPara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325" name="对象 18"/>
            <p:cNvGraphicFramePr>
              <a:graphicFrameLocks noChangeAspect="1"/>
            </p:cNvGraphicFramePr>
            <p:nvPr/>
          </p:nvGraphicFramePr>
          <p:xfrm>
            <a:off x="1938593" y="1007127"/>
            <a:ext cx="816028" cy="8299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393700" imgH="393700" progId="Equation.DSMT4">
                    <p:embed/>
                  </p:oleObj>
                </mc:Choice>
                <mc:Fallback>
                  <p:oleObj name="" r:id="rId1" imgW="393700" imgH="3937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938593" y="1007127"/>
                          <a:ext cx="816028" cy="82998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文本框 2"/>
          <p:cNvSpPr txBox="1"/>
          <p:nvPr/>
        </p:nvSpPr>
        <p:spPr>
          <a:xfrm>
            <a:off x="1143000" y="1583055"/>
            <a:ext cx="6980555" cy="11309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</a:pP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8×10＝80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，而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7.99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＜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9.99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＜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endParaRPr lang="zh-CN" altLang="en-US" sz="26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所以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80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比</a:t>
            </a:r>
            <a:r>
              <a:rPr lang="en-US" altLang="zh-CN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7.99×9.99</a:t>
            </a:r>
            <a:r>
              <a:rPr lang="zh-CN" altLang="en-US" sz="26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大。</a:t>
            </a:r>
            <a:endParaRPr lang="zh-CN" altLang="en-US" sz="2600"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718185" y="3592830"/>
            <a:ext cx="7084695" cy="971550"/>
            <a:chOff x="1131" y="5658"/>
            <a:chExt cx="11157" cy="1530"/>
          </a:xfrm>
        </p:grpSpPr>
        <p:sp>
          <p:nvSpPr>
            <p:cNvPr id="15" name="文本框 14"/>
            <p:cNvSpPr txBox="1">
              <a:spLocks noChangeArrowheads="1"/>
            </p:cNvSpPr>
            <p:nvPr/>
          </p:nvSpPr>
          <p:spPr bwMode="auto">
            <a:xfrm>
              <a:off x="1131" y="5953"/>
              <a:ext cx="11157" cy="8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kumimoji="0" lang="en-US" altLang="zh-C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</a:t>
              </a:r>
              <a:r>
                <a:rPr kumimoji="0" lang="zh-C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，而</a:t>
              </a:r>
              <a:r>
                <a:rPr kumimoji="0" lang="en-US" altLang="zh-C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kumimoji="0" lang="zh-C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，所以</a:t>
              </a:r>
              <a:r>
                <a:rPr kumimoji="0" lang="en-US" altLang="zh-C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kumimoji="0" lang="zh-C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大于</a:t>
              </a:r>
              <a:r>
                <a:rPr kumimoji="0" lang="en-US" altLang="zh-CN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kumimoji="0" lang="zh-CN" altLang="en-US" sz="2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。</a:t>
              </a:r>
              <a:endParaRPr kumimoji="0" lang="en-US" altLang="zh-CN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322" name="对象 18"/>
            <p:cNvGraphicFramePr>
              <a:graphicFrameLocks noChangeAspect="1"/>
            </p:cNvGraphicFramePr>
            <p:nvPr/>
          </p:nvGraphicFramePr>
          <p:xfrm>
            <a:off x="2453" y="5772"/>
            <a:ext cx="2158" cy="14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609600" imgH="393700" progId="Equation.DSMT4">
                    <p:embed/>
                  </p:oleObj>
                </mc:Choice>
                <mc:Fallback>
                  <p:oleObj name="" r:id="rId3" imgW="609600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53" y="5772"/>
                          <a:ext cx="2158" cy="14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3" name="对象 18"/>
            <p:cNvGraphicFramePr>
              <a:graphicFrameLocks noChangeAspect="1"/>
            </p:cNvGraphicFramePr>
            <p:nvPr/>
          </p:nvGraphicFramePr>
          <p:xfrm>
            <a:off x="5688" y="5733"/>
            <a:ext cx="1390" cy="1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5" imgW="405765" imgH="393065" progId="Equation.DSMT4">
                    <p:embed/>
                  </p:oleObj>
                </mc:Choice>
                <mc:Fallback>
                  <p:oleObj name="" r:id="rId5" imgW="405765" imgH="393065" progId="Equation.DSMT4">
                    <p:embed/>
                    <p:pic>
                      <p:nvPicPr>
                        <p:cNvPr id="0" name="图片 307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688" y="5733"/>
                          <a:ext cx="1390" cy="13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20" name="对象 18"/>
            <p:cNvGraphicFramePr>
              <a:graphicFrameLocks noChangeAspect="1"/>
            </p:cNvGraphicFramePr>
            <p:nvPr/>
          </p:nvGraphicFramePr>
          <p:xfrm>
            <a:off x="8769" y="5658"/>
            <a:ext cx="1459" cy="1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7" imgW="393700" imgH="393700" progId="Equation.DSMT4">
                    <p:embed/>
                  </p:oleObj>
                </mc:Choice>
                <mc:Fallback>
                  <p:oleObj name="" r:id="rId7" imgW="393700" imgH="393700" progId="Equation.DSMT4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769" y="5658"/>
                          <a:ext cx="1459" cy="148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组合 9"/>
          <p:cNvGrpSpPr/>
          <p:nvPr/>
        </p:nvGrpSpPr>
        <p:grpSpPr>
          <a:xfrm>
            <a:off x="457200" y="440055"/>
            <a:ext cx="7901940" cy="521970"/>
            <a:chOff x="720" y="2628"/>
            <a:chExt cx="12444" cy="822"/>
          </a:xfrm>
        </p:grpSpPr>
        <p:sp>
          <p:nvSpPr>
            <p:cNvPr id="4" name="椭圆 3"/>
            <p:cNvSpPr/>
            <p:nvPr>
              <p:custDataLst>
                <p:tags r:id="rId9"/>
              </p:custDataLst>
            </p:nvPr>
          </p:nvSpPr>
          <p:spPr>
            <a:xfrm>
              <a:off x="720" y="2730"/>
              <a:ext cx="600" cy="600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8" name="文本框 17"/>
            <p:cNvSpPr txBox="1"/>
            <p:nvPr>
              <p:custDataLst>
                <p:tags r:id="rId10"/>
              </p:custDataLst>
            </p:nvPr>
          </p:nvSpPr>
          <p:spPr>
            <a:xfrm>
              <a:off x="720" y="2628"/>
              <a:ext cx="12444" cy="82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r>
                <a:rPr lang="en-US" altLang="zh-CN" sz="28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2</a:t>
              </a:r>
              <a:r>
                <a:rPr lang="en-US" altLang="zh-CN" sz="2800" b="1" dirty="0" smtClean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  </a:t>
              </a:r>
              <a:r>
                <a:rPr lang="zh-CN" altLang="en-US" sz="2800" b="1" noProof="0" dirty="0">
                  <a:solidFill>
                    <a:srgbClr val="000000"/>
                  </a:solidFill>
                  <a:latin typeface="宋体" panose="02010600030101010101" pitchFamily="2" charset="-122"/>
                  <a:cs typeface="宋体" panose="02010600030101010101" pitchFamily="2" charset="-122"/>
                  <a:sym typeface="+mn-ea"/>
                </a:rPr>
                <a:t>举例说明估算的应用，你知道哪些估算策略？</a:t>
              </a:r>
              <a:endParaRPr lang="zh-CN" altLang="en-US" sz="2800" b="1" dirty="0" smtClean="0">
                <a:solidFill>
                  <a:sysClr val="windowText" lastClr="000000"/>
                </a:solidFill>
                <a:latin typeface="宋体" panose="0201060003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" name="文本框 14"/>
          <p:cNvSpPr txBox="1">
            <a:spLocks noChangeArrowheads="1"/>
          </p:cNvSpPr>
          <p:nvPr/>
        </p:nvSpPr>
        <p:spPr bwMode="auto">
          <a:xfrm>
            <a:off x="304800" y="285750"/>
            <a:ext cx="8615045" cy="24606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）小兰带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元去书店买书，她买了两本文学书，每本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20.6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元；又花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39.6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元买了一本词典；之后，她还想给妈妈买一本家庭菜谱，有两本菜谱可供选择：简装的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13.7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元，精装的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23.8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元。请帮小兰估算一下，这时她的钱够买哪一本？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242695" y="2724150"/>
            <a:ext cx="523684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20.6×2＋39.6＋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13.7</a:t>
            </a:r>
            <a:r>
              <a:rPr kumimoji="0" lang="zh-CN" altLang="en-US" sz="28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（元）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14600" y="3943350"/>
            <a:ext cx="44729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sym typeface="+mn-ea"/>
              </a:rPr>
              <a:t>答：小兰的钱够买简装的。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77940" y="2724150"/>
            <a:ext cx="16211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96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sym typeface="+mn-ea"/>
              </a:rPr>
              <a:t>＜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65555" y="3257550"/>
            <a:ext cx="523684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just" defTabSz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20.6×2＋39.6＋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23.8</a:t>
            </a:r>
            <a:r>
              <a:rPr kumimoji="0" lang="zh-CN" altLang="en-US" sz="28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</a:rPr>
              <a:t>（元）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24320" y="3257550"/>
            <a:ext cx="16211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106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＞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100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文本框 2"/>
          <p:cNvSpPr txBox="1"/>
          <p:nvPr/>
        </p:nvSpPr>
        <p:spPr>
          <a:xfrm>
            <a:off x="1295400" y="1575753"/>
            <a:ext cx="14293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59×101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5" name="文本框 3"/>
          <p:cNvSpPr txBox="1"/>
          <p:nvPr/>
        </p:nvSpPr>
        <p:spPr>
          <a:xfrm>
            <a:off x="5032375" y="1575753"/>
            <a:ext cx="24091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12.7－3.6－5.4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7" name="文本框 4"/>
          <p:cNvSpPr txBox="1"/>
          <p:nvPr/>
        </p:nvSpPr>
        <p:spPr>
          <a:xfrm>
            <a:off x="914400" y="2196465"/>
            <a:ext cx="303720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＝59×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100＋1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8" name="文本框 5"/>
          <p:cNvSpPr txBox="1"/>
          <p:nvPr/>
        </p:nvSpPr>
        <p:spPr>
          <a:xfrm>
            <a:off x="914400" y="2879725"/>
            <a:ext cx="30353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＝59×100＋59×1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39" name="文本框 6"/>
          <p:cNvSpPr txBox="1"/>
          <p:nvPr/>
        </p:nvSpPr>
        <p:spPr>
          <a:xfrm>
            <a:off x="914400" y="3563620"/>
            <a:ext cx="19646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＝5900＋59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0" name="文本框 7"/>
          <p:cNvSpPr txBox="1"/>
          <p:nvPr/>
        </p:nvSpPr>
        <p:spPr>
          <a:xfrm>
            <a:off x="914400" y="4190365"/>
            <a:ext cx="12515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＝5959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2" name="文本框 8"/>
          <p:cNvSpPr txBox="1"/>
          <p:nvPr/>
        </p:nvSpPr>
        <p:spPr>
          <a:xfrm>
            <a:off x="4648200" y="2263775"/>
            <a:ext cx="348170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＝12.7－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3.6＋5.4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3" name="文本框 9"/>
          <p:cNvSpPr txBox="1"/>
          <p:nvPr/>
        </p:nvSpPr>
        <p:spPr>
          <a:xfrm>
            <a:off x="4646295" y="2955290"/>
            <a:ext cx="16979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＝12.7－9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444" name="文本框 10"/>
          <p:cNvSpPr txBox="1"/>
          <p:nvPr/>
        </p:nvSpPr>
        <p:spPr>
          <a:xfrm>
            <a:off x="4646295" y="3648075"/>
            <a:ext cx="9848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＝3.7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2895600" y="177800"/>
            <a:ext cx="32150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P78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练习十五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T5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2" name="图片 1" descr="标签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85800" y="927100"/>
            <a:ext cx="15125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计算。</a:t>
            </a:r>
            <a:endParaRPr lang="zh-CN" altLang="en-US" sz="2800" b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39" grpId="0"/>
      <p:bldP spid="18440" grpId="0"/>
      <p:bldP spid="18442" grpId="0"/>
      <p:bldP spid="18443" grpId="0"/>
      <p:bldP spid="184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60" name="文本框 3"/>
          <p:cNvSpPr txBox="1"/>
          <p:nvPr/>
        </p:nvSpPr>
        <p:spPr>
          <a:xfrm>
            <a:off x="381000" y="2647950"/>
            <a:ext cx="1983105" cy="58801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no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＝6＋20－21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9461" name="文本框 4"/>
          <p:cNvSpPr txBox="1"/>
          <p:nvPr/>
        </p:nvSpPr>
        <p:spPr>
          <a:xfrm>
            <a:off x="381000" y="3333750"/>
            <a:ext cx="664210" cy="58801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no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＝5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9465" name="文本框 8"/>
          <p:cNvSpPr txBox="1"/>
          <p:nvPr/>
        </p:nvSpPr>
        <p:spPr>
          <a:xfrm>
            <a:off x="5410200" y="2662555"/>
            <a:ext cx="7181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＝7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381000" y="1734185"/>
            <a:ext cx="4352290" cy="779780"/>
            <a:chOff x="5420" y="5610"/>
            <a:chExt cx="6854" cy="1228"/>
          </a:xfrm>
        </p:grpSpPr>
        <p:sp>
          <p:nvSpPr>
            <p:cNvPr id="2" name="文本框 1"/>
            <p:cNvSpPr txBox="1"/>
            <p:nvPr/>
          </p:nvSpPr>
          <p:spPr>
            <a:xfrm>
              <a:off x="5420" y="5849"/>
              <a:ext cx="6854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24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－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24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×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720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936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1595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85800" y="913130"/>
            <a:ext cx="3213100" cy="779780"/>
            <a:chOff x="5534" y="5610"/>
            <a:chExt cx="5060" cy="1228"/>
          </a:xfrm>
        </p:grpSpPr>
        <p:sp>
          <p:nvSpPr>
            <p:cNvPr id="8" name="文本框 7"/>
            <p:cNvSpPr txBox="1"/>
            <p:nvPr/>
          </p:nvSpPr>
          <p:spPr>
            <a:xfrm>
              <a:off x="5534" y="5850"/>
              <a:ext cx="506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24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×（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＋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－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）</a:t>
              </a:r>
              <a:endPara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722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842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950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5715000" y="895350"/>
            <a:ext cx="1977390" cy="779780"/>
            <a:chOff x="5534" y="5647"/>
            <a:chExt cx="3114" cy="1228"/>
          </a:xfrm>
        </p:grpSpPr>
        <p:sp>
          <p:nvSpPr>
            <p:cNvPr id="15" name="文本框 14"/>
            <p:cNvSpPr txBox="1"/>
            <p:nvPr/>
          </p:nvSpPr>
          <p:spPr>
            <a:xfrm>
              <a:off x="5534" y="5850"/>
              <a:ext cx="304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2.5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÷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   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rPr>
                <a:t>        </a:t>
              </a:r>
              <a:endPara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6889" y="5647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7969" y="5647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387975" y="1734185"/>
            <a:ext cx="2413635" cy="779780"/>
            <a:chOff x="5054" y="5647"/>
            <a:chExt cx="3801" cy="1228"/>
          </a:xfrm>
        </p:grpSpPr>
        <p:sp>
          <p:nvSpPr>
            <p:cNvPr id="20" name="文本框 19"/>
            <p:cNvSpPr txBox="1"/>
            <p:nvPr/>
          </p:nvSpPr>
          <p:spPr>
            <a:xfrm>
              <a:off x="5054" y="5850"/>
              <a:ext cx="3801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×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    </a:t>
              </a:r>
              <a:endPara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6889" y="5647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7969" y="5647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5774" y="5647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5" grpId="0"/>
      <p:bldP spid="19465" grpId="1"/>
      <p:bldP spid="19460" grpId="0"/>
      <p:bldP spid="194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6" name="文本框 5"/>
          <p:cNvSpPr txBox="1"/>
          <p:nvPr/>
        </p:nvSpPr>
        <p:spPr>
          <a:xfrm>
            <a:off x="5257800" y="666433"/>
            <a:ext cx="28555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12.5×8÷12.5×8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488" name="文本框 6"/>
          <p:cNvSpPr txBox="1"/>
          <p:nvPr/>
        </p:nvSpPr>
        <p:spPr>
          <a:xfrm>
            <a:off x="4953000" y="1276350"/>
            <a:ext cx="258889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＝100÷12.5×8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489" name="文本框 7"/>
          <p:cNvSpPr txBox="1"/>
          <p:nvPr/>
        </p:nvSpPr>
        <p:spPr>
          <a:xfrm>
            <a:off x="4953000" y="2039620"/>
            <a:ext cx="12534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＝8×8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490" name="文本框 8"/>
          <p:cNvSpPr txBox="1"/>
          <p:nvPr/>
        </p:nvSpPr>
        <p:spPr>
          <a:xfrm>
            <a:off x="4953000" y="2803525"/>
            <a:ext cx="8959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＝64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657225" y="518795"/>
            <a:ext cx="3731260" cy="779780"/>
            <a:chOff x="8454" y="6090"/>
            <a:chExt cx="5876" cy="1228"/>
          </a:xfrm>
        </p:grpSpPr>
        <p:grpSp>
          <p:nvGrpSpPr>
            <p:cNvPr id="7" name="组合 6"/>
            <p:cNvGrpSpPr/>
            <p:nvPr/>
          </p:nvGrpSpPr>
          <p:grpSpPr>
            <a:xfrm>
              <a:off x="8454" y="6090"/>
              <a:ext cx="5877" cy="1228"/>
              <a:chOff x="5354" y="5610"/>
              <a:chExt cx="5877" cy="1228"/>
            </a:xfrm>
          </p:grpSpPr>
          <p:sp>
            <p:nvSpPr>
              <p:cNvPr id="8" name="文本框 7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5354" y="5850"/>
                <a:ext cx="5877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 </a:t>
                </a:r>
                <a:r>
                  <a:rPr lang="zh-CN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×［</a:t>
                </a:r>
                <a:r>
                  <a:rPr lang="en-US" altLang="zh-CN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   </a:t>
                </a:r>
                <a:r>
                  <a:rPr lang="zh-CN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</a:rPr>
                  <a:t>－（</a:t>
                </a:r>
                <a:r>
                  <a:rPr lang="en-US" altLang="zh-CN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sym typeface="+mn-ea"/>
                  </a:rPr>
                  <a:t>    </a:t>
                </a:r>
                <a:r>
                  <a:rPr lang="zh-CN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sym typeface="+mn-ea"/>
                  </a:rPr>
                  <a:t>－</a:t>
                </a:r>
                <a:r>
                  <a:rPr lang="en-US" altLang="zh-CN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sym typeface="+mn-ea"/>
                  </a:rPr>
                  <a:t>    </a:t>
                </a:r>
                <a:r>
                  <a:rPr lang="zh-CN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sym typeface="+mn-ea"/>
                  </a:rPr>
                  <a:t>）］</a:t>
                </a:r>
                <a:endParaRPr lang="zh-CN" alt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9" name="文本框 8"/>
              <p:cNvSpPr txBox="1"/>
              <p:nvPr>
                <p:custDataLst>
                  <p:tags r:id="rId2"/>
                </p:custDataLst>
              </p:nvPr>
            </p:nvSpPr>
            <p:spPr>
              <a:xfrm>
                <a:off x="7069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文本框 11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8591" y="5610"/>
                <a:ext cx="96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文本框 12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9860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" name="文本框 1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5420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3" name="直接连接符 2"/>
            <p:cNvCxnSpPr/>
            <p:nvPr/>
          </p:nvCxnSpPr>
          <p:spPr>
            <a:xfrm>
              <a:off x="11880" y="6690"/>
              <a:ext cx="4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组合 4"/>
          <p:cNvGrpSpPr/>
          <p:nvPr/>
        </p:nvGrpSpPr>
        <p:grpSpPr>
          <a:xfrm>
            <a:off x="-152400" y="1352550"/>
            <a:ext cx="3979545" cy="779780"/>
            <a:chOff x="7200" y="6090"/>
            <a:chExt cx="6267" cy="1228"/>
          </a:xfrm>
        </p:grpSpPr>
        <p:grpSp>
          <p:nvGrpSpPr>
            <p:cNvPr id="6" name="组合 5"/>
            <p:cNvGrpSpPr/>
            <p:nvPr/>
          </p:nvGrpSpPr>
          <p:grpSpPr>
            <a:xfrm>
              <a:off x="7200" y="6090"/>
              <a:ext cx="6267" cy="1228"/>
              <a:chOff x="4100" y="5610"/>
              <a:chExt cx="6267" cy="1228"/>
            </a:xfrm>
          </p:grpSpPr>
          <p:sp>
            <p:nvSpPr>
              <p:cNvPr id="14" name="文本框 13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4100" y="5801"/>
                <a:ext cx="6267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＝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×［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＋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sym typeface="+mn-ea"/>
                  </a:rPr>
                  <a:t>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sym typeface="+mn-ea"/>
                  </a:rPr>
                  <a:t>－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sym typeface="+mn-ea"/>
                  </a:rPr>
                  <a:t>      ］    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15" name="文本框 14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7069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文本框 15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9191" y="5610"/>
                <a:ext cx="96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文本框 16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8180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文本框 17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5420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9" name="直接连接符 18"/>
            <p:cNvCxnSpPr/>
            <p:nvPr/>
          </p:nvCxnSpPr>
          <p:spPr>
            <a:xfrm>
              <a:off x="12477" y="6657"/>
              <a:ext cx="48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组合 19"/>
          <p:cNvGrpSpPr/>
          <p:nvPr/>
        </p:nvGrpSpPr>
        <p:grpSpPr>
          <a:xfrm>
            <a:off x="-152400" y="2237740"/>
            <a:ext cx="2590800" cy="808990"/>
            <a:chOff x="7200" y="6044"/>
            <a:chExt cx="4080" cy="1274"/>
          </a:xfrm>
        </p:grpSpPr>
        <p:grpSp>
          <p:nvGrpSpPr>
            <p:cNvPr id="21" name="组合 20"/>
            <p:cNvGrpSpPr/>
            <p:nvPr/>
          </p:nvGrpSpPr>
          <p:grpSpPr>
            <a:xfrm>
              <a:off x="7200" y="6044"/>
              <a:ext cx="4080" cy="1274"/>
              <a:chOff x="4100" y="5564"/>
              <a:chExt cx="4080" cy="1274"/>
            </a:xfrm>
          </p:grpSpPr>
          <p:sp>
            <p:nvSpPr>
              <p:cNvPr id="22" name="文本框 21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4100" y="5801"/>
                <a:ext cx="4080" cy="8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＝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×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sym typeface="+mn-ea"/>
                  </a:rPr>
                  <a:t>    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endParaRPr>
              </a:p>
            </p:txBody>
          </p:sp>
          <p:sp>
            <p:nvSpPr>
              <p:cNvPr id="24" name="文本框 23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6579" y="5564"/>
                <a:ext cx="96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文本框 25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5420" y="5610"/>
                <a:ext cx="679" cy="1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>
                  <a:lnSpc>
                    <a:spcPct val="80000"/>
                  </a:lnSpc>
                </a:pPr>
                <a:r>
                  <a:rPr lang="en-US" altLang="zh-CN" sz="2800" b="1" u="sng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27" name="直接连接符 26"/>
            <p:cNvCxnSpPr/>
            <p:nvPr/>
          </p:nvCxnSpPr>
          <p:spPr>
            <a:xfrm>
              <a:off x="9865" y="6611"/>
              <a:ext cx="48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组合 28"/>
          <p:cNvGrpSpPr/>
          <p:nvPr/>
        </p:nvGrpSpPr>
        <p:grpSpPr>
          <a:xfrm rot="0">
            <a:off x="-180975" y="3030220"/>
            <a:ext cx="1494790" cy="779780"/>
            <a:chOff x="4100" y="5610"/>
            <a:chExt cx="2354" cy="1228"/>
          </a:xfrm>
        </p:grpSpPr>
        <p:sp>
          <p:nvSpPr>
            <p:cNvPr id="30" name="文本框 29"/>
            <p:cNvSpPr txBox="1"/>
            <p:nvPr>
              <p:custDataLst>
                <p:tags r:id="rId14"/>
              </p:custDataLst>
            </p:nvPr>
          </p:nvSpPr>
          <p:spPr>
            <a:xfrm>
              <a:off x="4100" y="5801"/>
              <a:ext cx="2354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＝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sym typeface="+mn-ea"/>
                </a:rPr>
                <a:t>    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2" name="文本框 31"/>
            <p:cNvSpPr txBox="1"/>
            <p:nvPr>
              <p:custDataLst>
                <p:tags r:id="rId15"/>
              </p:custDataLst>
            </p:nvPr>
          </p:nvSpPr>
          <p:spPr>
            <a:xfrm>
              <a:off x="5420" y="5610"/>
              <a:ext cx="679" cy="12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/>
      <p:bldP spid="20489" grpId="0"/>
      <p:bldP spid="20490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TABLE_BEAUTIFY" val="smartTable{af3f7751-7112-457d-8373-c99b9e829292}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UNIT_PLACING_PICTURE_USER_VIEWPORT" val="{&quot;height&quot;:4083,&quot;width&quot;:2507}"/>
  <p:tag name="KSO_WM_BEAUTIFY_FLAG" val=""/>
</p:tagLst>
</file>

<file path=ppt/tags/tag76.xml><?xml version="1.0" encoding="utf-8"?>
<p:tagLst xmlns:p="http://schemas.openxmlformats.org/presentationml/2006/main">
  <p:tag name="KSO_WPP_MARK_KEY" val="1b2c3d03-d085-439a-bf61-bddc62371840"/>
  <p:tag name="COMMONDATA" val="eyJoZGlkIjoiMGIwODFkOTgzNTQzYjU1NzhjOTQ2MTRiZjFlNDExYTMifQ==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2111</Words>
  <Application>WPS 演示</Application>
  <PresentationFormat>在屏幕上显示</PresentationFormat>
  <Paragraphs>398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16</vt:i4>
      </vt:variant>
    </vt:vector>
  </HeadingPairs>
  <TitlesOfParts>
    <vt:vector size="38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等线</vt:lpstr>
      <vt:lpstr>迷你简艺黑</vt:lpstr>
      <vt:lpstr>Calibri</vt:lpstr>
      <vt:lpstr>Arial Unicode MS</vt:lpstr>
      <vt:lpstr>Office 主题​​</vt:lpstr>
      <vt:lpstr>6_默认设计模板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267</cp:revision>
  <dcterms:created xsi:type="dcterms:W3CDTF">2015-05-29T07:51:00Z</dcterms:created>
  <dcterms:modified xsi:type="dcterms:W3CDTF">2024-01-23T04:36:55Z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17C0A9048A414CF38D04A395057A8CCA</vt:lpwstr>
  </property>
</Properties>
</file>