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3"/>
  </p:handoutMasterIdLst>
  <p:sldIdLst>
    <p:sldId id="459" r:id="rId3"/>
    <p:sldId id="472" r:id="rId4"/>
    <p:sldId id="507" r:id="rId6"/>
    <p:sldId id="520" r:id="rId7"/>
    <p:sldId id="449" r:id="rId8"/>
    <p:sldId id="510" r:id="rId9"/>
    <p:sldId id="521" r:id="rId10"/>
    <p:sldId id="516" r:id="rId11"/>
    <p:sldId id="419" r:id="rId12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E5F1"/>
    <a:srgbClr val="0000FF"/>
    <a:srgbClr val="FFFFF2"/>
    <a:srgbClr val="D4E15B"/>
    <a:srgbClr val="FFFFFF"/>
    <a:srgbClr val="1FB3A9"/>
    <a:srgbClr val="2E6B5E"/>
    <a:srgbClr val="378070"/>
    <a:srgbClr val="F9EDD3"/>
    <a:srgbClr val="AD65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464"/>
        <p:guide pos="2976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rgbClr val="33CCFF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00CC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1195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altLang="zh-CN" dirty="0"/>
                      <a:t>64.3%</a:t>
                    </a:r>
                    <a:endParaRPr lang="en-US" altLang="zh-CN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1195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altLang="zh-CN" dirty="0"/>
                      <a:t>35.7%</a:t>
                    </a:r>
                    <a:endParaRPr lang="en-US" altLang="zh-CN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</c:dLbl>
            <c:dLbl>
              <c:idx val="3"/>
              <c:delete val="1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195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达标</c:v>
                </c:pt>
                <c:pt idx="1">
                  <c:v>未达标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0.643</c:v>
                </c:pt>
                <c:pt idx="1">
                  <c:v>0.357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charset="-122"/>
              <a:ea typeface="楷体" panose="02010609060101010101" charset="-122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rgbClr val="33CCFF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00CC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1195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altLang="zh-CN" dirty="0"/>
                      <a:t>64.3%</a:t>
                    </a:r>
                    <a:endParaRPr lang="en-US" altLang="zh-CN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1195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altLang="zh-CN" dirty="0"/>
                      <a:t>35.7%</a:t>
                    </a:r>
                    <a:endParaRPr lang="en-US" altLang="zh-CN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</c:dLbl>
            <c:dLbl>
              <c:idx val="3"/>
              <c:delete val="1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195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达标</c:v>
                </c:pt>
                <c:pt idx="1">
                  <c:v>未达标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0.643</c:v>
                </c:pt>
                <c:pt idx="1">
                  <c:v>0.357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charset="-122"/>
              <a:ea typeface="楷体" panose="02010609060101010101" charset="-122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8195" name="组合 48"/>
          <p:cNvGrpSpPr/>
          <p:nvPr/>
        </p:nvGrpSpPr>
        <p:grpSpPr>
          <a:xfrm>
            <a:off x="1794994" y="1025208"/>
            <a:ext cx="6223786" cy="768350"/>
            <a:chOff x="3074" y="1286"/>
            <a:chExt cx="9804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en-US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总复习</a:t>
              </a:r>
              <a:endParaRPr lang="zh-CN" altLang="en-US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074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194" name="文本框 39"/>
          <p:cNvSpPr txBox="1"/>
          <p:nvPr/>
        </p:nvSpPr>
        <p:spPr>
          <a:xfrm>
            <a:off x="-461327" y="2242185"/>
            <a:ext cx="91408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en-US" altLang="zh-CN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课时         统计  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6033" y="1651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1" name="组合 20"/>
          <p:cNvGrpSpPr/>
          <p:nvPr/>
        </p:nvGrpSpPr>
        <p:grpSpPr>
          <a:xfrm>
            <a:off x="-16510" y="-17145"/>
            <a:ext cx="2209878" cy="506730"/>
            <a:chOff x="0" y="1"/>
            <a:chExt cx="3480" cy="798"/>
          </a:xfrm>
        </p:grpSpPr>
        <p:sp>
          <p:nvSpPr>
            <p:cNvPr id="22" name="平行四边形 21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4" name="平行四边形 2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知识回顾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2" name="圆角矩形 1"/>
          <p:cNvSpPr/>
          <p:nvPr/>
        </p:nvSpPr>
        <p:spPr>
          <a:xfrm>
            <a:off x="276225" y="1734185"/>
            <a:ext cx="698500" cy="226949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扇形统计图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左大括号 4"/>
          <p:cNvSpPr/>
          <p:nvPr/>
        </p:nvSpPr>
        <p:spPr>
          <a:xfrm>
            <a:off x="1195070" y="1610360"/>
            <a:ext cx="167005" cy="2511425"/>
          </a:xfrm>
          <a:prstGeom prst="leftBrac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362075" y="1398270"/>
            <a:ext cx="9912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特点</a:t>
            </a:r>
            <a:endParaRPr lang="zh-CN" altLang="en-US" sz="2800" b="1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62075" y="3683000"/>
            <a:ext cx="127698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统计图的选择</a:t>
            </a:r>
            <a:endParaRPr lang="zh-CN" altLang="en-US" sz="2800" b="1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左大括号 8"/>
          <p:cNvSpPr/>
          <p:nvPr/>
        </p:nvSpPr>
        <p:spPr>
          <a:xfrm>
            <a:off x="2259965" y="594360"/>
            <a:ext cx="246380" cy="2129155"/>
          </a:xfrm>
          <a:prstGeom prst="leftBrac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2440305" y="459105"/>
            <a:ext cx="9658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意义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440305" y="1350645"/>
            <a:ext cx="9658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特点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456815" y="2406015"/>
            <a:ext cx="9658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应用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709035" y="459105"/>
            <a:ext cx="4959985" cy="82994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 anchor="t">
            <a:spAutoFit/>
          </a:bodyPr>
          <a:p>
            <a:r>
              <a:rPr lang="zh-CN" altLang="en-US" sz="2400" b="1" noProof="0" dirty="0">
                <a:ln>
                  <a:noFill/>
                </a:ln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+mn-ea"/>
              </a:rPr>
              <a:t>整个圆表示总数，大小不同的扇形表示部分数量占总数量的百分之几</a:t>
            </a:r>
            <a:endParaRPr lang="zh-CN" altLang="en-US" sz="2400" b="1" noProof="0" dirty="0">
              <a:ln>
                <a:noFill/>
              </a:ln>
              <a:effectLst/>
              <a:uLnTx/>
              <a:uFillTx/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cxnSp>
        <p:nvCxnSpPr>
          <p:cNvPr id="23" name="直接箭头连接符 22"/>
          <p:cNvCxnSpPr/>
          <p:nvPr/>
        </p:nvCxnSpPr>
        <p:spPr>
          <a:xfrm>
            <a:off x="3258820" y="720090"/>
            <a:ext cx="32893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3258820" y="1611630"/>
            <a:ext cx="32893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3709035" y="1463675"/>
            <a:ext cx="5029200" cy="82994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 anchor="t">
            <a:spAutoFit/>
          </a:bodyPr>
          <a:p>
            <a:r>
              <a:rPr lang="zh-CN" altLang="en-US" sz="2400" b="1" noProof="0" dirty="0">
                <a:ln>
                  <a:noFill/>
                </a:ln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+mn-ea"/>
              </a:rPr>
              <a:t>清楚地反映部分数量与总数量之间的关系</a:t>
            </a:r>
            <a:endParaRPr lang="zh-CN" altLang="en-US" sz="2400" b="1" noProof="0" dirty="0">
              <a:ln>
                <a:noFill/>
              </a:ln>
              <a:effectLst/>
              <a:uLnTx/>
              <a:uFillTx/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cxnSp>
        <p:nvCxnSpPr>
          <p:cNvPr id="28" name="直接箭头连接符 27"/>
          <p:cNvCxnSpPr/>
          <p:nvPr/>
        </p:nvCxnSpPr>
        <p:spPr>
          <a:xfrm>
            <a:off x="3258820" y="2667000"/>
            <a:ext cx="32893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3664585" y="2472055"/>
            <a:ext cx="5158105" cy="46037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 anchor="t">
            <a:spAutoFit/>
          </a:bodyPr>
          <a:p>
            <a:r>
              <a:rPr lang="zh-CN" altLang="en-US" sz="2400" b="1" noProof="0" dirty="0">
                <a:ln>
                  <a:noFill/>
                </a:ln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+mn-ea"/>
              </a:rPr>
              <a:t>根据图中信息，运用百分数解决问题</a:t>
            </a:r>
            <a:endParaRPr lang="zh-CN" altLang="en-US" sz="2400" b="1" noProof="0" dirty="0">
              <a:ln>
                <a:noFill/>
              </a:ln>
              <a:effectLst/>
              <a:uLnTx/>
              <a:uFillTx/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0" name="左大括号 29"/>
          <p:cNvSpPr/>
          <p:nvPr/>
        </p:nvSpPr>
        <p:spPr>
          <a:xfrm>
            <a:off x="2639060" y="3597910"/>
            <a:ext cx="107950" cy="1064260"/>
          </a:xfrm>
          <a:prstGeom prst="leftBrac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1" name="文本框 30"/>
          <p:cNvSpPr txBox="1"/>
          <p:nvPr/>
        </p:nvSpPr>
        <p:spPr>
          <a:xfrm>
            <a:off x="2747010" y="3426460"/>
            <a:ext cx="24460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常见的统计图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2747010" y="4389755"/>
            <a:ext cx="21780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选择的依据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3" name="左大括号 32"/>
          <p:cNvSpPr/>
          <p:nvPr/>
        </p:nvSpPr>
        <p:spPr>
          <a:xfrm>
            <a:off x="5085080" y="3155315"/>
            <a:ext cx="107950" cy="1064260"/>
          </a:xfrm>
          <a:prstGeom prst="leftBrac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218430" y="2949575"/>
            <a:ext cx="2117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条形统计图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5235575" y="3469005"/>
            <a:ext cx="2117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折线统计图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5218430" y="3929380"/>
            <a:ext cx="17887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扇形统计图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37" name="直接箭头连接符 36"/>
          <p:cNvCxnSpPr/>
          <p:nvPr/>
        </p:nvCxnSpPr>
        <p:spPr>
          <a:xfrm>
            <a:off x="4756150" y="4650740"/>
            <a:ext cx="32893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5127625" y="4389755"/>
            <a:ext cx="23945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统计图的特点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/>
      <p:bldP spid="9" grpId="0" animBg="1"/>
      <p:bldP spid="10" grpId="0"/>
      <p:bldP spid="18" grpId="0" animBg="1"/>
      <p:bldP spid="13" grpId="0"/>
      <p:bldP spid="27" grpId="0" animBg="1"/>
      <p:bldP spid="15" grpId="0"/>
      <p:bldP spid="29" grpId="0" animBg="1"/>
      <p:bldP spid="7" grpId="0"/>
      <p:bldP spid="30" grpId="0" animBg="1"/>
      <p:bldP spid="31" grpId="0"/>
      <p:bldP spid="33" grpId="0" animBg="1"/>
      <p:bldP spid="34" grpId="0"/>
      <p:bldP spid="35" grpId="0"/>
      <p:bldP spid="36" grpId="0"/>
      <p:bldP spid="32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矩形 1"/>
          <p:cNvSpPr/>
          <p:nvPr/>
        </p:nvSpPr>
        <p:spPr>
          <a:xfrm>
            <a:off x="304800" y="513080"/>
            <a:ext cx="860933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我国城市空气质量正逐步提高，在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2021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年监测的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339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个城市中，环境空气质量达标的城市约占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64.3%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。所监测城市的环境空气质量情况如下图所示。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376295" y="0"/>
            <a:ext cx="222631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P112  T6)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8436" name="矩形 3"/>
          <p:cNvSpPr>
            <a:spLocks noChangeArrowheads="1"/>
          </p:cNvSpPr>
          <p:nvPr/>
        </p:nvSpPr>
        <p:spPr bwMode="auto">
          <a:xfrm>
            <a:off x="229235" y="2265680"/>
            <a:ext cx="646874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(1)</a:t>
            </a:r>
            <a:r>
              <a:rPr lang="zh-CN" altLang="en-US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环境空气质量达标的城市有多少个</a:t>
            </a: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endParaRPr lang="zh-CN" altLang="en-US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067303" y="3105135"/>
            <a:ext cx="3627004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339×64.3%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≈</a:t>
            </a:r>
            <a:r>
              <a:rPr lang="en-US" altLang="zh-CN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218(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个</a:t>
            </a:r>
            <a:r>
              <a:rPr lang="en-US" altLang="zh-CN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zh-CN" altLang="en-US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381589" y="3868625"/>
            <a:ext cx="6192837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答：环境空气质量达标的城市有</a:t>
            </a:r>
            <a:r>
              <a:rPr lang="en-US" altLang="zh-CN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218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个。</a:t>
            </a:r>
            <a:endParaRPr lang="zh-CN" altLang="en-US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6" name="图表 5"/>
          <p:cNvGraphicFramePr/>
          <p:nvPr/>
        </p:nvGraphicFramePr>
        <p:xfrm>
          <a:off x="6171927" y="2343026"/>
          <a:ext cx="2808312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矩形 1"/>
          <p:cNvSpPr/>
          <p:nvPr/>
        </p:nvSpPr>
        <p:spPr>
          <a:xfrm>
            <a:off x="304800" y="513080"/>
            <a:ext cx="860933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我国城市空气质量正逐步提高，在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2021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年监测的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339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个城市中，环境空气质量达标的城市约占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64.3%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。所监测城市的环境空气质量情况如下图所示。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376295" y="0"/>
            <a:ext cx="222631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P112  T6)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aphicFrame>
        <p:nvGraphicFramePr>
          <p:cNvPr id="6" name="图表 5"/>
          <p:cNvGraphicFramePr/>
          <p:nvPr/>
        </p:nvGraphicFramePr>
        <p:xfrm>
          <a:off x="6171927" y="2343026"/>
          <a:ext cx="2808312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304800" y="2190750"/>
            <a:ext cx="6084570" cy="11245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(2)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了解你所在城市的空气质量，讨论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l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一下如何提高空气质量。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369570" y="3615690"/>
            <a:ext cx="4862830" cy="1428750"/>
            <a:chOff x="205" y="5694"/>
            <a:chExt cx="7658" cy="2250"/>
          </a:xfrm>
        </p:grpSpPr>
        <p:sp>
          <p:nvSpPr>
            <p:cNvPr id="9" name="圆角矩形标注 8"/>
            <p:cNvSpPr/>
            <p:nvPr/>
          </p:nvSpPr>
          <p:spPr>
            <a:xfrm>
              <a:off x="2343" y="6237"/>
              <a:ext cx="5520" cy="810"/>
            </a:xfrm>
            <a:prstGeom prst="wedgeRoundRectCallout">
              <a:avLst>
                <a:gd name="adj1" fmla="val -56576"/>
                <a:gd name="adj2" fmla="val 26790"/>
                <a:gd name="adj3" fmla="val 16667"/>
              </a:avLst>
            </a:prstGeom>
            <a:noFill/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2800" b="1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</a:rPr>
                <a:t>与同伴交流一下吧！</a:t>
              </a:r>
              <a:endPara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22" name="图片 21" descr="熊03 拷贝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5" y="5694"/>
              <a:ext cx="1789" cy="2251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矩形 1"/>
          <p:cNvSpPr/>
          <p:nvPr/>
        </p:nvSpPr>
        <p:spPr>
          <a:xfrm>
            <a:off x="606425" y="280035"/>
            <a:ext cx="8876030" cy="448500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>
              <a:lnSpc>
                <a:spcPct val="17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1.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填空。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latinLnBrk="1">
              <a:lnSpc>
                <a:spcPct val="17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)(     )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统计图容易看出各种数量的多少。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latinLnBrk="1">
              <a:lnSpc>
                <a:spcPct val="17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要表示数量增减变化的情况，用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     )  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latinLnBrk="1">
              <a:lnSpc>
                <a:spcPct val="17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统计图比较合适。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latinLnBrk="1">
              <a:lnSpc>
                <a:spcPct val="17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3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要表示各部分与总数之间的关系，需要绘制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latinLnBrk="1">
              <a:lnSpc>
                <a:spcPct val="17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(     )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统计图。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11605" y="1271270"/>
            <a:ext cx="10668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/>
            <a:r>
              <a:rPr lang="zh-CN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条形  </a:t>
            </a:r>
            <a:endParaRPr lang="zh-CN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377940" y="1980565"/>
            <a:ext cx="11049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/>
            <a:r>
              <a:rPr lang="zh-CN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折线</a:t>
            </a:r>
            <a:endParaRPr lang="zh-CN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223010" y="4148138"/>
            <a:ext cx="89789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atinLnBrk="1"/>
            <a:r>
              <a:rPr lang="zh-CN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扇形</a:t>
            </a:r>
            <a:endParaRPr lang="zh-CN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-14605" y="-17780"/>
            <a:ext cx="2209878" cy="506730"/>
            <a:chOff x="0" y="1"/>
            <a:chExt cx="3480" cy="798"/>
          </a:xfrm>
        </p:grpSpPr>
        <p:sp>
          <p:nvSpPr>
            <p:cNvPr id="14" name="平行四边形 1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巩固运用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" name="矩形 1"/>
          <p:cNvSpPr>
            <a:spLocks noChangeArrowheads="1"/>
          </p:cNvSpPr>
          <p:nvPr/>
        </p:nvSpPr>
        <p:spPr bwMode="auto">
          <a:xfrm>
            <a:off x="323850" y="492741"/>
            <a:ext cx="8424614" cy="3106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9pPr>
          </a:lstStyle>
          <a:p>
            <a:pPr eaLnBrk="1" latin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2.</a:t>
            </a:r>
            <a:r>
              <a:rPr lang="zh-CN" altLang="en-US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近年来，我国原油消费总量中进口原油所占的比率在逐年递增。</a:t>
            </a:r>
            <a:r>
              <a:rPr lang="en-US" altLang="zh-CN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2020</a:t>
            </a:r>
            <a:r>
              <a:rPr lang="zh-CN" altLang="en-US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年进口原油占我国原油消费总量的百分比如右图。</a:t>
            </a:r>
            <a:endParaRPr lang="en-US" altLang="zh-CN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eaLnBrk="1" latin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(1)2020</a:t>
            </a:r>
            <a:r>
              <a:rPr lang="zh-CN" altLang="en-US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年我国原油消费总量中进口原油是</a:t>
            </a:r>
            <a:r>
              <a:rPr lang="en-US" altLang="zh-CN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5.42</a:t>
            </a:r>
            <a:r>
              <a:rPr lang="zh-CN" altLang="en-US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亿吨，原油消费总量是多少亿吨？</a:t>
            </a:r>
            <a:endParaRPr lang="en-US" altLang="zh-CN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898843" y="3273378"/>
            <a:ext cx="2893392" cy="523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5.42 ÷73.54%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3200400" y="3258820"/>
            <a:ext cx="2591435" cy="523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≈ 7.37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（亿吨）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381635" y="4020820"/>
            <a:ext cx="6903720" cy="523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答：原油消费总量是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7.37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亿吨。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94" y="3054534"/>
            <a:ext cx="1489888" cy="148988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398905" y="3238654"/>
            <a:ext cx="2720231" cy="523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37×26.46%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3502650" y="3253486"/>
            <a:ext cx="2133600" cy="954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≈1.95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（亿吨）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76200" y="4248150"/>
            <a:ext cx="8729345" cy="523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答：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2020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年我国原油消费总量中国产原油是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1.95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亿吨。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94" y="2724334"/>
            <a:ext cx="1489888" cy="1489888"/>
          </a:xfrm>
          <a:prstGeom prst="rect">
            <a:avLst/>
          </a:prstGeom>
        </p:spPr>
      </p:pic>
      <p:sp>
        <p:nvSpPr>
          <p:cNvPr id="4" name="矩形 1"/>
          <p:cNvSpPr>
            <a:spLocks noChangeArrowheads="1"/>
          </p:cNvSpPr>
          <p:nvPr/>
        </p:nvSpPr>
        <p:spPr bwMode="auto">
          <a:xfrm>
            <a:off x="323850" y="492741"/>
            <a:ext cx="8424614" cy="2760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34" charset="-127"/>
              </a:defRPr>
            </a:lvl9pPr>
          </a:lstStyle>
          <a:p>
            <a:pPr eaLnBrk="1" latin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2.</a:t>
            </a:r>
            <a:r>
              <a:rPr lang="zh-CN" altLang="en-US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近年来，我国原油消费总量中进口原油所占的比率在逐年递增。</a:t>
            </a:r>
            <a:r>
              <a:rPr lang="en-US" altLang="zh-CN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2020</a:t>
            </a:r>
            <a:r>
              <a:rPr lang="zh-CN" altLang="en-US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年进口原油占我国原油消费总量的百分比如右图。</a:t>
            </a:r>
            <a:endParaRPr lang="en-US" altLang="zh-CN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eaLnBrk="1" latinLnBrk="1" hangingPunct="1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(2)2020</a:t>
            </a:r>
            <a:r>
              <a:rPr lang="zh-CN" altLang="en-US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年我国原油消费总量中国产原油是多少亿吨</a:t>
            </a:r>
            <a:r>
              <a:rPr lang="en-US" altLang="zh-CN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?</a:t>
            </a:r>
            <a:endParaRPr lang="en-US" altLang="zh-CN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9937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9940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pic>
        <p:nvPicPr>
          <p:cNvPr id="39941" name="图片 8" descr="E:\新画人物图\男老师2 拷贝.png男老师2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/>
          <a:stretch>
            <a:fillRect/>
          </a:stretch>
        </p:blipFill>
        <p:spPr>
          <a:xfrm>
            <a:off x="6500495" y="2022475"/>
            <a:ext cx="1450975" cy="26454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39943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通过这节课的学习，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你有什么收获</a:t>
            </a:r>
            <a:r>
              <a:rPr lang="en-US" altLang="zh-CN" sz="4000" b="1">
                <a:latin typeface="楷体" panose="02010609060101010101" charset="-122"/>
                <a:ea typeface="楷体" panose="02010609060101010101" charset="-122"/>
              </a:rPr>
              <a:t>?</a:t>
            </a:r>
            <a:endParaRPr lang="en-US" altLang="zh-CN" sz="40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5" name="Rectangle 2"/>
          <p:cNvSpPr/>
          <p:nvPr/>
        </p:nvSpPr>
        <p:spPr>
          <a:xfrm>
            <a:off x="1979613" y="1419225"/>
            <a:ext cx="5759450" cy="13255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 eaLnBrk="1" latinLnBrk="1" hangingPunct="1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从课后习题中选取；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marL="342900" indent="-342900" eaLnBrk="1" latinLnBrk="1" hangingPunct="1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完成练习册本课时的习题。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0" y="635"/>
            <a:ext cx="2209878" cy="506730"/>
            <a:chOff x="0" y="1"/>
            <a:chExt cx="3480" cy="798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" name="平行四边形 2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课后作业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SLIDE_MODEL_TYPE" val="numdgm"/>
</p:tagLst>
</file>

<file path=ppt/tags/tag2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837</Words>
  <Application>WPS 演示</Application>
  <PresentationFormat>在屏幕上显示</PresentationFormat>
  <Paragraphs>106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Arial</vt:lpstr>
      <vt:lpstr>宋体</vt:lpstr>
      <vt:lpstr>Wingdings</vt:lpstr>
      <vt:lpstr>黑体</vt:lpstr>
      <vt:lpstr>微软雅黑</vt:lpstr>
      <vt:lpstr>楷体</vt:lpstr>
      <vt:lpstr>等线</vt:lpstr>
      <vt:lpstr>Malgun Gothic</vt:lpstr>
      <vt:lpstr>Times New Roman</vt:lpstr>
      <vt:lpstr>Arial Narrow</vt:lpstr>
      <vt:lpstr>Bell MT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2022-09-04T14:33:24Z</dcterms:created>
  <dcterms:modified xsi:type="dcterms:W3CDTF">2022-09-04T14:33:24Z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AA38662C13CB4D39AB1B2F3769FC07B1</vt:lpwstr>
  </property>
</Properties>
</file>