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3"/>
  </p:sldMasterIdLst>
  <p:notesMasterIdLst>
    <p:notesMasterId r:id="rId8"/>
  </p:notesMasterIdLst>
  <p:handoutMasterIdLst>
    <p:handoutMasterId r:id="rId27"/>
  </p:handoutMasterIdLst>
  <p:sldIdLst>
    <p:sldId id="544" r:id="rId4"/>
    <p:sldId id="588" r:id="rId5"/>
    <p:sldId id="606" r:id="rId6"/>
    <p:sldId id="614" r:id="rId7"/>
    <p:sldId id="693" r:id="rId9"/>
    <p:sldId id="615" r:id="rId10"/>
    <p:sldId id="621" r:id="rId11"/>
    <p:sldId id="622" r:id="rId12"/>
    <p:sldId id="666" r:id="rId13"/>
    <p:sldId id="665" r:id="rId14"/>
    <p:sldId id="636" r:id="rId15"/>
    <p:sldId id="637" r:id="rId16"/>
    <p:sldId id="580" r:id="rId17"/>
    <p:sldId id="597" r:id="rId18"/>
    <p:sldId id="616" r:id="rId19"/>
    <p:sldId id="684" r:id="rId20"/>
    <p:sldId id="618" r:id="rId21"/>
    <p:sldId id="650" r:id="rId22"/>
    <p:sldId id="619" r:id="rId23"/>
    <p:sldId id="620" r:id="rId24"/>
    <p:sldId id="664" r:id="rId25"/>
    <p:sldId id="657" r:id="rId26"/>
  </p:sldIdLst>
  <p:sldSz cx="9144000" cy="5143500"/>
  <p:notesSz cx="6858000" cy="9144000"/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校对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C7"/>
    <a:srgbClr val="000000"/>
    <a:srgbClr val="E25028"/>
    <a:srgbClr val="0787FF"/>
    <a:srgbClr val="FFC000"/>
    <a:srgbClr val="E0E0E0"/>
    <a:srgbClr val="338F87"/>
    <a:srgbClr val="45BDB5"/>
    <a:srgbClr val="0071C8"/>
    <a:srgbClr val="009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43"/>
        <p:guide pos="3142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29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24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tags" Target="../tags/tag15.xml"/><Relationship Id="rId6" Type="http://schemas.openxmlformats.org/officeDocument/2006/relationships/image" Target="../media/image10.png"/><Relationship Id="rId5" Type="http://schemas.openxmlformats.org/officeDocument/2006/relationships/tags" Target="../tags/tag14.xml"/><Relationship Id="rId4" Type="http://schemas.openxmlformats.org/officeDocument/2006/relationships/image" Target="../media/image9.png"/><Relationship Id="rId3" Type="http://schemas.openxmlformats.org/officeDocument/2006/relationships/tags" Target="../tags/tag13.xml"/><Relationship Id="rId2" Type="http://schemas.openxmlformats.org/officeDocument/2006/relationships/image" Target="../media/image8.png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image" Target="../media/image12.png"/><Relationship Id="rId3" Type="http://schemas.openxmlformats.org/officeDocument/2006/relationships/tags" Target="../tags/tag21.xml"/><Relationship Id="rId2" Type="http://schemas.openxmlformats.org/officeDocument/2006/relationships/image" Target="../media/image11.png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6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17.pn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6.xml"/><Relationship Id="rId2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10000" y="2876550"/>
            <a:ext cx="533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975225" y="300672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52620" y="2952750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32295" y="2952750"/>
            <a:ext cx="1283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统  计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75885" y="2292985"/>
            <a:ext cx="25292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统计与概率</a:t>
            </a:r>
            <a:endParaRPr 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66285" y="1770380"/>
            <a:ext cx="3915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 整理和复习  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3400" y="352425"/>
            <a:ext cx="3392805" cy="12458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81600" y="361950"/>
            <a:ext cx="3289935" cy="158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1666240"/>
            <a:ext cx="3822700" cy="1858010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381000" y="3549015"/>
            <a:ext cx="73202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）根据以上统计图表，你得到了哪些信息？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>
            <p:custDataLst>
              <p:tags r:id="rId7"/>
            </p:custDataLst>
          </p:nvPr>
        </p:nvSpPr>
        <p:spPr>
          <a:xfrm>
            <a:off x="381000" y="4070985"/>
            <a:ext cx="837247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除了通过问卷调查收集数据，还可以通过什么手段收集数据？</a:t>
            </a:r>
            <a:endParaRPr lang="zh-CN" altLang="en-US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495935" y="1047750"/>
            <a:ext cx="6666865" cy="1840230"/>
            <a:chOff x="781" y="1650"/>
            <a:chExt cx="10499" cy="2898"/>
          </a:xfrm>
        </p:grpSpPr>
        <p:pic>
          <p:nvPicPr>
            <p:cNvPr id="30731" name="Picture 18" descr="未标题-1"/>
            <p:cNvPicPr>
              <a:picLocks noChangeAspect="1"/>
            </p:cNvPicPr>
            <p:nvPr/>
          </p:nvPicPr>
          <p:blipFill>
            <a:blip r:embed="rId1"/>
            <a:srcRect r="4286"/>
            <a:stretch>
              <a:fillRect/>
            </a:stretch>
          </p:blipFill>
          <p:spPr>
            <a:xfrm>
              <a:off x="830" y="3064"/>
              <a:ext cx="10450" cy="148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" name="组合 9"/>
            <p:cNvGrpSpPr/>
            <p:nvPr/>
          </p:nvGrpSpPr>
          <p:grpSpPr>
            <a:xfrm>
              <a:off x="781" y="1650"/>
              <a:ext cx="10472" cy="2756"/>
              <a:chOff x="781" y="1650"/>
              <a:chExt cx="10472" cy="275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81" y="1650"/>
                <a:ext cx="10472" cy="2680"/>
                <a:chOff x="781" y="1650"/>
                <a:chExt cx="10472" cy="2680"/>
              </a:xfrm>
            </p:grpSpPr>
            <p:pic>
              <p:nvPicPr>
                <p:cNvPr id="30732" name="Picture 20" descr="{C4B6208E-920D-4D22-9CA5-59DB4769BD48}副本"/>
                <p:cNvPicPr>
                  <a:picLocks noChangeAspect="1"/>
                </p:cNvPicPr>
                <p:nvPr/>
              </p:nvPicPr>
              <p:blipFill>
                <a:blip r:embed="rId2"/>
                <a:srcRect r="4348" b="50000"/>
                <a:stretch>
                  <a:fillRect/>
                </a:stretch>
              </p:blipFill>
              <p:spPr>
                <a:xfrm>
                  <a:off x="781" y="1650"/>
                  <a:ext cx="10472" cy="144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" name="文本框 7"/>
                <p:cNvSpPr txBox="1"/>
                <p:nvPr/>
              </p:nvSpPr>
              <p:spPr>
                <a:xfrm>
                  <a:off x="1167" y="2506"/>
                  <a:ext cx="1808" cy="462"/>
                </a:xfrm>
                <a:prstGeom prst="rect">
                  <a:avLst/>
                </a:prstGeom>
                <a:solidFill>
                  <a:srgbClr val="F8CBC7"/>
                </a:solidFill>
              </p:spPr>
              <p:txBody>
                <a:bodyPr wrap="square" rtlCol="0">
                  <a:noAutofit/>
                </a:bodyPr>
                <a:p>
                  <a:endParaRPr lang="zh-CN" altLang="en-US" sz="2400" b="1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>
                  <a:off x="1287" y="3868"/>
                  <a:ext cx="1808" cy="462"/>
                </a:xfrm>
                <a:prstGeom prst="rect">
                  <a:avLst/>
                </a:prstGeom>
                <a:solidFill>
                  <a:srgbClr val="F8CBC7"/>
                </a:solidFill>
              </p:spPr>
              <p:txBody>
                <a:bodyPr wrap="square" rtlCol="0">
                  <a:noAutofit/>
                </a:bodyPr>
                <a:p>
                  <a:endParaRPr lang="zh-CN" altLang="en-US" sz="2400" b="1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</p:grpSp>
          <p:sp>
            <p:nvSpPr>
              <p:cNvPr id="4" name="文本框 3"/>
              <p:cNvSpPr txBox="1"/>
              <p:nvPr/>
            </p:nvSpPr>
            <p:spPr>
              <a:xfrm>
                <a:off x="1583" y="2383"/>
                <a:ext cx="1331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b="1">
                    <a:latin typeface="楷体" panose="02010609060101010101" charset="-122"/>
                    <a:ea typeface="楷体" panose="02010609060101010101" charset="-122"/>
                  </a:rPr>
                  <a:t>人数</a:t>
                </a:r>
                <a:endParaRPr lang="zh-CN" altLang="en-US" sz="2000" b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571" y="3778"/>
                <a:ext cx="1331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b="1">
                    <a:latin typeface="楷体" panose="02010609060101010101" charset="-122"/>
                    <a:ea typeface="楷体" panose="02010609060101010101" charset="-122"/>
                  </a:rPr>
                  <a:t>人数</a:t>
                </a:r>
                <a:endParaRPr lang="zh-CN" altLang="en-US" sz="2000" b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2" name="TextBox 6"/>
          <p:cNvSpPr txBox="1"/>
          <p:nvPr>
            <p:custDataLst>
              <p:tags r:id="rId3"/>
            </p:custDataLst>
          </p:nvPr>
        </p:nvSpPr>
        <p:spPr>
          <a:xfrm>
            <a:off x="76835" y="3104515"/>
            <a:ext cx="878840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）六（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）班大部分同学的身高和体重分别是多少？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圆角 1"/>
          <p:cNvSpPr/>
          <p:nvPr/>
        </p:nvSpPr>
        <p:spPr bwMode="auto">
          <a:xfrm>
            <a:off x="4989195" y="1190625"/>
            <a:ext cx="537210" cy="697230"/>
          </a:xfrm>
          <a:prstGeom prst="roundRect">
            <a:avLst/>
          </a:prstGeom>
          <a:noFill/>
          <a:ln w="28575">
            <a:solidFill>
              <a:srgbClr val="0787FF"/>
            </a:solidFill>
            <a:miter lim="800000"/>
          </a:ln>
        </p:spPr>
        <p:txBody>
          <a:bodyPr rtlCol="0" anchor="ctr"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矩形: 圆角 12"/>
          <p:cNvSpPr/>
          <p:nvPr/>
        </p:nvSpPr>
        <p:spPr bwMode="auto">
          <a:xfrm>
            <a:off x="4290060" y="2075180"/>
            <a:ext cx="508000" cy="667385"/>
          </a:xfrm>
          <a:prstGeom prst="roundRect">
            <a:avLst/>
          </a:prstGeom>
          <a:noFill/>
          <a:ln w="28575">
            <a:solidFill>
              <a:srgbClr val="0787FF"/>
            </a:solidFill>
            <a:miter lim="800000"/>
          </a:ln>
        </p:spPr>
        <p:txBody>
          <a:bodyPr rtlCol="0" anchor="ctr"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Box 6"/>
          <p:cNvSpPr txBox="1"/>
          <p:nvPr>
            <p:custDataLst>
              <p:tags r:id="rId4"/>
            </p:custDataLst>
          </p:nvPr>
        </p:nvSpPr>
        <p:spPr>
          <a:xfrm>
            <a:off x="76835" y="3714750"/>
            <a:ext cx="8996045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）六（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）班同学的平均身高和平均体重分别是多少？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41045" y="331470"/>
            <a:ext cx="7026275" cy="607695"/>
            <a:chOff x="840" y="591"/>
            <a:chExt cx="11065" cy="957"/>
          </a:xfrm>
        </p:grpSpPr>
        <p:sp>
          <p:nvSpPr>
            <p:cNvPr id="7" name="椭圆 6"/>
            <p:cNvSpPr/>
            <p:nvPr>
              <p:custDataLst>
                <p:tags r:id="rId5"/>
              </p:custDataLst>
            </p:nvPr>
          </p:nvSpPr>
          <p:spPr>
            <a:xfrm>
              <a:off x="840" y="790"/>
              <a:ext cx="621" cy="62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316" name="矩形 1"/>
            <p:cNvSpPr/>
            <p:nvPr>
              <p:custDataLst>
                <p:tags r:id="rId6"/>
              </p:custDataLst>
            </p:nvPr>
          </p:nvSpPr>
          <p:spPr>
            <a:xfrm>
              <a:off x="873" y="591"/>
              <a:ext cx="11032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六（</a:t>
              </a:r>
              <a:r>
                <a:rPr lang="en-US" altLang="zh-CN" sz="2800" b="1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）班同学的身高、体重情况如下表。</a:t>
              </a:r>
              <a:endPara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13" grpId="0" bldLvl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52400" y="1962150"/>
            <a:ext cx="8703945" cy="1490980"/>
            <a:chOff x="113833" y="2418399"/>
            <a:chExt cx="8616273" cy="1491377"/>
          </a:xfrm>
        </p:grpSpPr>
        <p:sp>
          <p:nvSpPr>
            <p:cNvPr id="10254" name="TextBox 8"/>
            <p:cNvSpPr txBox="1"/>
            <p:nvPr/>
          </p:nvSpPr>
          <p:spPr>
            <a:xfrm>
              <a:off x="113833" y="2418399"/>
              <a:ext cx="2049770" cy="5221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平均身高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：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55" name="TextBox 12"/>
            <p:cNvSpPr txBox="1"/>
            <p:nvPr/>
          </p:nvSpPr>
          <p:spPr>
            <a:xfrm>
              <a:off x="266232" y="2870639"/>
              <a:ext cx="8463874" cy="1039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lnSpc>
                  <a:spcPct val="110000"/>
                </a:lnSpc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1.40＋1.43×3＋1.46×5＋1.49×10＋1.52×12＋1.55×6＋1.58×3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）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÷40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0256" name="TextBox 14"/>
            <p:cNvSpPr txBox="1"/>
            <p:nvPr/>
          </p:nvSpPr>
          <p:spPr>
            <a:xfrm>
              <a:off x="4152253" y="3387665"/>
              <a:ext cx="2262494" cy="5221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≈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1.50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m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28283" y="3486150"/>
            <a:ext cx="8540115" cy="1383665"/>
            <a:chOff x="495466" y="1530668"/>
            <a:chExt cx="8448474" cy="1384031"/>
          </a:xfrm>
        </p:grpSpPr>
        <p:sp>
          <p:nvSpPr>
            <p:cNvPr id="10251" name="TextBox 23"/>
            <p:cNvSpPr txBox="1"/>
            <p:nvPr/>
          </p:nvSpPr>
          <p:spPr>
            <a:xfrm>
              <a:off x="495466" y="1530668"/>
              <a:ext cx="1949261" cy="522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平均体重：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10252" name="TextBox 24"/>
            <p:cNvSpPr txBox="1"/>
            <p:nvPr/>
          </p:nvSpPr>
          <p:spPr>
            <a:xfrm>
              <a:off x="570848" y="1961312"/>
              <a:ext cx="8373092" cy="95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30×2＋33×4＋36×5＋39×12＋42×10＋45×4＋48×3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）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÷40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53" name="TextBox 27"/>
            <p:cNvSpPr txBox="1"/>
            <p:nvPr/>
          </p:nvSpPr>
          <p:spPr>
            <a:xfrm>
              <a:off x="2606171" y="2392591"/>
              <a:ext cx="2192369" cy="522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＝ 39.6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kg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95400" y="158115"/>
            <a:ext cx="6666865" cy="1840230"/>
            <a:chOff x="781" y="1650"/>
            <a:chExt cx="10499" cy="2898"/>
          </a:xfrm>
        </p:grpSpPr>
        <p:pic>
          <p:nvPicPr>
            <p:cNvPr id="3" name="Picture 18" descr="未标题-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r="4286"/>
            <a:stretch>
              <a:fillRect/>
            </a:stretch>
          </p:blipFill>
          <p:spPr>
            <a:xfrm>
              <a:off x="830" y="3064"/>
              <a:ext cx="10450" cy="148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0" name="组合 9"/>
            <p:cNvGrpSpPr/>
            <p:nvPr/>
          </p:nvGrpSpPr>
          <p:grpSpPr>
            <a:xfrm>
              <a:off x="781" y="1650"/>
              <a:ext cx="10472" cy="2756"/>
              <a:chOff x="781" y="1650"/>
              <a:chExt cx="10472" cy="275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81" y="1650"/>
                <a:ext cx="10472" cy="2680"/>
                <a:chOff x="781" y="1650"/>
                <a:chExt cx="10472" cy="2680"/>
              </a:xfrm>
            </p:grpSpPr>
            <p:pic>
              <p:nvPicPr>
                <p:cNvPr id="4" name="Picture 20" descr="{C4B6208E-920D-4D22-9CA5-59DB4769BD48}副本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4"/>
                <a:srcRect r="4348" b="50000"/>
                <a:stretch>
                  <a:fillRect/>
                </a:stretch>
              </p:blipFill>
              <p:spPr>
                <a:xfrm>
                  <a:off x="781" y="1650"/>
                  <a:ext cx="10472" cy="144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" name="文本框 7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1167" y="2506"/>
                  <a:ext cx="1808" cy="462"/>
                </a:xfrm>
                <a:prstGeom prst="rect">
                  <a:avLst/>
                </a:prstGeom>
                <a:solidFill>
                  <a:srgbClr val="F8CBC7"/>
                </a:solidFill>
              </p:spPr>
              <p:txBody>
                <a:bodyPr wrap="square" rtlCol="0">
                  <a:noAutofit/>
                </a:bodyPr>
                <a:p>
                  <a:endParaRPr lang="zh-CN" altLang="en-US" sz="2400" b="1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1287" y="3868"/>
                  <a:ext cx="1808" cy="462"/>
                </a:xfrm>
                <a:prstGeom prst="rect">
                  <a:avLst/>
                </a:prstGeom>
                <a:solidFill>
                  <a:srgbClr val="F8CBC7"/>
                </a:solidFill>
              </p:spPr>
              <p:txBody>
                <a:bodyPr wrap="square" rtlCol="0">
                  <a:noAutofit/>
                </a:bodyPr>
                <a:p>
                  <a:endParaRPr lang="zh-CN" altLang="en-US" sz="2400" b="1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</p:grpSp>
          <p:sp>
            <p:nvSpPr>
              <p:cNvPr id="5" name="文本框 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583" y="2383"/>
                <a:ext cx="1331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b="1">
                    <a:latin typeface="楷体" panose="02010609060101010101" charset="-122"/>
                    <a:ea typeface="楷体" panose="02010609060101010101" charset="-122"/>
                  </a:rPr>
                  <a:t>人数</a:t>
                </a:r>
                <a:endParaRPr lang="zh-CN" altLang="en-US" sz="2000" b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12" name="文本框 11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571" y="3778"/>
                <a:ext cx="1331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 b="1">
                    <a:latin typeface="楷体" panose="02010609060101010101" charset="-122"/>
                    <a:ea typeface="楷体" panose="02010609060101010101" charset="-122"/>
                  </a:rPr>
                  <a:t>人数</a:t>
                </a:r>
                <a:endParaRPr lang="zh-CN" altLang="en-US" sz="2000" b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2138" y="1409700"/>
            <a:ext cx="7959725" cy="31921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）描述六（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）班同学身高分组的分布情况，用</a:t>
            </a:r>
            <a:r>
              <a:rPr kumimoji="0" lang="zh-CN" altLang="en-US" sz="2800" b="1" u="sng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en-US" altLang="zh-CN" sz="2800" b="1" u="sng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kumimoji="0" lang="en-US" altLang="zh-CN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）描述从一年级到六年级的平均身高变化情况，用</a:t>
            </a:r>
            <a:r>
              <a:rPr kumimoji="0" lang="zh-CN" altLang="en-US" sz="2800" b="1" u="sng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en-US" altLang="zh-CN" sz="2800" b="1" u="sng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kumimoji="0" lang="en-US" altLang="zh-CN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）描述各身高组别人数占全班人数的百分比情况，用</a:t>
            </a:r>
            <a:r>
              <a:rPr kumimoji="0" lang="zh-CN" altLang="en-US" sz="2800" b="1" u="sng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en-US" altLang="zh-CN" sz="2800" b="1" u="sng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zh-CN" altLang="en-US" sz="2800" b="1" u="sng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0370" y="740410"/>
            <a:ext cx="8049895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lang="en-US" altLang="zh-CN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根据所要描述的情况，填写合适的统计图类型。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6000" y="1894840"/>
            <a:ext cx="218567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条形统计图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4110" y="2915920"/>
            <a:ext cx="198818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折线统计图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28800" y="3971925"/>
            <a:ext cx="209296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扇形统计图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20060" y="190500"/>
            <a:ext cx="3224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P97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练习二十一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7495" y="514350"/>
            <a:ext cx="8066405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下图是某汽车公司去年汽车生产量和销售量情况。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8240" y="1176655"/>
            <a:ext cx="3921760" cy="307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98450" y="1123950"/>
            <a:ext cx="471424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）该公司去年汽车的生产和销</a:t>
            </a: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售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量情况如何？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0055" y="2235200"/>
            <a:ext cx="46945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答：总体上看，去年的生产量和销售量呈上升趋势。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7495" y="3223260"/>
            <a:ext cx="50082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）该公司的发展前景怎样？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8150" y="3828415"/>
            <a:ext cx="49453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答：</a:t>
            </a:r>
            <a:r>
              <a:rPr lang="zh-CN" altLang="en-US" sz="2800" b="1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该公司在未来的一段时间内将有良好的发展前景。</a:t>
            </a:r>
            <a:endParaRPr lang="zh-CN" altLang="en-US" sz="2800" b="1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89885" y="162560"/>
            <a:ext cx="3224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P97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练习二十一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45"/>
          <a:stretch>
            <a:fillRect/>
          </a:stretch>
        </p:blipFill>
        <p:spPr>
          <a:xfrm>
            <a:off x="3124200" y="133985"/>
            <a:ext cx="2971800" cy="2399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04483" y="2495233"/>
            <a:ext cx="443865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）你还能提出哪些问题？</a:t>
            </a:r>
            <a:endParaRPr kumimoji="0" lang="en-US" altLang="zh-CN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" y="3116580"/>
            <a:ext cx="75628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月份的销量比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月份的销量增加了多少万台？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90800" y="3638550"/>
            <a:ext cx="35325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12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2.3－1.9＝0.4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（万台）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" y="4107180"/>
            <a:ext cx="80187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12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答：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月份的销量比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月份的销量增加了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0.4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万台。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00400" y="4629150"/>
            <a:ext cx="2312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12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（答案不唯一）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4000" y="387350"/>
            <a:ext cx="527939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下图是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名同学的血型情况。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）从图中你能得到哪些信息？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283" y="361633"/>
            <a:ext cx="2687637" cy="256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57530" y="1536065"/>
            <a:ext cx="50717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型血占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40%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，是最多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的。</a:t>
            </a:r>
            <a:endParaRPr kumimoji="0" lang="zh-CN" altLang="en-US" sz="2800" b="1" kern="1200" cap="none" spc="0" normalizeH="0" baseline="0" noProof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R="0" algn="ctr" defTabSz="914400" eaLnBrk="1" hangingPunct="1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（合理即可）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8200" y="2831465"/>
            <a:ext cx="429133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O型：50×40%＝20（人）</a:t>
            </a:r>
            <a:endParaRPr lang="zh-CN" sz="2800" b="1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215" y="2456815"/>
            <a:ext cx="5210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0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）各种血型分别有多少人？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2000" y="3338830"/>
            <a:ext cx="457200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A型：50×28%＝14（人）</a:t>
            </a:r>
            <a:endParaRPr lang="zh-CN" altLang="en-US" sz="2800" b="1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3846195"/>
            <a:ext cx="435737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B型：50×24%＝12（人）</a:t>
            </a:r>
            <a:endParaRPr lang="zh-CN" altLang="en-US" sz="2800" b="1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2000" y="4353560"/>
            <a:ext cx="440118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AB型：50×8%＝4（人）</a:t>
            </a:r>
            <a:endParaRPr lang="zh-CN" altLang="en-US" sz="2800" b="1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34000" y="3105150"/>
            <a:ext cx="351155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答：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型血有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20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人，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型血有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14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人，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型血有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12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人，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型血有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人。</a:t>
            </a:r>
            <a:endParaRPr lang="zh-CN" altLang="en-US" sz="2800" b="1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3006090" y="71755"/>
            <a:ext cx="3224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P98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练习二十一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T3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" grpId="0"/>
      <p:bldP spid="6" grpId="0"/>
      <p:bldP spid="9" grpId="0"/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04800" y="418148"/>
            <a:ext cx="81026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下面是某鞋店上月女鞋进货和销售的情况。</a:t>
            </a:r>
            <a:endParaRPr kumimoji="0" lang="en-US" altLang="zh-CN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193800"/>
            <a:ext cx="5847080" cy="1535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43000" y="3479165"/>
            <a:ext cx="7153275" cy="1082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答：不合理，因为从进货和销售量的差来看，</a:t>
            </a:r>
            <a:endParaRPr lang="zh-CN" altLang="en-US" sz="2800" b="1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35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39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40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三种尺码的鞋剩货较多。</a:t>
            </a:r>
            <a:endParaRPr lang="zh-CN" altLang="en-US" sz="2800" b="1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400" y="2800350"/>
            <a:ext cx="664845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）你认为这样进货合理吗？为什么？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43835" y="133985"/>
            <a:ext cx="3224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P97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练习二十一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9600" y="2343150"/>
            <a:ext cx="5723255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）你对下一次进货有什么</a:t>
            </a:r>
            <a:r>
              <a:rPr lang="zh-CN" altLang="en-US" sz="2800" b="1" noProof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建议？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3105150"/>
            <a:ext cx="729615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建议：下次进货时，可以少进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35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39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40</a:t>
            </a:r>
            <a:r>
              <a:rPr lang="zh-CN" alt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这三种尺码的鞋。</a:t>
            </a:r>
            <a:endParaRPr lang="zh-CN" altLang="en-US" sz="2800" b="1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945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666750"/>
            <a:ext cx="5535295" cy="14535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8440" y="541020"/>
            <a:ext cx="830135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在某市举行的演讲比赛中，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位评委给一位选手的打分如下。</a:t>
            </a:r>
            <a:endParaRPr kumimoji="0" lang="en-US" altLang="zh-CN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3990" y="2553970"/>
            <a:ext cx="536575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）这组数据的平均数是</a:t>
            </a:r>
            <a:r>
              <a:rPr lang="zh-CN" altLang="en-US" sz="2800" b="1" noProof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多少？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78" y="1746250"/>
            <a:ext cx="6288087" cy="66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-304800" y="3257550"/>
            <a:ext cx="945959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9.8＋9.7×2＋9.6×4＋9.5＋9.4×2＋9.1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÷11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9.55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（分）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95600" y="190500"/>
            <a:ext cx="3224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P97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练习二十一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T5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1600" y="4019550"/>
            <a:ext cx="5418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答：这组数据的平均数是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9.55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归纳整理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00200" y="623570"/>
            <a:ext cx="5397500" cy="1151255"/>
            <a:chOff x="2760" y="570"/>
            <a:chExt cx="8500" cy="1813"/>
          </a:xfrm>
        </p:grpSpPr>
        <p:sp>
          <p:nvSpPr>
            <p:cNvPr id="5" name="AutoShape 27"/>
            <p:cNvSpPr>
              <a:spLocks noChangeArrowheads="1"/>
            </p:cNvSpPr>
            <p:nvPr/>
          </p:nvSpPr>
          <p:spPr bwMode="auto">
            <a:xfrm>
              <a:off x="4320" y="998"/>
              <a:ext cx="6940" cy="895"/>
            </a:xfrm>
            <a:prstGeom prst="wedgeRoundRectCallout">
              <a:avLst>
                <a:gd name="adj1" fmla="val -54551"/>
                <a:gd name="adj2" fmla="val 24972"/>
                <a:gd name="adj3" fmla="val 16667"/>
              </a:avLst>
            </a:prstGeom>
            <a:noFill/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我们学过</a:t>
              </a:r>
              <a:r>
                <a:rPr lang="zh-CN" sz="2800" b="1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哪些</a:t>
              </a:r>
              <a:r>
                <a:rPr kumimoji="0" 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统计</a:t>
              </a:r>
              <a:r>
                <a:rPr lang="zh-CN" sz="2800" b="1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的</a:t>
              </a:r>
              <a:r>
                <a:rPr kumimoji="0" 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知识？</a:t>
              </a:r>
              <a:endPara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pic>
          <p:nvPicPr>
            <p:cNvPr id="6" name="图片 5" descr="书本 拷贝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 flipH="1">
              <a:off x="2760" y="570"/>
              <a:ext cx="1439" cy="1813"/>
            </a:xfrm>
            <a:prstGeom prst="rect">
              <a:avLst/>
            </a:prstGeom>
          </p:spPr>
        </p:pic>
      </p:grpSp>
      <p:sp>
        <p:nvSpPr>
          <p:cNvPr id="9218" name="矩形 5"/>
          <p:cNvSpPr/>
          <p:nvPr/>
        </p:nvSpPr>
        <p:spPr>
          <a:xfrm>
            <a:off x="1411605" y="310769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统计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2309495" y="2822575"/>
            <a:ext cx="165100" cy="1116330"/>
          </a:xfrm>
          <a:prstGeom prst="leftBrace">
            <a:avLst>
              <a:gd name="adj1" fmla="val 68164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221" name="矩形 8"/>
          <p:cNvSpPr/>
          <p:nvPr/>
        </p:nvSpPr>
        <p:spPr>
          <a:xfrm>
            <a:off x="2425383" y="2586038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统计图表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9220" name="矩形 7"/>
          <p:cNvSpPr/>
          <p:nvPr/>
        </p:nvSpPr>
        <p:spPr>
          <a:xfrm>
            <a:off x="2425383" y="3714750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平均数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3973195" y="2357755"/>
            <a:ext cx="125730" cy="897890"/>
          </a:xfrm>
          <a:prstGeom prst="leftBrace">
            <a:avLst>
              <a:gd name="adj1" fmla="val 68164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223" name="矩形 10"/>
          <p:cNvSpPr/>
          <p:nvPr/>
        </p:nvSpPr>
        <p:spPr>
          <a:xfrm>
            <a:off x="4038600" y="2064385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统计表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9224" name="矩形 11"/>
          <p:cNvSpPr/>
          <p:nvPr/>
        </p:nvSpPr>
        <p:spPr>
          <a:xfrm>
            <a:off x="4038600" y="2998470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统计图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9229" name="矩形 16"/>
          <p:cNvSpPr/>
          <p:nvPr/>
        </p:nvSpPr>
        <p:spPr>
          <a:xfrm>
            <a:off x="5466715" y="2433955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条形统计图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9230" name="矩形 17"/>
          <p:cNvSpPr/>
          <p:nvPr/>
        </p:nvSpPr>
        <p:spPr>
          <a:xfrm>
            <a:off x="5466715" y="2998470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折线统计图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9231" name="矩形 18"/>
          <p:cNvSpPr/>
          <p:nvPr/>
        </p:nvSpPr>
        <p:spPr>
          <a:xfrm>
            <a:off x="5420995" y="3520440"/>
            <a:ext cx="2016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扇形统计图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5268595" y="2729230"/>
            <a:ext cx="228600" cy="1059815"/>
          </a:xfrm>
          <a:prstGeom prst="leftBrace">
            <a:avLst>
              <a:gd name="adj1" fmla="val 68164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7" grpId="0" bldLvl="0" animBg="1"/>
      <p:bldP spid="9221" grpId="0"/>
      <p:bldP spid="8" grpId="0" bldLvl="0" animBg="1"/>
      <p:bldP spid="9223" grpId="0"/>
      <p:bldP spid="9224" grpId="0"/>
      <p:bldP spid="9230" grpId="0"/>
      <p:bldP spid="9231" grpId="0"/>
      <p:bldP spid="9229" grpId="0"/>
      <p:bldP spid="9" grpId="0" bldLvl="0" animBg="1"/>
      <p:bldP spid="92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5" name="矩形 2"/>
          <p:cNvSpPr/>
          <p:nvPr/>
        </p:nvSpPr>
        <p:spPr>
          <a:xfrm>
            <a:off x="228600" y="361950"/>
            <a:ext cx="8506460" cy="1512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）如果按照“去掉一个最高分，去掉一个最低分，再计算平均分”的评分方法来计算，平均分是多少？你认为这样做是否有道理？为什么？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0995" y="1809750"/>
            <a:ext cx="784796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9.7×2＋9.6×4＋9.5＋9.4×2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÷9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9.57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（分）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3395" y="2952750"/>
            <a:ext cx="815721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 eaLnBrk="1" hangingPunct="1">
              <a:lnSpc>
                <a:spcPct val="100000"/>
              </a:lnSpc>
              <a:buClrTx/>
              <a:buSzTx/>
              <a:buFontTx/>
              <a:defRPr/>
            </a:pPr>
            <a:r>
              <a:rPr lang="zh-CN" altLang="en-US" sz="2800" b="1" noProof="0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有道理。因为平均数与一组数据中每个数都有关系，易受极端数字的影响，所以为了减小这种影响，在评分时去掉一个最高分和一个最低分，再计算平均数是比较合理的。</a:t>
            </a:r>
            <a:endParaRPr lang="zh-CN" altLang="en-US" sz="2800" b="1" noProof="0" dirty="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8400" y="2419350"/>
            <a:ext cx="3565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：平均分是9.57分。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8859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6573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8200" y="895350"/>
            <a:ext cx="7258050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从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条形统计图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中能清楚地看出各种数量的多少，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便于直观了解数据的大小及不同数据的差异。</a:t>
            </a:r>
            <a:endParaRPr lang="zh-CN" altLang="en-US" sz="2800"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3322320"/>
            <a:ext cx="725805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从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折线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统计图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中不仅能看出数量的多少，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而且能清楚地看出数量增减变化的情况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。</a:t>
            </a:r>
            <a:endParaRPr lang="zh-CN" altLang="en-US" sz="2800">
              <a:latin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8200" y="438150"/>
            <a:ext cx="2076450" cy="521970"/>
            <a:chOff x="5160" y="690"/>
            <a:chExt cx="3270" cy="822"/>
          </a:xfrm>
        </p:grpSpPr>
        <p:sp>
          <p:nvSpPr>
            <p:cNvPr id="4" name="圆角矩形 3"/>
            <p:cNvSpPr/>
            <p:nvPr/>
          </p:nvSpPr>
          <p:spPr>
            <a:xfrm>
              <a:off x="5160" y="690"/>
              <a:ext cx="3271" cy="720"/>
            </a:xfrm>
            <a:prstGeom prst="roundRect">
              <a:avLst/>
            </a:prstGeom>
            <a:gradFill>
              <a:gsLst>
                <a:gs pos="15000">
                  <a:schemeClr val="accent6">
                    <a:lumMod val="20000"/>
                    <a:lumOff val="80000"/>
                  </a:schemeClr>
                </a:gs>
                <a:gs pos="55000">
                  <a:schemeClr val="accent6">
                    <a:lumMod val="40000"/>
                    <a:lumOff val="60000"/>
                  </a:schemeClr>
                </a:gs>
                <a:gs pos="70000">
                  <a:schemeClr val="accent6">
                    <a:lumMod val="40000"/>
                    <a:lumOff val="60000"/>
                  </a:schemeClr>
                </a:gs>
                <a:gs pos="94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229" name="矩形 16"/>
            <p:cNvSpPr/>
            <p:nvPr/>
          </p:nvSpPr>
          <p:spPr>
            <a:xfrm>
              <a:off x="5160" y="690"/>
              <a:ext cx="310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条形统计图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38200" y="2800350"/>
            <a:ext cx="2077085" cy="521970"/>
            <a:chOff x="5160" y="690"/>
            <a:chExt cx="3271" cy="822"/>
          </a:xfrm>
        </p:grpSpPr>
        <p:sp>
          <p:nvSpPr>
            <p:cNvPr id="9" name="圆角矩形 8"/>
            <p:cNvSpPr/>
            <p:nvPr/>
          </p:nvSpPr>
          <p:spPr>
            <a:xfrm>
              <a:off x="5160" y="690"/>
              <a:ext cx="3271" cy="720"/>
            </a:xfrm>
            <a:prstGeom prst="roundRect">
              <a:avLst/>
            </a:prstGeom>
            <a:gradFill>
              <a:gsLst>
                <a:gs pos="15000">
                  <a:schemeClr val="accent6">
                    <a:lumMod val="20000"/>
                    <a:lumOff val="80000"/>
                  </a:schemeClr>
                </a:gs>
                <a:gs pos="55000">
                  <a:schemeClr val="accent6">
                    <a:lumMod val="40000"/>
                    <a:lumOff val="60000"/>
                  </a:schemeClr>
                </a:gs>
                <a:gs pos="70000">
                  <a:schemeClr val="accent6">
                    <a:lumMod val="40000"/>
                    <a:lumOff val="60000"/>
                  </a:schemeClr>
                </a:gs>
                <a:gs pos="94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16"/>
            <p:cNvSpPr/>
            <p:nvPr/>
          </p:nvSpPr>
          <p:spPr>
            <a:xfrm>
              <a:off x="5160" y="690"/>
              <a:ext cx="310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折线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统计图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57200" y="1657350"/>
            <a:ext cx="7933690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从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扇形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统计图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中能清楚地看出各部分数量和总数之间的百分比关系，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便于直观了解部分量和总量间的关系。</a:t>
            </a:r>
            <a:endParaRPr lang="zh-CN" altLang="en-US" sz="2800">
              <a:latin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57200" y="742950"/>
            <a:ext cx="2077085" cy="521970"/>
            <a:chOff x="5160" y="690"/>
            <a:chExt cx="3271" cy="822"/>
          </a:xfrm>
        </p:grpSpPr>
        <p:sp>
          <p:nvSpPr>
            <p:cNvPr id="9" name="圆角矩形 8"/>
            <p:cNvSpPr/>
            <p:nvPr>
              <p:custDataLst>
                <p:tags r:id="rId1"/>
              </p:custDataLst>
            </p:nvPr>
          </p:nvSpPr>
          <p:spPr>
            <a:xfrm>
              <a:off x="5160" y="690"/>
              <a:ext cx="3271" cy="720"/>
            </a:xfrm>
            <a:prstGeom prst="roundRect">
              <a:avLst/>
            </a:prstGeom>
            <a:gradFill>
              <a:gsLst>
                <a:gs pos="15000">
                  <a:schemeClr val="accent6">
                    <a:lumMod val="20000"/>
                    <a:lumOff val="80000"/>
                  </a:schemeClr>
                </a:gs>
                <a:gs pos="55000">
                  <a:schemeClr val="accent6">
                    <a:lumMod val="40000"/>
                    <a:lumOff val="60000"/>
                  </a:schemeClr>
                </a:gs>
                <a:gs pos="70000">
                  <a:schemeClr val="accent6">
                    <a:lumMod val="40000"/>
                    <a:lumOff val="60000"/>
                  </a:schemeClr>
                </a:gs>
                <a:gs pos="94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16"/>
            <p:cNvSpPr/>
            <p:nvPr>
              <p:custDataLst>
                <p:tags r:id="rId2"/>
              </p:custDataLst>
            </p:nvPr>
          </p:nvSpPr>
          <p:spPr>
            <a:xfrm>
              <a:off x="5160" y="690"/>
              <a:ext cx="310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扇形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统计图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197610" y="1504950"/>
            <a:ext cx="7090410" cy="1799590"/>
            <a:chOff x="806" y="3570"/>
            <a:chExt cx="11166" cy="2834"/>
          </a:xfrm>
        </p:grpSpPr>
        <p:pic>
          <p:nvPicPr>
            <p:cNvPr id="2" name="图片 1" descr="熊01 拷贝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9720" y="3570"/>
              <a:ext cx="2252" cy="2834"/>
            </a:xfrm>
            <a:prstGeom prst="rect">
              <a:avLst/>
            </a:prstGeom>
          </p:spPr>
        </p:pic>
        <p:sp>
          <p:nvSpPr>
            <p:cNvPr id="3" name="AutoShape 2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06" y="3800"/>
              <a:ext cx="8994" cy="2373"/>
            </a:xfrm>
            <a:prstGeom prst="wedgeRoundRectCallout">
              <a:avLst>
                <a:gd name="adj1" fmla="val 54814"/>
                <a:gd name="adj2" fmla="val 3181"/>
                <a:gd name="adj3" fmla="val 16667"/>
              </a:avLst>
            </a:prstGeom>
            <a:noFill/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2800" b="1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数据的收集、整理、分析的步骤和方法</a:t>
              </a:r>
              <a:r>
                <a:rPr kumimoji="0" 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是什么？你能</a:t>
              </a:r>
              <a:r>
                <a:rPr lang="zh-CN" sz="2800" b="1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设计一张调查表，了解六年级学生的个人情况吗</a:t>
              </a:r>
              <a:r>
                <a:rPr lang="en-US" altLang="zh-CN" sz="2800" b="1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?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00150"/>
            <a:ext cx="8475345" cy="34632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33400" y="438150"/>
            <a:ext cx="4113530" cy="521970"/>
            <a:chOff x="840" y="690"/>
            <a:chExt cx="6478" cy="822"/>
          </a:xfrm>
        </p:grpSpPr>
        <p:sp>
          <p:nvSpPr>
            <p:cNvPr id="3" name="椭圆 2"/>
            <p:cNvSpPr/>
            <p:nvPr/>
          </p:nvSpPr>
          <p:spPr>
            <a:xfrm>
              <a:off x="840" y="790"/>
              <a:ext cx="621" cy="62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316" name="矩形 1"/>
            <p:cNvSpPr/>
            <p:nvPr/>
          </p:nvSpPr>
          <p:spPr>
            <a:xfrm>
              <a:off x="840" y="690"/>
              <a:ext cx="647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 </a:t>
              </a:r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学生个人情况调查表。</a:t>
              </a:r>
              <a:endPara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1" name="Rectangle 3"/>
          <p:cNvSpPr txBox="1"/>
          <p:nvPr/>
        </p:nvSpPr>
        <p:spPr>
          <a:xfrm>
            <a:off x="1790065" y="1733550"/>
            <a:ext cx="5563870" cy="5384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defTabSz="914400"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六（1）班男生和女生人数统计表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51748" y="2419350"/>
          <a:ext cx="4608513" cy="1065847"/>
        </p:xfrm>
        <a:graphic>
          <a:graphicData uri="http://schemas.openxmlformats.org/drawingml/2006/table">
            <a:tbl>
              <a:tblPr/>
              <a:tblGrid>
                <a:gridCol w="947738"/>
                <a:gridCol w="1298575"/>
                <a:gridCol w="1198562"/>
              </a:tblGrid>
              <a:tr h="51816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性别</a:t>
                      </a:r>
                      <a:endParaRPr kumimoji="0" 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5028">
                        <a:alpha val="47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男生</a:t>
                      </a:r>
                      <a:endParaRPr kumimoji="0" 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5028">
                        <a:alpha val="47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女生</a:t>
                      </a:r>
                      <a:endParaRPr kumimoji="0" 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5028">
                        <a:alpha val="47000"/>
                      </a:srgbClr>
                    </a:solidFill>
                  </a:tcPr>
                </a:tc>
              </a:tr>
              <a:tr h="54737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人数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5028">
                        <a:alpha val="47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5028">
                        <a:alpha val="47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5028">
                        <a:alpha val="47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1240155" y="361950"/>
            <a:ext cx="7026275" cy="1124585"/>
            <a:chOff x="840" y="591"/>
            <a:chExt cx="11065" cy="1771"/>
          </a:xfrm>
        </p:grpSpPr>
        <p:sp>
          <p:nvSpPr>
            <p:cNvPr id="3" name="椭圆 2"/>
            <p:cNvSpPr/>
            <p:nvPr>
              <p:custDataLst>
                <p:tags r:id="rId2"/>
              </p:custDataLst>
            </p:nvPr>
          </p:nvSpPr>
          <p:spPr>
            <a:xfrm>
              <a:off x="840" y="790"/>
              <a:ext cx="621" cy="62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316" name="矩形 1"/>
            <p:cNvSpPr/>
            <p:nvPr>
              <p:custDataLst>
                <p:tags r:id="rId3"/>
              </p:custDataLst>
            </p:nvPr>
          </p:nvSpPr>
          <p:spPr>
            <a:xfrm>
              <a:off x="873" y="591"/>
              <a:ext cx="11032" cy="17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zh-CN" altLang="en-US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六（1）班同学的几项数据用统计表和统计图表示如下。</a:t>
              </a:r>
              <a:endPara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4" name="Text Box 57"/>
          <p:cNvSpPr txBox="1"/>
          <p:nvPr/>
        </p:nvSpPr>
        <p:spPr>
          <a:xfrm>
            <a:off x="1371600" y="819150"/>
            <a:ext cx="61537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六（1）班男生和女生人数占比统计图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1515" name="Picture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1341120"/>
            <a:ext cx="2643505" cy="2439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2683" y="744855"/>
            <a:ext cx="6480175" cy="6076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六（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）班同学最喜欢的运动项目统计图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1504950"/>
            <a:ext cx="6373495" cy="262064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2198,&quot;width&quot;:1745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29.xml><?xml version="1.0" encoding="utf-8"?>
<p:tagLst xmlns:p="http://schemas.openxmlformats.org/presentationml/2006/main">
  <p:tag name="KSO_WPP_MARK_KEY" val="0cf7dfb1-cdc4-4805-b1d0-891faa58f046"/>
  <p:tag name="COMMONDATA" val="eyJoZGlkIjoiMGIwODFkOTgzNTQzYjU1NzhjOTQ2MTRiZjFlNDExYT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TABLE_BEAUTIFY" val="smartTable{65e9b3bc-ba13-43a7-a0bf-d17bdf50df4d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1813</Words>
  <Application>WPS 演示</Application>
  <PresentationFormat>在屏幕上显示</PresentationFormat>
  <Paragraphs>207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Arial Unicode MS</vt:lpstr>
      <vt:lpstr>Calibri</vt:lpstr>
      <vt:lpstr>等线</vt:lpstr>
      <vt:lpstr>迷你简艺黑</vt:lpstr>
      <vt:lpstr>Office 主题​​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272</cp:revision>
  <dcterms:created xsi:type="dcterms:W3CDTF">2015-05-29T07:51:00Z</dcterms:created>
  <dcterms:modified xsi:type="dcterms:W3CDTF">2024-01-23T04:44:10Z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E26335D6A61348F8A3AC233F8384DC5F_13</vt:lpwstr>
  </property>
</Properties>
</file>